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Lst>
  <p:sldSz cy="6858000" cx="9902825"/>
  <p:notesSz cx="710405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12">
          <p15:clr>
            <a:srgbClr val="A4A3A4"/>
          </p15:clr>
        </p15:guide>
        <p15:guide id="2" orient="horz" pos="958">
          <p15:clr>
            <a:srgbClr val="A4A3A4"/>
          </p15:clr>
        </p15:guide>
        <p15:guide id="3" pos="443">
          <p15:clr>
            <a:srgbClr val="A4A3A4"/>
          </p15:clr>
        </p15:guide>
        <p15:guide id="4" pos="4049">
          <p15:clr>
            <a:srgbClr val="F26B43"/>
          </p15:clr>
        </p15:guide>
        <p15:guide id="5" pos="3119">
          <p15:clr>
            <a:srgbClr val="A4A3A4"/>
          </p15:clr>
        </p15:guide>
        <p15:guide id="6" orient="horz" pos="1593">
          <p15:clr>
            <a:srgbClr val="A4A3A4"/>
          </p15:clr>
        </p15:guide>
        <p15:guide id="7" pos="5795">
          <p15:clr>
            <a:srgbClr val="A4A3A4"/>
          </p15:clr>
        </p15:guide>
        <p15:guide id="8" orient="horz" pos="1230">
          <p15:clr>
            <a:srgbClr val="A4A3A4"/>
          </p15:clr>
        </p15:guide>
        <p15:guide id="9" pos="261">
          <p15:clr>
            <a:srgbClr val="A4A3A4"/>
          </p15:clr>
        </p15:guide>
        <p15:guide id="10" orient="horz" pos="2704">
          <p15:clr>
            <a:srgbClr val="A4A3A4"/>
          </p15:clr>
        </p15:guide>
        <p15:guide id="11" pos="2938">
          <p15:clr>
            <a:srgbClr val="A4A3A4"/>
          </p15:clr>
        </p15:guide>
        <p15:guide id="12" pos="2824">
          <p15:clr>
            <a:srgbClr val="A4A3A4"/>
          </p15:clr>
        </p15:guide>
        <p15:guide id="13" pos="352">
          <p15:clr>
            <a:srgbClr val="A4A3A4"/>
          </p15:clr>
        </p15:guide>
      </p15:sldGuideLst>
    </p:ext>
    <p:ext uri="GoogleSlidesCustomDataVersion2">
      <go:slidesCustomData xmlns:go="http://customooxmlschemas.google.com/" r:id="rId280" roundtripDataSignature="AMtx7mhThyLG/qgSdM427JTJNMAN08cU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3F1575-D28F-484E-9A77-C4C70207F0F8}">
  <a:tblStyle styleId="{CD3F1575-D28F-484E-9A77-C4C70207F0F8}"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82D12A68-3F76-481C-97D4-F6CEC1849D1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7D7859D-0AC2-45C5-9FF5-CE1497CAA550}" styleName="Table_2">
    <a:wholeTbl>
      <a:tcTxStyle b="off" i="off">
        <a:font>
          <a:latin typeface="맑은 고딕"/>
          <a:ea typeface="맑은 고딕"/>
          <a:cs typeface="맑은 고딕"/>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12" orient="horz"/>
        <p:guide pos="958" orient="horz"/>
        <p:guide pos="443"/>
        <p:guide pos="4049"/>
        <p:guide pos="3119"/>
        <p:guide pos="1593" orient="horz"/>
        <p:guide pos="5795"/>
        <p:guide pos="1230" orient="horz"/>
        <p:guide pos="261"/>
        <p:guide pos="2704" orient="horz"/>
        <p:guide pos="2938"/>
        <p:guide pos="2824"/>
        <p:guide pos="352"/>
      </p:guideLst>
    </p:cSldViewPr>
  </p:slideViewPr>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181" Type="http://schemas.openxmlformats.org/officeDocument/2006/relationships/slide" Target="slides/slide175.xml"/><Relationship Id="rId5" Type="http://schemas.openxmlformats.org/officeDocument/2006/relationships/slideMaster" Target="slideMasters/slideMaster1.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22" Type="http://schemas.openxmlformats.org/officeDocument/2006/relationships/slide" Target="slides/slide16.xml"/><Relationship Id="rId139" Type="http://schemas.openxmlformats.org/officeDocument/2006/relationships/slide" Target="slides/slide133.xml"/><Relationship Id="rId64" Type="http://schemas.openxmlformats.org/officeDocument/2006/relationships/slide" Target="slides/slide58.xml"/><Relationship Id="rId118" Type="http://schemas.openxmlformats.org/officeDocument/2006/relationships/slide" Target="slides/slide112.xml"/><Relationship Id="rId192" Type="http://schemas.openxmlformats.org/officeDocument/2006/relationships/slide" Target="slides/slide186.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227" Type="http://schemas.openxmlformats.org/officeDocument/2006/relationships/slide" Target="slides/slide221.xml"/><Relationship Id="rId206" Type="http://schemas.openxmlformats.org/officeDocument/2006/relationships/slide" Target="slides/slide200.xml"/><Relationship Id="rId269" Type="http://schemas.openxmlformats.org/officeDocument/2006/relationships/slide" Target="slides/slide263.xml"/><Relationship Id="rId248" Type="http://schemas.openxmlformats.org/officeDocument/2006/relationships/slide" Target="slides/slide242.xml"/><Relationship Id="rId33" Type="http://schemas.openxmlformats.org/officeDocument/2006/relationships/slide" Target="slides/slide27.xml"/><Relationship Id="rId12" Type="http://schemas.openxmlformats.org/officeDocument/2006/relationships/slide" Target="slides/slide6.xml"/><Relationship Id="rId280" Type="http://customschemas.google.com/relationships/presentationmetadata" Target="metadata"/><Relationship Id="rId108" Type="http://schemas.openxmlformats.org/officeDocument/2006/relationships/slide" Target="slides/slide102.xml"/><Relationship Id="rId129" Type="http://schemas.openxmlformats.org/officeDocument/2006/relationships/slide" Target="slides/slide123.xml"/><Relationship Id="rId182" Type="http://schemas.openxmlformats.org/officeDocument/2006/relationships/slide" Target="slides/slide176.xml"/><Relationship Id="rId140" Type="http://schemas.openxmlformats.org/officeDocument/2006/relationships/slide" Target="slides/slide134.xml"/><Relationship Id="rId75" Type="http://schemas.openxmlformats.org/officeDocument/2006/relationships/slide" Target="slides/slide69.xml"/><Relationship Id="rId161" Type="http://schemas.openxmlformats.org/officeDocument/2006/relationships/slide" Target="slides/slide155.xml"/><Relationship Id="rId54" Type="http://schemas.openxmlformats.org/officeDocument/2006/relationships/slide" Target="slides/slide48.xml"/><Relationship Id="rId217" Type="http://schemas.openxmlformats.org/officeDocument/2006/relationships/slide" Target="slides/slide211.xml"/><Relationship Id="rId96" Type="http://schemas.openxmlformats.org/officeDocument/2006/relationships/slide" Target="slides/slide90.xml"/><Relationship Id="rId6" Type="http://schemas.openxmlformats.org/officeDocument/2006/relationships/notesMaster" Target="notesMasters/notesMaster1.xml"/><Relationship Id="rId259" Type="http://schemas.openxmlformats.org/officeDocument/2006/relationships/slide" Target="slides/slide253.xml"/><Relationship Id="rId238" Type="http://schemas.openxmlformats.org/officeDocument/2006/relationships/slide" Target="slides/slide232.xml"/><Relationship Id="rId23" Type="http://schemas.openxmlformats.org/officeDocument/2006/relationships/slide" Target="slides/slide17.xml"/><Relationship Id="rId270" Type="http://schemas.openxmlformats.org/officeDocument/2006/relationships/slide" Target="slides/slide264.xml"/><Relationship Id="rId119" Type="http://schemas.openxmlformats.org/officeDocument/2006/relationships/slide" Target="slides/slide113.xml"/><Relationship Id="rId44" Type="http://schemas.openxmlformats.org/officeDocument/2006/relationships/slide" Target="slides/slide38.xml"/><Relationship Id="rId86" Type="http://schemas.openxmlformats.org/officeDocument/2006/relationships/slide" Target="slides/slide80.xml"/><Relationship Id="rId130" Type="http://schemas.openxmlformats.org/officeDocument/2006/relationships/slide" Target="slides/slide124.xml"/><Relationship Id="rId65" Type="http://schemas.openxmlformats.org/officeDocument/2006/relationships/slide" Target="slides/slide59.xml"/><Relationship Id="rId151" Type="http://schemas.openxmlformats.org/officeDocument/2006/relationships/slide" Target="slides/slide145.xml"/><Relationship Id="rId193" Type="http://schemas.openxmlformats.org/officeDocument/2006/relationships/slide" Target="slides/slide187.xml"/><Relationship Id="rId172" Type="http://schemas.openxmlformats.org/officeDocument/2006/relationships/slide" Target="slides/slide166.xml"/><Relationship Id="rId228" Type="http://schemas.openxmlformats.org/officeDocument/2006/relationships/slide" Target="slides/slide222.xml"/><Relationship Id="rId249" Type="http://schemas.openxmlformats.org/officeDocument/2006/relationships/slide" Target="slides/slide243.xml"/><Relationship Id="rId207" Type="http://schemas.openxmlformats.org/officeDocument/2006/relationships/slide" Target="slides/slide201.xml"/><Relationship Id="rId13" Type="http://schemas.openxmlformats.org/officeDocument/2006/relationships/slide" Target="slides/slide7.xml"/><Relationship Id="rId260" Type="http://schemas.openxmlformats.org/officeDocument/2006/relationships/slide" Target="slides/slide254.xml"/><Relationship Id="rId109" Type="http://schemas.openxmlformats.org/officeDocument/2006/relationships/slide" Target="slides/slide103.xml"/><Relationship Id="rId281" Type="http://schemas.openxmlformats.org/officeDocument/2006/relationships/customXml" Target="../customXml/item1.xml"/><Relationship Id="rId34" Type="http://schemas.openxmlformats.org/officeDocument/2006/relationships/slide" Target="slides/slide28.xml"/><Relationship Id="rId141" Type="http://schemas.openxmlformats.org/officeDocument/2006/relationships/slide" Target="slides/slide135.xml"/><Relationship Id="rId76" Type="http://schemas.openxmlformats.org/officeDocument/2006/relationships/slide" Target="slides/slide70.xml"/><Relationship Id="rId55" Type="http://schemas.openxmlformats.org/officeDocument/2006/relationships/slide" Target="slides/slide49.xml"/><Relationship Id="rId120" Type="http://schemas.openxmlformats.org/officeDocument/2006/relationships/slide" Target="slides/slide114.xml"/><Relationship Id="rId97" Type="http://schemas.openxmlformats.org/officeDocument/2006/relationships/slide" Target="slides/slide91.xml"/><Relationship Id="rId183" Type="http://schemas.openxmlformats.org/officeDocument/2006/relationships/slide" Target="slides/slide177.xml"/><Relationship Id="rId7" Type="http://schemas.openxmlformats.org/officeDocument/2006/relationships/slide" Target="slides/slide1.xml"/><Relationship Id="rId162" Type="http://schemas.openxmlformats.org/officeDocument/2006/relationships/slide" Target="slides/slide156.xml"/><Relationship Id="rId218" Type="http://schemas.openxmlformats.org/officeDocument/2006/relationships/slide" Target="slides/slide212.xml"/><Relationship Id="rId239" Type="http://schemas.openxmlformats.org/officeDocument/2006/relationships/slide" Target="slides/slide233.xml"/><Relationship Id="rId271" Type="http://schemas.openxmlformats.org/officeDocument/2006/relationships/slide" Target="slides/slide265.xml"/><Relationship Id="rId250" Type="http://schemas.openxmlformats.org/officeDocument/2006/relationships/slide" Target="slides/slide244.xml"/><Relationship Id="rId45" Type="http://schemas.openxmlformats.org/officeDocument/2006/relationships/slide" Target="slides/slide39.xml"/><Relationship Id="rId24" Type="http://schemas.openxmlformats.org/officeDocument/2006/relationships/slide" Target="slides/slide18.xml"/><Relationship Id="rId87" Type="http://schemas.openxmlformats.org/officeDocument/2006/relationships/slide" Target="slides/slide81.xml"/><Relationship Id="rId131" Type="http://schemas.openxmlformats.org/officeDocument/2006/relationships/slide" Target="slides/slide125.xml"/><Relationship Id="rId66" Type="http://schemas.openxmlformats.org/officeDocument/2006/relationships/slide" Target="slides/slide60.xml"/><Relationship Id="rId110" Type="http://schemas.openxmlformats.org/officeDocument/2006/relationships/slide" Target="slides/slide104.xml"/><Relationship Id="rId194" Type="http://schemas.openxmlformats.org/officeDocument/2006/relationships/slide" Target="slides/slide188.xml"/><Relationship Id="rId173" Type="http://schemas.openxmlformats.org/officeDocument/2006/relationships/slide" Target="slides/slide167.xml"/><Relationship Id="rId152" Type="http://schemas.openxmlformats.org/officeDocument/2006/relationships/slide" Target="slides/slide146.xml"/><Relationship Id="rId229" Type="http://schemas.openxmlformats.org/officeDocument/2006/relationships/slide" Target="slides/slide223.xml"/><Relationship Id="rId208" Type="http://schemas.openxmlformats.org/officeDocument/2006/relationships/slide" Target="slides/slide202.xml"/><Relationship Id="rId261" Type="http://schemas.openxmlformats.org/officeDocument/2006/relationships/slide" Target="slides/slide255.xml"/><Relationship Id="rId240" Type="http://schemas.openxmlformats.org/officeDocument/2006/relationships/slide" Target="slides/slide234.xml"/><Relationship Id="rId35" Type="http://schemas.openxmlformats.org/officeDocument/2006/relationships/slide" Target="slides/slide29.xml"/><Relationship Id="rId14" Type="http://schemas.openxmlformats.org/officeDocument/2006/relationships/slide" Target="slides/slide8.xml"/><Relationship Id="rId77" Type="http://schemas.openxmlformats.org/officeDocument/2006/relationships/slide" Target="slides/slide71.xml"/><Relationship Id="rId56" Type="http://schemas.openxmlformats.org/officeDocument/2006/relationships/slide" Target="slides/slide50.xml"/><Relationship Id="rId100" Type="http://schemas.openxmlformats.org/officeDocument/2006/relationships/slide" Target="slides/slide94.xml"/><Relationship Id="rId282" Type="http://schemas.openxmlformats.org/officeDocument/2006/relationships/customXml" Target="../customXml/item2.xml"/><Relationship Id="rId184" Type="http://schemas.openxmlformats.org/officeDocument/2006/relationships/slide" Target="slides/slide178.xml"/><Relationship Id="rId142" Type="http://schemas.openxmlformats.org/officeDocument/2006/relationships/slide" Target="slides/slide136.xml"/><Relationship Id="rId8" Type="http://schemas.openxmlformats.org/officeDocument/2006/relationships/slide" Target="slides/slide2.xml"/><Relationship Id="rId163" Type="http://schemas.openxmlformats.org/officeDocument/2006/relationships/slide" Target="slides/slide157.xml"/><Relationship Id="rId219" Type="http://schemas.openxmlformats.org/officeDocument/2006/relationships/slide" Target="slides/slide213.xml"/><Relationship Id="rId121" Type="http://schemas.openxmlformats.org/officeDocument/2006/relationships/slide" Target="slides/slide115.xml"/><Relationship Id="rId98" Type="http://schemas.openxmlformats.org/officeDocument/2006/relationships/slide" Target="slides/slide92.xml"/><Relationship Id="rId251" Type="http://schemas.openxmlformats.org/officeDocument/2006/relationships/slide" Target="slides/slide245.xml"/><Relationship Id="rId230" Type="http://schemas.openxmlformats.org/officeDocument/2006/relationships/slide" Target="slides/slide224.xml"/><Relationship Id="rId46" Type="http://schemas.openxmlformats.org/officeDocument/2006/relationships/slide" Target="slides/slide40.xml"/><Relationship Id="rId25" Type="http://schemas.openxmlformats.org/officeDocument/2006/relationships/slide" Target="slides/slide19.xml"/><Relationship Id="rId67" Type="http://schemas.openxmlformats.org/officeDocument/2006/relationships/slide" Target="slides/slide61.xml"/><Relationship Id="rId272" Type="http://schemas.openxmlformats.org/officeDocument/2006/relationships/slide" Target="slides/slide266.xml"/><Relationship Id="rId174" Type="http://schemas.openxmlformats.org/officeDocument/2006/relationships/slide" Target="slides/slide168.xml"/><Relationship Id="rId195" Type="http://schemas.openxmlformats.org/officeDocument/2006/relationships/slide" Target="slides/slide189.xml"/><Relationship Id="rId88" Type="http://schemas.openxmlformats.org/officeDocument/2006/relationships/slide" Target="slides/slide82.xml"/><Relationship Id="rId132" Type="http://schemas.openxmlformats.org/officeDocument/2006/relationships/slide" Target="slides/slide126.xml"/><Relationship Id="rId153" Type="http://schemas.openxmlformats.org/officeDocument/2006/relationships/slide" Target="slides/slide147.xml"/><Relationship Id="rId111" Type="http://schemas.openxmlformats.org/officeDocument/2006/relationships/slide" Target="slides/slide105.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36" Type="http://schemas.openxmlformats.org/officeDocument/2006/relationships/slide" Target="slides/slide30.xml"/><Relationship Id="rId15" Type="http://schemas.openxmlformats.org/officeDocument/2006/relationships/slide" Target="slides/slide9.xml"/><Relationship Id="rId262" Type="http://schemas.openxmlformats.org/officeDocument/2006/relationships/slide" Target="slides/slide256.xml"/><Relationship Id="rId57" Type="http://schemas.openxmlformats.org/officeDocument/2006/relationships/slide" Target="slides/slide51.xml"/><Relationship Id="rId185" Type="http://schemas.openxmlformats.org/officeDocument/2006/relationships/slide" Target="slides/slide179.xml"/><Relationship Id="rId143" Type="http://schemas.openxmlformats.org/officeDocument/2006/relationships/slide" Target="slides/slide137.xml"/><Relationship Id="rId78" Type="http://schemas.openxmlformats.org/officeDocument/2006/relationships/slide" Target="slides/slide72.xml"/><Relationship Id="rId164" Type="http://schemas.openxmlformats.org/officeDocument/2006/relationships/slide" Target="slides/slide158.xml"/><Relationship Id="rId101" Type="http://schemas.openxmlformats.org/officeDocument/2006/relationships/slide" Target="slides/slide95.xml"/><Relationship Id="rId122" Type="http://schemas.openxmlformats.org/officeDocument/2006/relationships/slide" Target="slides/slide116.xml"/><Relationship Id="rId99" Type="http://schemas.openxmlformats.org/officeDocument/2006/relationships/slide" Target="slides/slide93.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52" Type="http://schemas.openxmlformats.org/officeDocument/2006/relationships/slide" Target="slides/slide246.xml"/><Relationship Id="rId273" Type="http://schemas.openxmlformats.org/officeDocument/2006/relationships/slide" Target="slides/slide267.xml"/><Relationship Id="rId231" Type="http://schemas.openxmlformats.org/officeDocument/2006/relationships/slide" Target="slides/slide225.xml"/><Relationship Id="rId47" Type="http://schemas.openxmlformats.org/officeDocument/2006/relationships/slide" Target="slides/slide41.xml"/><Relationship Id="rId175" Type="http://schemas.openxmlformats.org/officeDocument/2006/relationships/slide" Target="slides/slide169.xml"/><Relationship Id="rId89" Type="http://schemas.openxmlformats.org/officeDocument/2006/relationships/slide" Target="slides/slide83.xml"/><Relationship Id="rId133" Type="http://schemas.openxmlformats.org/officeDocument/2006/relationships/slide" Target="slides/slide127.xml"/><Relationship Id="rId68" Type="http://schemas.openxmlformats.org/officeDocument/2006/relationships/slide" Target="slides/slide62.xml"/><Relationship Id="rId154" Type="http://schemas.openxmlformats.org/officeDocument/2006/relationships/slide" Target="slides/slide148.xml"/><Relationship Id="rId112" Type="http://schemas.openxmlformats.org/officeDocument/2006/relationships/slide" Target="slides/slide106.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63" Type="http://schemas.openxmlformats.org/officeDocument/2006/relationships/slide" Target="slides/slide257.xml"/><Relationship Id="rId221" Type="http://schemas.openxmlformats.org/officeDocument/2006/relationships/slide" Target="slides/slide215.xml"/><Relationship Id="rId242" Type="http://schemas.openxmlformats.org/officeDocument/2006/relationships/slide" Target="slides/slide236.xml"/><Relationship Id="rId37" Type="http://schemas.openxmlformats.org/officeDocument/2006/relationships/slide" Target="slides/slide31.xml"/><Relationship Id="rId144" Type="http://schemas.openxmlformats.org/officeDocument/2006/relationships/slide" Target="slides/slide138.xml"/><Relationship Id="rId79" Type="http://schemas.openxmlformats.org/officeDocument/2006/relationships/slide" Target="slides/slide73.xml"/><Relationship Id="rId58" Type="http://schemas.openxmlformats.org/officeDocument/2006/relationships/slide" Target="slides/slide52.xml"/><Relationship Id="rId102" Type="http://schemas.openxmlformats.org/officeDocument/2006/relationships/slide" Target="slides/slide96.xml"/><Relationship Id="rId123" Type="http://schemas.openxmlformats.org/officeDocument/2006/relationships/slide" Target="slides/slide117.xml"/><Relationship Id="rId186" Type="http://schemas.openxmlformats.org/officeDocument/2006/relationships/slide" Target="slides/slide180.xml"/><Relationship Id="rId165" Type="http://schemas.openxmlformats.org/officeDocument/2006/relationships/slide" Target="slides/slide159.xml"/><Relationship Id="rId90" Type="http://schemas.openxmlformats.org/officeDocument/2006/relationships/slide" Target="slides/slide84.xml"/><Relationship Id="rId253" Type="http://schemas.openxmlformats.org/officeDocument/2006/relationships/slide" Target="slides/slide247.xml"/><Relationship Id="rId274" Type="http://schemas.openxmlformats.org/officeDocument/2006/relationships/slide" Target="slides/slide268.xml"/><Relationship Id="rId211" Type="http://schemas.openxmlformats.org/officeDocument/2006/relationships/slide" Target="slides/slide205.xml"/><Relationship Id="rId232" Type="http://schemas.openxmlformats.org/officeDocument/2006/relationships/slide" Target="slides/slide226.xml"/><Relationship Id="rId48" Type="http://schemas.openxmlformats.org/officeDocument/2006/relationships/slide" Target="slides/slide42.xml"/><Relationship Id="rId27" Type="http://schemas.openxmlformats.org/officeDocument/2006/relationships/slide" Target="slides/slide21.xml"/><Relationship Id="rId134" Type="http://schemas.openxmlformats.org/officeDocument/2006/relationships/slide" Target="slides/slide128.xml"/><Relationship Id="rId69" Type="http://schemas.openxmlformats.org/officeDocument/2006/relationships/slide" Target="slides/slide63.xml"/><Relationship Id="rId113" Type="http://schemas.openxmlformats.org/officeDocument/2006/relationships/slide" Target="slides/slide107.xml"/><Relationship Id="rId176" Type="http://schemas.openxmlformats.org/officeDocument/2006/relationships/slide" Target="slides/slide170.xml"/><Relationship Id="rId197" Type="http://schemas.openxmlformats.org/officeDocument/2006/relationships/slide" Target="slides/slide191.xml"/><Relationship Id="rId80" Type="http://schemas.openxmlformats.org/officeDocument/2006/relationships/slide" Target="slides/slide74.xml"/><Relationship Id="rId155" Type="http://schemas.openxmlformats.org/officeDocument/2006/relationships/slide" Target="slides/slide149.xml"/><Relationship Id="rId264" Type="http://schemas.openxmlformats.org/officeDocument/2006/relationships/slide" Target="slides/slide258.xml"/><Relationship Id="rId222" Type="http://schemas.openxmlformats.org/officeDocument/2006/relationships/slide" Target="slides/slide216.xml"/><Relationship Id="rId243" Type="http://schemas.openxmlformats.org/officeDocument/2006/relationships/slide" Target="slides/slide237.xml"/><Relationship Id="rId201" Type="http://schemas.openxmlformats.org/officeDocument/2006/relationships/slide" Target="slides/slide195.xml"/><Relationship Id="rId38" Type="http://schemas.openxmlformats.org/officeDocument/2006/relationships/slide" Target="slides/slide32.xml"/><Relationship Id="rId17" Type="http://schemas.openxmlformats.org/officeDocument/2006/relationships/slide" Target="slides/slide11.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187" Type="http://schemas.openxmlformats.org/officeDocument/2006/relationships/slide" Target="slides/slide181.xml"/><Relationship Id="rId145" Type="http://schemas.openxmlformats.org/officeDocument/2006/relationships/slide" Target="slides/slide139.xml"/><Relationship Id="rId70" Type="http://schemas.openxmlformats.org/officeDocument/2006/relationships/slide" Target="slides/slide64.xml"/><Relationship Id="rId166" Type="http://schemas.openxmlformats.org/officeDocument/2006/relationships/slide" Target="slides/slide160.xml"/><Relationship Id="rId91" Type="http://schemas.openxmlformats.org/officeDocument/2006/relationships/slide" Target="slides/slide85.xml"/><Relationship Id="rId1" Type="http://schemas.openxmlformats.org/officeDocument/2006/relationships/theme" Target="theme/theme2.xml"/><Relationship Id="rId254" Type="http://schemas.openxmlformats.org/officeDocument/2006/relationships/slide" Target="slides/slide248.xml"/><Relationship Id="rId212" Type="http://schemas.openxmlformats.org/officeDocument/2006/relationships/slide" Target="slides/slide206.xml"/><Relationship Id="rId233" Type="http://schemas.openxmlformats.org/officeDocument/2006/relationships/slide" Target="slides/slide227.xml"/><Relationship Id="rId49" Type="http://schemas.openxmlformats.org/officeDocument/2006/relationships/slide" Target="slides/slide43.xml"/><Relationship Id="rId28" Type="http://schemas.openxmlformats.org/officeDocument/2006/relationships/slide" Target="slides/slide22.xml"/><Relationship Id="rId275" Type="http://schemas.openxmlformats.org/officeDocument/2006/relationships/slide" Target="slides/slide269.xml"/><Relationship Id="rId114" Type="http://schemas.openxmlformats.org/officeDocument/2006/relationships/slide" Target="slides/slide108.xml"/><Relationship Id="rId177" Type="http://schemas.openxmlformats.org/officeDocument/2006/relationships/slide" Target="slides/slide171.xml"/><Relationship Id="rId198" Type="http://schemas.openxmlformats.org/officeDocument/2006/relationships/slide" Target="slides/slide192.xml"/><Relationship Id="rId81" Type="http://schemas.openxmlformats.org/officeDocument/2006/relationships/slide" Target="slides/slide75.xml"/><Relationship Id="rId135" Type="http://schemas.openxmlformats.org/officeDocument/2006/relationships/slide" Target="slides/slide129.xml"/><Relationship Id="rId60" Type="http://schemas.openxmlformats.org/officeDocument/2006/relationships/slide" Target="slides/slide54.xml"/><Relationship Id="rId156" Type="http://schemas.openxmlformats.org/officeDocument/2006/relationships/slide" Target="slides/slide150.xml"/><Relationship Id="rId223" Type="http://schemas.openxmlformats.org/officeDocument/2006/relationships/slide" Target="slides/slide217.xml"/><Relationship Id="rId244" Type="http://schemas.openxmlformats.org/officeDocument/2006/relationships/slide" Target="slides/slide238.xml"/><Relationship Id="rId202" Type="http://schemas.openxmlformats.org/officeDocument/2006/relationships/slide" Target="slides/slide196.xml"/><Relationship Id="rId39" Type="http://schemas.openxmlformats.org/officeDocument/2006/relationships/slide" Target="slides/slide33.xml"/><Relationship Id="rId18" Type="http://schemas.openxmlformats.org/officeDocument/2006/relationships/slide" Target="slides/slide12.xml"/><Relationship Id="rId265" Type="http://schemas.openxmlformats.org/officeDocument/2006/relationships/slide" Target="slides/slide259.xml"/><Relationship Id="rId188" Type="http://schemas.openxmlformats.org/officeDocument/2006/relationships/slide" Target="slides/slide182.xml"/><Relationship Id="rId146" Type="http://schemas.openxmlformats.org/officeDocument/2006/relationships/slide" Target="slides/slide140.xml"/><Relationship Id="rId167" Type="http://schemas.openxmlformats.org/officeDocument/2006/relationships/slide" Target="slides/slide161.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71" Type="http://schemas.openxmlformats.org/officeDocument/2006/relationships/slide" Target="slides/slide65.xml"/><Relationship Id="rId213" Type="http://schemas.openxmlformats.org/officeDocument/2006/relationships/slide" Target="slides/slide207.xml"/><Relationship Id="rId92" Type="http://schemas.openxmlformats.org/officeDocument/2006/relationships/slide" Target="slides/slide86.xml"/><Relationship Id="rId234" Type="http://schemas.openxmlformats.org/officeDocument/2006/relationships/slide" Target="slides/slide228.xml"/><Relationship Id="rId29" Type="http://schemas.openxmlformats.org/officeDocument/2006/relationships/slide" Target="slides/slide23.xml"/><Relationship Id="rId2" Type="http://schemas.openxmlformats.org/officeDocument/2006/relationships/viewProps" Target="viewProps.xml"/><Relationship Id="rId255" Type="http://schemas.openxmlformats.org/officeDocument/2006/relationships/slide" Target="slides/slide249.xml"/><Relationship Id="rId276" Type="http://schemas.openxmlformats.org/officeDocument/2006/relationships/slide" Target="slides/slide270.xml"/><Relationship Id="rId40" Type="http://schemas.openxmlformats.org/officeDocument/2006/relationships/slide" Target="slides/slide34.xml"/><Relationship Id="rId178" Type="http://schemas.openxmlformats.org/officeDocument/2006/relationships/slide" Target="slides/slide172.xml"/><Relationship Id="rId136" Type="http://schemas.openxmlformats.org/officeDocument/2006/relationships/slide" Target="slides/slide130.xml"/><Relationship Id="rId157" Type="http://schemas.openxmlformats.org/officeDocument/2006/relationships/slide" Target="slides/slide151.xml"/><Relationship Id="rId115" Type="http://schemas.openxmlformats.org/officeDocument/2006/relationships/slide" Target="slides/slide109.xml"/><Relationship Id="rId199" Type="http://schemas.openxmlformats.org/officeDocument/2006/relationships/slide" Target="slides/slide193.xml"/><Relationship Id="rId82" Type="http://schemas.openxmlformats.org/officeDocument/2006/relationships/slide" Target="slides/slide76.xml"/><Relationship Id="rId61" Type="http://schemas.openxmlformats.org/officeDocument/2006/relationships/slide" Target="slides/slide55.xml"/><Relationship Id="rId203" Type="http://schemas.openxmlformats.org/officeDocument/2006/relationships/slide" Target="slides/slide197.xml"/><Relationship Id="rId19" Type="http://schemas.openxmlformats.org/officeDocument/2006/relationships/slide" Target="slides/slide13.xml"/><Relationship Id="rId266" Type="http://schemas.openxmlformats.org/officeDocument/2006/relationships/slide" Target="slides/slide260.xml"/><Relationship Id="rId224" Type="http://schemas.openxmlformats.org/officeDocument/2006/relationships/slide" Target="slides/slide218.xml"/><Relationship Id="rId245" Type="http://schemas.openxmlformats.org/officeDocument/2006/relationships/slide" Target="slides/slide239.xml"/><Relationship Id="rId30" Type="http://schemas.openxmlformats.org/officeDocument/2006/relationships/slide" Target="slides/slide24.xml"/><Relationship Id="rId147" Type="http://schemas.openxmlformats.org/officeDocument/2006/relationships/slide" Target="slides/slide141.xml"/><Relationship Id="rId168" Type="http://schemas.openxmlformats.org/officeDocument/2006/relationships/slide" Target="slides/slide162.xml"/><Relationship Id="rId105" Type="http://schemas.openxmlformats.org/officeDocument/2006/relationships/slide" Target="slides/slide99.xml"/><Relationship Id="rId126" Type="http://schemas.openxmlformats.org/officeDocument/2006/relationships/slide" Target="slides/slide120.xml"/><Relationship Id="rId189" Type="http://schemas.openxmlformats.org/officeDocument/2006/relationships/slide" Target="slides/slide183.xml"/><Relationship Id="rId72" Type="http://schemas.openxmlformats.org/officeDocument/2006/relationships/slide" Target="slides/slide66.xml"/><Relationship Id="rId51" Type="http://schemas.openxmlformats.org/officeDocument/2006/relationships/slide" Target="slides/slide45.xml"/><Relationship Id="rId93" Type="http://schemas.openxmlformats.org/officeDocument/2006/relationships/slide" Target="slides/slide87.xml"/><Relationship Id="rId3" Type="http://schemas.openxmlformats.org/officeDocument/2006/relationships/presProps" Target="presProps.xml"/><Relationship Id="rId256" Type="http://schemas.openxmlformats.org/officeDocument/2006/relationships/slide" Target="slides/slide250.xml"/><Relationship Id="rId277" Type="http://schemas.openxmlformats.org/officeDocument/2006/relationships/slide" Target="slides/slide271.xml"/><Relationship Id="rId214" Type="http://schemas.openxmlformats.org/officeDocument/2006/relationships/slide" Target="slides/slide208.xml"/><Relationship Id="rId235" Type="http://schemas.openxmlformats.org/officeDocument/2006/relationships/slide" Target="slides/slide229.xml"/><Relationship Id="rId137" Type="http://schemas.openxmlformats.org/officeDocument/2006/relationships/slide" Target="slides/slide131.xml"/><Relationship Id="rId158" Type="http://schemas.openxmlformats.org/officeDocument/2006/relationships/slide" Target="slides/slide152.xml"/><Relationship Id="rId116" Type="http://schemas.openxmlformats.org/officeDocument/2006/relationships/slide" Target="slides/slide110.xml"/><Relationship Id="rId41" Type="http://schemas.openxmlformats.org/officeDocument/2006/relationships/slide" Target="slides/slide35.xml"/><Relationship Id="rId179" Type="http://schemas.openxmlformats.org/officeDocument/2006/relationships/slide" Target="slides/slide173.xml"/><Relationship Id="rId20" Type="http://schemas.openxmlformats.org/officeDocument/2006/relationships/slide" Target="slides/slide14.xml"/><Relationship Id="rId83" Type="http://schemas.openxmlformats.org/officeDocument/2006/relationships/slide" Target="slides/slide77.xml"/><Relationship Id="rId62" Type="http://schemas.openxmlformats.org/officeDocument/2006/relationships/slide" Target="slides/slide56.xml"/><Relationship Id="rId190" Type="http://schemas.openxmlformats.org/officeDocument/2006/relationships/slide" Target="slides/slide184.xml"/><Relationship Id="rId267" Type="http://schemas.openxmlformats.org/officeDocument/2006/relationships/slide" Target="slides/slide261.xml"/><Relationship Id="rId225" Type="http://schemas.openxmlformats.org/officeDocument/2006/relationships/slide" Target="slides/slide219.xml"/><Relationship Id="rId246" Type="http://schemas.openxmlformats.org/officeDocument/2006/relationships/slide" Target="slides/slide240.xml"/><Relationship Id="rId204" Type="http://schemas.openxmlformats.org/officeDocument/2006/relationships/slide" Target="slides/slide198.xml"/><Relationship Id="rId106" Type="http://schemas.openxmlformats.org/officeDocument/2006/relationships/slide" Target="slides/slide100.xml"/><Relationship Id="rId127" Type="http://schemas.openxmlformats.org/officeDocument/2006/relationships/slide" Target="slides/slide121.xml"/><Relationship Id="rId31" Type="http://schemas.openxmlformats.org/officeDocument/2006/relationships/slide" Target="slides/slide25.xml"/><Relationship Id="rId10" Type="http://schemas.openxmlformats.org/officeDocument/2006/relationships/slide" Target="slides/slide4.xml"/><Relationship Id="rId148" Type="http://schemas.openxmlformats.org/officeDocument/2006/relationships/slide" Target="slides/slide142.xml"/><Relationship Id="rId73" Type="http://schemas.openxmlformats.org/officeDocument/2006/relationships/slide" Target="slides/slide67.xml"/><Relationship Id="rId169" Type="http://schemas.openxmlformats.org/officeDocument/2006/relationships/slide" Target="slides/slide163.xml"/><Relationship Id="rId52" Type="http://schemas.openxmlformats.org/officeDocument/2006/relationships/slide" Target="slides/slide46.xml"/><Relationship Id="rId94" Type="http://schemas.openxmlformats.org/officeDocument/2006/relationships/slide" Target="slides/slide88.xml"/><Relationship Id="rId180" Type="http://schemas.openxmlformats.org/officeDocument/2006/relationships/slide" Target="slides/slide174.xml"/><Relationship Id="rId4" Type="http://schemas.openxmlformats.org/officeDocument/2006/relationships/tableStyles" Target="tableStyles.xml"/><Relationship Id="rId257" Type="http://schemas.openxmlformats.org/officeDocument/2006/relationships/slide" Target="slides/slide251.xml"/><Relationship Id="rId278" Type="http://schemas.openxmlformats.org/officeDocument/2006/relationships/slide" Target="slides/slide272.xml"/><Relationship Id="rId215" Type="http://schemas.openxmlformats.org/officeDocument/2006/relationships/slide" Target="slides/slide209.xml"/><Relationship Id="rId236" Type="http://schemas.openxmlformats.org/officeDocument/2006/relationships/slide" Target="slides/slide230.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47" Type="http://schemas.openxmlformats.org/officeDocument/2006/relationships/slide" Target="slides/slide241.xml"/><Relationship Id="rId205" Type="http://schemas.openxmlformats.org/officeDocument/2006/relationships/slide" Target="slides/slide199.xml"/><Relationship Id="rId107" Type="http://schemas.openxmlformats.org/officeDocument/2006/relationships/slide" Target="slides/slide101.xml"/><Relationship Id="rId11" Type="http://schemas.openxmlformats.org/officeDocument/2006/relationships/slide" Target="slides/slide5.xml"/><Relationship Id="rId149" Type="http://schemas.openxmlformats.org/officeDocument/2006/relationships/slide" Target="slides/slide143.xml"/><Relationship Id="rId53" Type="http://schemas.openxmlformats.org/officeDocument/2006/relationships/slide" Target="slides/slide47.xml"/><Relationship Id="rId160" Type="http://schemas.openxmlformats.org/officeDocument/2006/relationships/slide" Target="slides/slide154.xml"/><Relationship Id="rId216" Type="http://schemas.openxmlformats.org/officeDocument/2006/relationships/slide" Target="slides/slide210.xml"/><Relationship Id="rId95" Type="http://schemas.openxmlformats.org/officeDocument/2006/relationships/slide" Target="slides/slide89.xml"/><Relationship Id="rId258" Type="http://schemas.openxmlformats.org/officeDocument/2006/relationships/slide" Target="slides/slide2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5" name="Google Shape;5;n"/>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Malgun Gothic"/>
                <a:ea typeface="Malgun Gothic"/>
                <a:cs typeface="Malgun Gothic"/>
                <a:sym typeface="Malgun Gothic"/>
              </a:rPr>
              <a:t>‹#›</a:t>
            </a:fld>
            <a:endParaRPr b="0" i="0" sz="13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squitto.org/"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squitto.org/"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squitto.org/"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44" name="Google Shape;244;p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10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2" name="Google Shape;1742;p10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43" name="Google Shape;1743;p10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10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6" name="Google Shape;1756;p10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57" name="Google Shape;1757;p10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10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9" name="Google Shape;1769;p10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70" name="Google Shape;1770;p10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p10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9" name="Google Shape;1779;p10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80" name="Google Shape;1780;p10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10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7" name="Google Shape;1797;p10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98" name="Google Shape;1798;p10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p10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1" name="Google Shape;1811;p10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12" name="Google Shape;1812;p10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10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6" name="Google Shape;1826;p10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27" name="Google Shape;1827;p10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10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8" name="Google Shape;1838;p10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839" name="Google Shape;1839;p10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10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9" name="Google Shape;1849;p10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850" name="Google Shape;1850;p10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10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8" name="Google Shape;1858;p10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Giao thức ứng dụng ràng buộc</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là một </a:t>
            </a:r>
            <a:r>
              <a:rPr b="1" i="0" lang="en-US" sz="1200">
                <a:solidFill>
                  <a:schemeClr val="dk1"/>
                </a:solidFill>
                <a:latin typeface="Arial"/>
                <a:ea typeface="Arial"/>
                <a:cs typeface="Arial"/>
                <a:sym typeface="Arial"/>
              </a:rPr>
              <a:t>Giao thức</a:t>
            </a:r>
            <a:r>
              <a:rPr b="0" i="0" lang="en-US" sz="1200">
                <a:solidFill>
                  <a:schemeClr val="dk1"/>
                </a:solidFill>
                <a:latin typeface="Arial"/>
                <a:ea typeface="Arial"/>
                <a:cs typeface="Arial"/>
                <a:sym typeface="Arial"/>
              </a:rPr>
              <a:t> ứng dụng mạng chuyên dành cho các thiết bị ràng buộc như đã quy định rõ trong RFC 7252.  </a:t>
            </a: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là một </a:t>
            </a:r>
            <a:r>
              <a:rPr b="1" i="0" lang="en-US" sz="1200">
                <a:solidFill>
                  <a:schemeClr val="dk1"/>
                </a:solidFill>
                <a:latin typeface="Arial"/>
                <a:ea typeface="Arial"/>
                <a:cs typeface="Arial"/>
                <a:sym typeface="Arial"/>
              </a:rPr>
              <a:t>giao thức</a:t>
            </a:r>
            <a:r>
              <a:rPr b="0" i="0" lang="en-US" sz="1200">
                <a:solidFill>
                  <a:schemeClr val="dk1"/>
                </a:solidFill>
                <a:latin typeface="Arial"/>
                <a:ea typeface="Arial"/>
                <a:cs typeface="Arial"/>
                <a:sym typeface="Arial"/>
              </a:rPr>
              <a:t> tầng dịch vụ, được sử dụng trong các thiết bị mạng bị ràng buộc tài nguyên ví dụ như các nút mạng cảm biển không dây.</a:t>
            </a:r>
            <a:endParaRPr/>
          </a:p>
        </p:txBody>
      </p:sp>
      <p:sp>
        <p:nvSpPr>
          <p:cNvPr id="1859" name="Google Shape;1859;p10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Malgun Gothic"/>
                <a:ea typeface="Malgun Gothic"/>
                <a:cs typeface="Malgun Gothic"/>
                <a:sym typeface="Malgun Gothic"/>
              </a:rPr>
              <a:t>Modem là gì?</a:t>
            </a:r>
            <a:endParaRPr/>
          </a:p>
          <a:p>
            <a:pPr indent="0" lvl="0" marL="0" rtl="0" algn="l">
              <a:spcBef>
                <a:spcPts val="0"/>
              </a:spcBef>
              <a:spcAft>
                <a:spcPts val="0"/>
              </a:spcAft>
              <a:buClr>
                <a:schemeClr val="dk1"/>
              </a:buClr>
              <a:buSzPts val="1200"/>
              <a:buFont typeface="Noto Sans Symbols"/>
              <a:buNone/>
            </a:pPr>
            <a:r>
              <a:rPr b="0" i="0" lang="en-US" sz="1200">
                <a:solidFill>
                  <a:schemeClr val="dk1"/>
                </a:solidFill>
                <a:latin typeface="Malgun Gothic"/>
                <a:ea typeface="Malgun Gothic"/>
                <a:cs typeface="Malgun Gothic"/>
                <a:sym typeface="Malgun Gothic"/>
              </a:rPr>
              <a:t>Modem là một thành phần vô cùng quan trọng trong thiết bị phần cứng mạng, cho phép máy tính gửi và nhận dữ liệu thông qua đường dây điện thoại hoặc cáp nối. Nói một cách đơn giản, nó là thiết bị kết nối máy tính với mạng Internet.</a:t>
            </a:r>
            <a:endParaRPr/>
          </a:p>
          <a:p>
            <a:pPr indent="0" lvl="0" marL="0" rtl="0" algn="l">
              <a:spcBef>
                <a:spcPts val="0"/>
              </a:spcBef>
              <a:spcAft>
                <a:spcPts val="0"/>
              </a:spcAft>
              <a:buNone/>
            </a:pPr>
            <a:r>
              <a:t/>
            </a:r>
            <a:endParaRPr>
              <a:latin typeface="Arial"/>
              <a:ea typeface="Arial"/>
              <a:cs typeface="Arial"/>
              <a:sym typeface="Arial"/>
            </a:endParaRPr>
          </a:p>
        </p:txBody>
      </p:sp>
      <p:sp>
        <p:nvSpPr>
          <p:cNvPr id="253" name="Google Shape;253;p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p1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7" name="Google Shape;1867;p1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được thiết kế để cho phép các thiết bị đơn giản, bị hạn chế có thể kết nối đến IoT thông qua các mạng băng thông hẹp và có tính khả dụng thấp. Giao thức này thường </a:t>
            </a:r>
            <a:r>
              <a:rPr b="1" i="0" lang="en-US" sz="1200">
                <a:solidFill>
                  <a:schemeClr val="dk1"/>
                </a:solidFill>
                <a:latin typeface="Arial"/>
                <a:ea typeface="Arial"/>
                <a:cs typeface="Arial"/>
                <a:sym typeface="Arial"/>
              </a:rPr>
              <a:t>được sử dụng để</a:t>
            </a:r>
            <a:r>
              <a:rPr b="0" i="0" lang="en-US" sz="1200">
                <a:solidFill>
                  <a:schemeClr val="dk1"/>
                </a:solidFill>
                <a:latin typeface="Arial"/>
                <a:ea typeface="Arial"/>
                <a:cs typeface="Arial"/>
                <a:sym typeface="Arial"/>
              </a:rPr>
              <a:t> giao tiếp máy - máy (M2M).</a:t>
            </a:r>
            <a:endParaRPr/>
          </a:p>
        </p:txBody>
      </p:sp>
      <p:sp>
        <p:nvSpPr>
          <p:cNvPr id="1868" name="Google Shape;1868;p1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p1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6" name="Google Shape;1876;p1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sử dụng kiến trúc REST, một thiết kế chung để truy cập các tài nguyên Internet. Để khắc phục nhược điểm về tài nguyên ràng buộc, </a:t>
            </a: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cần tối ưu hóa độ dài của gói tin và cung cấp kết nối đáng tin cậy. Một mặt, </a:t>
            </a: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cung cấp phương thức URI, REST như GET, POST, PUT, và DELETE.</a:t>
            </a:r>
            <a:endParaRPr/>
          </a:p>
        </p:txBody>
      </p:sp>
      <p:sp>
        <p:nvSpPr>
          <p:cNvPr id="1877" name="Google Shape;1877;p1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p1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8" name="Google Shape;1918;p1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19" name="Google Shape;1919;p1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1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0" name="Google Shape;1940;p11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Mô hình tương tác. Mô hình tương tác của </a:t>
            </a: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tương tự với mô hình khách/chủ của HTTP. ... </a:t>
            </a:r>
            <a:r>
              <a:rPr i="0" lang="en-US" sz="1200">
                <a:solidFill>
                  <a:schemeClr val="dk1"/>
                </a:solidFill>
                <a:latin typeface="Arial"/>
                <a:ea typeface="Arial"/>
                <a:cs typeface="Arial"/>
                <a:sym typeface="Arial"/>
              </a:rPr>
              <a:t>T</a:t>
            </a:r>
            <a:r>
              <a:rPr b="0" i="0" lang="en-US" sz="1200">
                <a:solidFill>
                  <a:schemeClr val="dk1"/>
                </a:solidFill>
                <a:latin typeface="Arial"/>
                <a:ea typeface="Arial"/>
                <a:cs typeface="Arial"/>
                <a:sym typeface="Arial"/>
              </a:rPr>
              <a:t>rao đổi trong </a:t>
            </a: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giống với HTTP và được máy khách gửi để yêu cầu một hành động (sử dụng một mã </a:t>
            </a:r>
            <a:r>
              <a:rPr b="1" i="0" lang="en-US" sz="1200">
                <a:solidFill>
                  <a:schemeClr val="dk1"/>
                </a:solidFill>
                <a:latin typeface="Arial"/>
                <a:ea typeface="Arial"/>
                <a:cs typeface="Arial"/>
                <a:sym typeface="Arial"/>
              </a:rPr>
              <a:t>phương thức</a:t>
            </a:r>
            <a:r>
              <a:rPr b="0" i="0" lang="en-US" sz="1200">
                <a:solidFill>
                  <a:schemeClr val="dk1"/>
                </a:solidFill>
                <a:latin typeface="Arial"/>
                <a:ea typeface="Arial"/>
                <a:cs typeface="Arial"/>
                <a:sym typeface="Arial"/>
              </a:rPr>
              <a:t>) đối với một tài nguyên (xác định bằng mã URI) trên máy chủ.</a:t>
            </a:r>
            <a:endParaRPr/>
          </a:p>
        </p:txBody>
      </p:sp>
      <p:sp>
        <p:nvSpPr>
          <p:cNvPr id="1941" name="Google Shape;1941;p1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p1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9" name="Google Shape;1949;p1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950" name="Google Shape;1950;p1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p1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7" name="Google Shape;1977;p1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b="1" i="0" lang="en-US" sz="1200">
                <a:solidFill>
                  <a:schemeClr val="dk1"/>
                </a:solidFill>
                <a:latin typeface="Arial"/>
                <a:ea typeface="Arial"/>
                <a:cs typeface="Arial"/>
                <a:sym typeface="Arial"/>
              </a:rPr>
              <a:t>UDP</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MQTT sử dụng giao thức TCP</a:t>
            </a:r>
            <a:r>
              <a:rPr b="0" i="0" lang="en-US" sz="1200">
                <a:solidFill>
                  <a:schemeClr val="dk1"/>
                </a:solidFill>
                <a:latin typeface="Arial"/>
                <a:ea typeface="Arial"/>
                <a:cs typeface="Arial"/>
                <a:sym typeface="Arial"/>
              </a:rPr>
              <a:t>, bạn có thể chặn tất cả gói tin </a:t>
            </a:r>
            <a:r>
              <a:rPr b="1" i="0" lang="en-US" sz="1200">
                <a:solidFill>
                  <a:schemeClr val="dk1"/>
                </a:solidFill>
                <a:latin typeface="Arial"/>
                <a:ea typeface="Arial"/>
                <a:cs typeface="Arial"/>
                <a:sym typeface="Arial"/>
              </a:rPr>
              <a:t>UDP</a:t>
            </a:r>
            <a:r>
              <a:rPr b="0" i="0" lang="en-US" sz="1200">
                <a:solidFill>
                  <a:schemeClr val="dk1"/>
                </a:solidFill>
                <a:latin typeface="Arial"/>
                <a:ea typeface="Arial"/>
                <a:cs typeface="Arial"/>
                <a:sym typeface="Arial"/>
              </a:rPr>
              <a:t> .</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i="0" lang="en-US" sz="1200">
                <a:solidFill>
                  <a:schemeClr val="dk1"/>
                </a:solidFill>
                <a:latin typeface="Arial"/>
                <a:ea typeface="Arial"/>
                <a:cs typeface="Arial"/>
                <a:sym typeface="Arial"/>
              </a:rPr>
              <a:t>T</a:t>
            </a:r>
            <a:r>
              <a:rPr b="0" i="0" lang="en-US" sz="1200">
                <a:solidFill>
                  <a:schemeClr val="dk1"/>
                </a:solidFill>
                <a:latin typeface="Arial"/>
                <a:ea typeface="Arial"/>
                <a:cs typeface="Arial"/>
                <a:sym typeface="Arial"/>
              </a:rPr>
              <a:t>rao đổi trong </a:t>
            </a:r>
            <a:r>
              <a:rPr b="1" i="0" lang="en-US" sz="1200">
                <a:solidFill>
                  <a:schemeClr val="dk1"/>
                </a:solidFill>
                <a:latin typeface="Arial"/>
                <a:ea typeface="Arial"/>
                <a:cs typeface="Arial"/>
                <a:sym typeface="Arial"/>
              </a:rPr>
              <a:t>CoAP</a:t>
            </a:r>
            <a:r>
              <a:rPr i="0" lang="en-US" sz="1200">
                <a:solidFill>
                  <a:schemeClr val="dk1"/>
                </a:solidFill>
                <a:latin typeface="Arial"/>
                <a:ea typeface="Arial"/>
                <a:cs typeface="Arial"/>
                <a:sym typeface="Arial"/>
              </a:rPr>
              <a:t> giống với HTTP và được máy khách gửi để yêu cầu một hành động (sử dụng một mã phương thức</a:t>
            </a:r>
            <a:r>
              <a:rPr b="0" i="0" lang="en-US" sz="1200">
                <a:solidFill>
                  <a:schemeClr val="dk1"/>
                </a:solidFill>
                <a:latin typeface="Arial"/>
                <a:ea typeface="Arial"/>
                <a:cs typeface="Arial"/>
                <a:sym typeface="Arial"/>
              </a:rPr>
              <a:t>) đối với một tài nguyên (xác định bằng mã URI) trên máy chủ. ... Khác với HTTP, </a:t>
            </a: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xử lý các trao đổi này không đồng bộ với nhau thông qua một phương thức vận chuyển UDP hỗ trợ cả tương tác đơn hướng và đa hướng.</a:t>
            </a:r>
            <a:endParaRPr/>
          </a:p>
        </p:txBody>
      </p:sp>
      <p:sp>
        <p:nvSpPr>
          <p:cNvPr id="1978" name="Google Shape;1978;p1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p1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6" name="Google Shape;1996;p1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sử dụng hai kiểu</a:t>
            </a:r>
            <a:r>
              <a:rPr b="1" i="0" lang="en-US" sz="1200">
                <a:solidFill>
                  <a:schemeClr val="dk1"/>
                </a:solidFill>
                <a:latin typeface="Arial"/>
                <a:ea typeface="Arial"/>
                <a:cs typeface="Arial"/>
                <a:sym typeface="Arial"/>
              </a:rPr>
              <a:t> thông điệp</a:t>
            </a:r>
            <a:r>
              <a:rPr b="0" i="0" lang="en-US" sz="1200">
                <a:solidFill>
                  <a:schemeClr val="dk1"/>
                </a:solidFill>
                <a:latin typeface="Arial"/>
                <a:ea typeface="Arial"/>
                <a:cs typeface="Arial"/>
                <a:sym typeface="Arial"/>
              </a:rPr>
              <a:t>, yêu cầu và phản hồi, bằng một </a:t>
            </a:r>
            <a:r>
              <a:rPr b="1" i="0" lang="en-US" sz="1200">
                <a:solidFill>
                  <a:schemeClr val="dk1"/>
                </a:solidFill>
                <a:latin typeface="Arial"/>
                <a:ea typeface="Arial"/>
                <a:cs typeface="Arial"/>
                <a:sym typeface="Arial"/>
              </a:rPr>
              <a:t>định dạng</a:t>
            </a:r>
            <a:r>
              <a:rPr i="0" lang="en-US" sz="1200">
                <a:solidFill>
                  <a:schemeClr val="dk1"/>
                </a:solidFill>
                <a:latin typeface="Arial"/>
                <a:ea typeface="Arial"/>
                <a:cs typeface="Arial"/>
                <a:sym typeface="Arial"/>
              </a:rPr>
              <a:t> tiêu đề nền tảng</a:t>
            </a:r>
            <a:r>
              <a:rPr b="0" i="0" lang="en-US" sz="1200">
                <a:solidFill>
                  <a:schemeClr val="dk1"/>
                </a:solidFill>
                <a:latin typeface="Arial"/>
                <a:ea typeface="Arial"/>
                <a:cs typeface="Arial"/>
                <a:sym typeface="Arial"/>
              </a:rPr>
              <a:t> đơn giản ở hệ nhị phân. </a:t>
            </a:r>
            <a:r>
              <a:rPr i="0" lang="en-US" sz="1200">
                <a:solidFill>
                  <a:schemeClr val="dk1"/>
                </a:solidFill>
                <a:latin typeface="Arial"/>
                <a:ea typeface="Arial"/>
                <a:cs typeface="Arial"/>
                <a:sym typeface="Arial"/>
              </a:rPr>
              <a:t>Đằng sau t</a:t>
            </a:r>
            <a:r>
              <a:rPr b="0" i="0" lang="en-US" sz="1200">
                <a:solidFill>
                  <a:schemeClr val="dk1"/>
                </a:solidFill>
                <a:latin typeface="Arial"/>
                <a:ea typeface="Arial"/>
                <a:cs typeface="Arial"/>
                <a:sym typeface="Arial"/>
              </a:rPr>
              <a:t>iêu đề nền tảng có thể là các tùy chọn có </a:t>
            </a:r>
            <a:r>
              <a:rPr b="1" i="0" lang="en-US" sz="1200">
                <a:solidFill>
                  <a:schemeClr val="dk1"/>
                </a:solidFill>
                <a:latin typeface="Arial"/>
                <a:ea typeface="Arial"/>
                <a:cs typeface="Arial"/>
                <a:sym typeface="Arial"/>
              </a:rPr>
              <a:t>định dạng</a:t>
            </a:r>
            <a:r>
              <a:rPr b="0" i="0" lang="en-US" sz="1200">
                <a:solidFill>
                  <a:schemeClr val="dk1"/>
                </a:solidFill>
                <a:latin typeface="Arial"/>
                <a:ea typeface="Arial"/>
                <a:cs typeface="Arial"/>
                <a:sym typeface="Arial"/>
              </a:rPr>
              <a:t> Type-Length-Value hợp lý nhất. </a:t>
            </a: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mặc định được gắn với UDP và có thể chọn gắn với DTLS để có độ an toàn giao tiếp cao.</a:t>
            </a:r>
            <a:endParaRPr/>
          </a:p>
        </p:txBody>
      </p:sp>
      <p:sp>
        <p:nvSpPr>
          <p:cNvPr id="1997" name="Google Shape;1997;p1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1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7" name="Google Shape;2007;p1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Mã này xử lý các bản chất và tính chất của UDP. Các phần yêu cầu và </a:t>
            </a:r>
            <a:r>
              <a:rPr b="1" i="0" lang="en-US" sz="1200">
                <a:solidFill>
                  <a:schemeClr val="dk1"/>
                </a:solidFill>
                <a:latin typeface="Arial"/>
                <a:ea typeface="Arial"/>
                <a:cs typeface="Arial"/>
                <a:sym typeface="Arial"/>
              </a:rPr>
              <a:t>phản hồi</a:t>
            </a:r>
            <a:r>
              <a:rPr b="0" i="0" lang="en-US" sz="1200">
                <a:solidFill>
                  <a:schemeClr val="dk1"/>
                </a:solidFill>
                <a:latin typeface="Arial"/>
                <a:ea typeface="Arial"/>
                <a:cs typeface="Arial"/>
                <a:sym typeface="Arial"/>
              </a:rPr>
              <a:t> sẽ xử lý tầng người dùng. Mã này bắt chước cách yêu cầu và </a:t>
            </a:r>
            <a:r>
              <a:rPr b="1" i="0" lang="en-US" sz="1200">
                <a:solidFill>
                  <a:schemeClr val="dk1"/>
                </a:solidFill>
                <a:latin typeface="Arial"/>
                <a:ea typeface="Arial"/>
                <a:cs typeface="Arial"/>
                <a:sym typeface="Arial"/>
              </a:rPr>
              <a:t>phản hồi</a:t>
            </a:r>
            <a:r>
              <a:rPr b="0" i="0" lang="en-US" sz="1200">
                <a:solidFill>
                  <a:schemeClr val="dk1"/>
                </a:solidFill>
                <a:latin typeface="Arial"/>
                <a:ea typeface="Arial"/>
                <a:cs typeface="Arial"/>
                <a:sym typeface="Arial"/>
              </a:rPr>
              <a:t> như HTTP thông thường bằng các phương thức và </a:t>
            </a:r>
            <a:r>
              <a:rPr i="0" lang="en-US" sz="1200">
                <a:solidFill>
                  <a:schemeClr val="dk1"/>
                </a:solidFill>
                <a:latin typeface="Arial"/>
                <a:ea typeface="Arial"/>
                <a:cs typeface="Arial"/>
                <a:sym typeface="Arial"/>
              </a:rPr>
              <a:t>mã </a:t>
            </a:r>
            <a:r>
              <a:rPr b="1" i="0" lang="en-US" sz="1200">
                <a:solidFill>
                  <a:schemeClr val="dk1"/>
                </a:solidFill>
                <a:latin typeface="Arial"/>
                <a:ea typeface="Arial"/>
                <a:cs typeface="Arial"/>
                <a:sym typeface="Arial"/>
              </a:rPr>
              <a:t>phản hồi</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sử dụng UDP để trao đổi giao tiếp. ... </a:t>
            </a:r>
            <a:r>
              <a:rPr i="0" lang="en-US" sz="1200">
                <a:solidFill>
                  <a:schemeClr val="dk1"/>
                </a:solidFill>
                <a:latin typeface="Arial"/>
                <a:ea typeface="Arial"/>
                <a:cs typeface="Arial"/>
                <a:sym typeface="Arial"/>
              </a:rPr>
              <a:t>ID </a:t>
            </a:r>
            <a:r>
              <a:rPr b="1" i="0" lang="en-US" sz="1200">
                <a:solidFill>
                  <a:schemeClr val="dk1"/>
                </a:solidFill>
                <a:latin typeface="Arial"/>
                <a:ea typeface="Arial"/>
                <a:cs typeface="Arial"/>
                <a:sym typeface="Arial"/>
              </a:rPr>
              <a:t>Thông điệp</a:t>
            </a:r>
            <a:r>
              <a:rPr b="0" i="0" lang="en-US" sz="1200">
                <a:solidFill>
                  <a:schemeClr val="dk1"/>
                </a:solidFill>
                <a:latin typeface="Arial"/>
                <a:ea typeface="Arial"/>
                <a:cs typeface="Arial"/>
                <a:sym typeface="Arial"/>
              </a:rPr>
              <a:t> phải là số độc nhất và được </a:t>
            </a: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sử dụng để phát hiện trùng lặp.</a:t>
            </a:r>
            <a:endParaRPr/>
          </a:p>
        </p:txBody>
      </p:sp>
      <p:sp>
        <p:nvSpPr>
          <p:cNvPr id="2008" name="Google Shape;2008;p1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1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0" name="Google Shape;2020;p1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021" name="Google Shape;2021;p1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1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9" name="Google Shape;2029;p1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030" name="Google Shape;2030;p1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Card giao tiếp mạng</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NIC</a:t>
            </a:r>
            <a:r>
              <a:rPr b="0" i="0" lang="en-US" sz="1200">
                <a:solidFill>
                  <a:schemeClr val="dk1"/>
                </a:solidFill>
                <a:latin typeface="Arial"/>
                <a:ea typeface="Arial"/>
                <a:cs typeface="Arial"/>
                <a:sym typeface="Arial"/>
              </a:rPr>
              <a:t>) là một bộ phận phần cứng, thường là một bảng mạch hoặc một con chip, được lắp đặt trên một máy tính để giúp máy tính đó kết nối tới một </a:t>
            </a:r>
            <a:r>
              <a:rPr b="1" i="0" lang="en-US" sz="1200">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 ... </a:t>
            </a:r>
            <a:r>
              <a:rPr b="1" i="0" lang="en-US" sz="1200">
                <a:solidFill>
                  <a:schemeClr val="dk1"/>
                </a:solidFill>
                <a:latin typeface="Arial"/>
                <a:ea typeface="Arial"/>
                <a:cs typeface="Arial"/>
                <a:sym typeface="Arial"/>
              </a:rPr>
              <a:t>NIC</a:t>
            </a:r>
            <a:r>
              <a:rPr b="0" i="0" lang="en-US" sz="1200">
                <a:solidFill>
                  <a:schemeClr val="dk1"/>
                </a:solidFill>
                <a:latin typeface="Arial"/>
                <a:ea typeface="Arial"/>
                <a:cs typeface="Arial"/>
                <a:sym typeface="Arial"/>
              </a:rPr>
              <a:t> sử dụng mô hình OSI để gửi tín hiệu ở tầng vật lý, truyền các gói dữ liệu trong tầng </a:t>
            </a:r>
            <a:r>
              <a:rPr b="1" i="0" lang="en-US" sz="1200">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 và hoạt động như một </a:t>
            </a:r>
            <a:r>
              <a:rPr i="0" lang="en-US" sz="1200">
                <a:solidFill>
                  <a:schemeClr val="dk1"/>
                </a:solidFill>
                <a:latin typeface="Arial"/>
                <a:ea typeface="Arial"/>
                <a:cs typeface="Arial"/>
                <a:sym typeface="Arial"/>
              </a:rPr>
              <a:t>giao diện</a:t>
            </a:r>
            <a:r>
              <a:rPr b="0" i="0" lang="en-US" sz="1200">
                <a:solidFill>
                  <a:schemeClr val="dk1"/>
                </a:solidFill>
                <a:latin typeface="Arial"/>
                <a:ea typeface="Arial"/>
                <a:cs typeface="Arial"/>
                <a:sym typeface="Arial"/>
              </a:rPr>
              <a:t> tại tầng TCP/IP.</a:t>
            </a:r>
            <a:endParaRPr/>
          </a:p>
        </p:txBody>
      </p:sp>
      <p:sp>
        <p:nvSpPr>
          <p:cNvPr id="267" name="Google Shape;267;p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p1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2" name="Google Shape;2042;p1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cho phép các thiết bị giao tiếp qua mạng Internet. ... </a:t>
            </a:r>
            <a:r>
              <a:rPr b="1" i="0" lang="en-US" sz="1200">
                <a:solidFill>
                  <a:schemeClr val="dk1"/>
                </a:solidFill>
                <a:latin typeface="Arial"/>
                <a:ea typeface="Arial"/>
                <a:cs typeface="Arial"/>
                <a:sym typeface="Arial"/>
              </a:rPr>
              <a:t>CoAP</a:t>
            </a:r>
            <a:r>
              <a:rPr b="0" i="0" lang="en-US" sz="1200">
                <a:solidFill>
                  <a:schemeClr val="dk1"/>
                </a:solidFill>
                <a:latin typeface="Arial"/>
                <a:ea typeface="Arial"/>
                <a:cs typeface="Arial"/>
                <a:sym typeface="Arial"/>
              </a:rPr>
              <a:t> là một phiên bản đơn giản của giao thức HTTP chạy trên UDP để tiết kiệm băng thông. Nhóm </a:t>
            </a:r>
            <a:r>
              <a:rPr b="1" i="0" lang="en-US" sz="1200">
                <a:solidFill>
                  <a:schemeClr val="dk1"/>
                </a:solidFill>
                <a:latin typeface="Arial"/>
                <a:ea typeface="Arial"/>
                <a:cs typeface="Arial"/>
                <a:sym typeface="Arial"/>
              </a:rPr>
              <a:t>đặc trách</a:t>
            </a:r>
            <a:r>
              <a:rPr b="0" i="0" lang="en-US" sz="1200">
                <a:solidFill>
                  <a:schemeClr val="dk1"/>
                </a:solidFill>
                <a:latin typeface="Arial"/>
                <a:ea typeface="Arial"/>
                <a:cs typeface="Arial"/>
                <a:sym typeface="Arial"/>
              </a:rPr>
              <a:t> Internet Engineering Task Force Constrained RESTful environments (IETF CoRE) đã hoàn thành </a:t>
            </a:r>
            <a:r>
              <a:rPr b="1" i="0" lang="en-US" sz="1200">
                <a:solidFill>
                  <a:schemeClr val="dk1"/>
                </a:solidFill>
                <a:latin typeface="Arial"/>
                <a:ea typeface="Arial"/>
                <a:cs typeface="Arial"/>
                <a:sym typeface="Arial"/>
              </a:rPr>
              <a:t>nhiệm vụ</a:t>
            </a:r>
            <a:r>
              <a:rPr b="0" i="0" lang="en-US" sz="1200">
                <a:solidFill>
                  <a:schemeClr val="dk1"/>
                </a:solidFill>
                <a:latin typeface="Arial"/>
                <a:ea typeface="Arial"/>
                <a:cs typeface="Arial"/>
                <a:sym typeface="Arial"/>
              </a:rPr>
              <a:t> chính là chuẩn hóa </a:t>
            </a:r>
            <a:r>
              <a:rPr b="1" i="0" lang="en-US" sz="1200">
                <a:solidFill>
                  <a:schemeClr val="dk1"/>
                </a:solidFill>
                <a:latin typeface="Arial"/>
                <a:ea typeface="Arial"/>
                <a:cs typeface="Arial"/>
                <a:sym typeface="Arial"/>
              </a:rPr>
              <a:t>CoAP</a:t>
            </a:r>
            <a:endParaRPr/>
          </a:p>
        </p:txBody>
      </p:sp>
      <p:sp>
        <p:nvSpPr>
          <p:cNvPr id="2043" name="Google Shape;2043;p1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1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1" name="Google Shape;2081;p1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082" name="Google Shape;2082;p1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p1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2" name="Google Shape;2112;p1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So sánh</a:t>
            </a:r>
            <a:endParaRPr/>
          </a:p>
          <a:p>
            <a:pPr indent="-95250" lvl="0" marL="171450" rtl="0" algn="l">
              <a:spcBef>
                <a:spcPts val="0"/>
              </a:spcBef>
              <a:spcAft>
                <a:spcPts val="0"/>
              </a:spcAft>
              <a:buClr>
                <a:schemeClr val="dk1"/>
              </a:buClr>
              <a:buSzPts val="1200"/>
              <a:buFont typeface="Noto Sans Symbols"/>
              <a:buNone/>
            </a:pPr>
            <a:r>
              <a:t/>
            </a:r>
            <a:endParaRPr b="1" i="0" sz="1200">
              <a:solidFill>
                <a:schemeClr val="dk1"/>
              </a:solidFill>
              <a:latin typeface="Malgun Gothic"/>
              <a:ea typeface="Malgun Gothic"/>
              <a:cs typeface="Malgun Gothic"/>
              <a:sym typeface="Malgun Gothic"/>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MQTT và CoAP đều hữu ích trong vai trò là giao thức IoT nhưng hai giao thức này vẫn có những điểm khác nhau cơ bản.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MQTT là một giao thức truyền thông đa điểm - đa điểm để truyền thông điệp giữa nhiều máy khách thông qua một broker trung tâm. Giao thức này tách bên sản xuất và bên tiêu thụ bằng cách để cho các máy khách xuất bản và sau đó để broker quyết định sẽ định tuyến và sao chép thông điệp ở vị trí nào. Dù MQTT có hỗ trợ tính ổn định của dữ liệu nhưng giao thức này hỗ trợ tốt nhất trong vai trò là một kênh giao tiếp cho dữ liệu trực tiếp.</a:t>
            </a:r>
            <a:endParaRPr/>
          </a:p>
          <a:p>
            <a:pPr indent="-95250" lvl="0" marL="171450" rtl="0" algn="l">
              <a:spcBef>
                <a:spcPts val="0"/>
              </a:spcBef>
              <a:spcAft>
                <a:spcPts val="0"/>
              </a:spcAft>
              <a:buClr>
                <a:schemeClr val="dk1"/>
              </a:buClr>
              <a:buSzPts val="1200"/>
              <a:buFont typeface="Arial"/>
              <a:buNone/>
            </a:pPr>
            <a:r>
              <a:t/>
            </a:r>
            <a:endParaRPr b="0" i="0" sz="1200">
              <a:solidFill>
                <a:schemeClr val="dk1"/>
              </a:solidFill>
              <a:latin typeface="Malgun Gothic"/>
              <a:ea typeface="Malgun Gothic"/>
              <a:cs typeface="Malgun Gothic"/>
              <a:sym typeface="Malgun Gothic"/>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CoAP chủ yếu là một giao thức một - một để truyền các thông tin trạng thái giữa máy khách và máy chủ. Dù giao thức này hỗ trợ theo dõi tài nguyên, CoAP phù hợp nhất với một mô hình trao đổi trạng thái không phụ thuộc hoàn toàn vào sự kiện.</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Các máy khách MQTT tạo ra một kết nối TCP lâu dài đến một broker. Điều này thường không gây ra vấn đề gì đối với các thiết bị ở sau NAT. Các máy khách và máy chủ trong CoAP đều gửi và nhận các gói tin UDP. Trong các môi trường NAT, kỹ thuật tunnelling hoặc chuyển tiếp cổng có thể được sử dụng để cho phép CoAP hoặc các thiết bị kết nối đến trung tâm thu phát tín hiệu như trong LWM2M.</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MQTT không hỗ trợ dán nhãn cho thông điệp về kiểu hoặc siêu dữ liệu khác để máy khách hiểu được thông điệp đó. Các thông điệp MQTT có thể được sử dụng cho bất kỳ mục đích nào nhưng tất cả máy khách phải biết trước định dạng thông điệp để cho phép giao tiếp. Ngược lại, CoAP cung cấp sẵn hỗ trợ về thỏa thuận và khám phá nội dung để các thiết bị thăm dò lẫn nhau để tìm cách trao đổi dữ liệu.</a:t>
            </a:r>
            <a:endParaRPr/>
          </a:p>
        </p:txBody>
      </p:sp>
      <p:sp>
        <p:nvSpPr>
          <p:cNvPr id="2113" name="Google Shape;2113;p1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1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3" name="Google Shape;2123;p1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124" name="Google Shape;2124;p1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1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2" name="Google Shape;2132;p1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HTTP</a:t>
            </a:r>
            <a:r>
              <a:rPr b="0" i="0" lang="en-US" sz="1200">
                <a:solidFill>
                  <a:schemeClr val="dk1"/>
                </a:solidFill>
                <a:latin typeface="Arial"/>
                <a:ea typeface="Arial"/>
                <a:cs typeface="Arial"/>
                <a:sym typeface="Arial"/>
              </a:rPr>
              <a:t> và </a:t>
            </a:r>
            <a:r>
              <a:rPr b="1" i="0" lang="en-US" sz="1200">
                <a:solidFill>
                  <a:schemeClr val="dk1"/>
                </a:solidFill>
                <a:latin typeface="Arial"/>
                <a:ea typeface="Arial"/>
                <a:cs typeface="Arial"/>
                <a:sym typeface="Arial"/>
              </a:rPr>
              <a:t>WebSocket</a:t>
            </a:r>
            <a:r>
              <a:rPr b="0" i="0" lang="en-US" sz="1200">
                <a:solidFill>
                  <a:schemeClr val="dk1"/>
                </a:solidFill>
                <a:latin typeface="Arial"/>
                <a:ea typeface="Arial"/>
                <a:cs typeface="Arial"/>
                <a:sym typeface="Arial"/>
              </a:rPr>
              <a:t> là các giao thức được sử dụng để truyền/trả dữ liệu. </a:t>
            </a:r>
            <a:r>
              <a:rPr b="1" i="0" lang="en-US" sz="1200">
                <a:solidFill>
                  <a:schemeClr val="dk1"/>
                </a:solidFill>
                <a:latin typeface="Arial"/>
                <a:ea typeface="Arial"/>
                <a:cs typeface="Arial"/>
                <a:sym typeface="Arial"/>
              </a:rPr>
              <a:t>HTTP</a:t>
            </a:r>
            <a:r>
              <a:rPr b="0" i="0" lang="en-US" sz="1200">
                <a:solidFill>
                  <a:schemeClr val="dk1"/>
                </a:solidFill>
                <a:latin typeface="Arial"/>
                <a:ea typeface="Arial"/>
                <a:cs typeface="Arial"/>
                <a:sym typeface="Arial"/>
              </a:rPr>
              <a:t> là một giao thức truyền thông đơn hướng trong khi </a:t>
            </a:r>
            <a:r>
              <a:rPr b="1" i="0" lang="en-US" sz="1200">
                <a:solidFill>
                  <a:schemeClr val="dk1"/>
                </a:solidFill>
                <a:latin typeface="Arial"/>
                <a:ea typeface="Arial"/>
                <a:cs typeface="Arial"/>
                <a:sym typeface="Arial"/>
              </a:rPr>
              <a:t>WebSocket</a:t>
            </a:r>
            <a:r>
              <a:rPr b="0" i="0" lang="en-US" sz="1200">
                <a:solidFill>
                  <a:schemeClr val="dk1"/>
                </a:solidFill>
                <a:latin typeface="Arial"/>
                <a:ea typeface="Arial"/>
                <a:cs typeface="Arial"/>
                <a:sym typeface="Arial"/>
              </a:rPr>
              <a:t> là giao thức hai hướng. Bất cứ khi nào một yêu cầu được tạo thông qua </a:t>
            </a:r>
            <a:r>
              <a:rPr b="1" i="0" lang="en-US" sz="1200">
                <a:solidFill>
                  <a:schemeClr val="dk1"/>
                </a:solidFill>
                <a:latin typeface="Arial"/>
                <a:ea typeface="Arial"/>
                <a:cs typeface="Arial"/>
                <a:sym typeface="Arial"/>
              </a:rPr>
              <a:t>HTTP</a:t>
            </a:r>
            <a:r>
              <a:rPr b="0" i="0" lang="en-US" sz="1200">
                <a:solidFill>
                  <a:schemeClr val="dk1"/>
                </a:solidFill>
                <a:latin typeface="Arial"/>
                <a:ea typeface="Arial"/>
                <a:cs typeface="Arial"/>
                <a:sym typeface="Arial"/>
              </a:rPr>
              <a:t>, giao thức này sẽ tạo ra một kết nối ở máy khách (trình duyệt) và đóng kết nối đó ngay khi nhận được phản hồi từ máy chủ.</a:t>
            </a:r>
            <a:endParaRPr/>
          </a:p>
        </p:txBody>
      </p:sp>
      <p:sp>
        <p:nvSpPr>
          <p:cNvPr id="2133" name="Google Shape;2133;p1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1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2" name="Google Shape;2152;p1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WebSocket cung cấp kết nối bền vững giữa một máy khách và máy chủ. Cả hai bên có thể sử dụng để gửi dữ liệu bất kỳ lúc nào. Máy khách thiết lập một kết nối đến </a:t>
            </a:r>
            <a:r>
              <a:rPr b="1" i="0" lang="en-US" sz="1200">
                <a:solidFill>
                  <a:schemeClr val="dk1"/>
                </a:solidFill>
                <a:latin typeface="Arial"/>
                <a:ea typeface="Arial"/>
                <a:cs typeface="Arial"/>
                <a:sym typeface="Arial"/>
              </a:rPr>
              <a:t>WebSocket</a:t>
            </a:r>
            <a:r>
              <a:rPr b="0" i="0" lang="en-US" sz="1200">
                <a:solidFill>
                  <a:schemeClr val="dk1"/>
                </a:solidFill>
                <a:latin typeface="Arial"/>
                <a:ea typeface="Arial"/>
                <a:cs typeface="Arial"/>
                <a:sym typeface="Arial"/>
              </a:rPr>
              <a:t> thông qua một quá trình gọi là </a:t>
            </a:r>
            <a:r>
              <a:rPr b="1" i="0" lang="en-US" sz="1200">
                <a:solidFill>
                  <a:schemeClr val="dk1"/>
                </a:solidFill>
                <a:latin typeface="Arial"/>
                <a:ea typeface="Arial"/>
                <a:cs typeface="Arial"/>
                <a:sym typeface="Arial"/>
              </a:rPr>
              <a:t>WebSocket</a:t>
            </a:r>
            <a:r>
              <a:rPr b="0" i="0" lang="en-US" sz="1200">
                <a:solidFill>
                  <a:schemeClr val="dk1"/>
                </a:solidFill>
                <a:latin typeface="Arial"/>
                <a:ea typeface="Arial"/>
                <a:cs typeface="Arial"/>
                <a:sym typeface="Arial"/>
              </a:rPr>
              <a:t> handshake.</a:t>
            </a:r>
            <a:endParaRPr/>
          </a:p>
        </p:txBody>
      </p:sp>
      <p:sp>
        <p:nvSpPr>
          <p:cNvPr id="2153" name="Google Shape;2153;p1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p1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1" name="Google Shape;2161;p1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WebSocket cung cấp kết nối bền vững giữa một máy khách và máy chủ. Cả hai bên có thể sử dụng để gửi dữ liệu bất kỳ lúc nào. Máy khách thiết lập một kết nối đến </a:t>
            </a:r>
            <a:r>
              <a:rPr b="1" i="0" lang="en-US" sz="1200">
                <a:solidFill>
                  <a:schemeClr val="dk1"/>
                </a:solidFill>
                <a:latin typeface="Arial"/>
                <a:ea typeface="Arial"/>
                <a:cs typeface="Arial"/>
                <a:sym typeface="Arial"/>
              </a:rPr>
              <a:t>WebSocket</a:t>
            </a:r>
            <a:r>
              <a:rPr b="0" i="0" lang="en-US" sz="1200">
                <a:solidFill>
                  <a:schemeClr val="dk1"/>
                </a:solidFill>
                <a:latin typeface="Arial"/>
                <a:ea typeface="Arial"/>
                <a:cs typeface="Arial"/>
                <a:sym typeface="Arial"/>
              </a:rPr>
              <a:t> thông qua một quá trình gọi là </a:t>
            </a:r>
            <a:r>
              <a:rPr b="1" i="0" lang="en-US" sz="1200">
                <a:solidFill>
                  <a:schemeClr val="dk1"/>
                </a:solidFill>
                <a:latin typeface="Arial"/>
                <a:ea typeface="Arial"/>
                <a:cs typeface="Arial"/>
                <a:sym typeface="Arial"/>
              </a:rPr>
              <a:t>WebSocket</a:t>
            </a:r>
            <a:r>
              <a:rPr b="0" i="0" lang="en-US" sz="1200">
                <a:solidFill>
                  <a:schemeClr val="dk1"/>
                </a:solidFill>
                <a:latin typeface="Arial"/>
                <a:ea typeface="Arial"/>
                <a:cs typeface="Arial"/>
                <a:sym typeface="Arial"/>
              </a:rPr>
              <a:t> handshake. Quá trình này bắt đầu bằng việc máy khách gửi một yêu cầu HTTP thông thường đến máy chủ.</a:t>
            </a:r>
            <a:endParaRPr/>
          </a:p>
        </p:txBody>
      </p:sp>
      <p:sp>
        <p:nvSpPr>
          <p:cNvPr id="2162" name="Google Shape;2162;p1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p1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4" name="Google Shape;2184;p1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Để </a:t>
            </a:r>
            <a:r>
              <a:rPr b="1" i="0" lang="en-US" sz="1200">
                <a:solidFill>
                  <a:schemeClr val="dk1"/>
                </a:solidFill>
                <a:latin typeface="Arial"/>
                <a:ea typeface="Arial"/>
                <a:cs typeface="Arial"/>
                <a:sym typeface="Arial"/>
              </a:rPr>
              <a:t>gửi</a:t>
            </a:r>
            <a:r>
              <a:rPr b="0" i="0" lang="en-US" sz="1200">
                <a:solidFill>
                  <a:schemeClr val="dk1"/>
                </a:solidFill>
                <a:latin typeface="Arial"/>
                <a:ea typeface="Arial"/>
                <a:cs typeface="Arial"/>
                <a:sym typeface="Arial"/>
              </a:rPr>
              <a:t> một </a:t>
            </a:r>
            <a:r>
              <a:rPr b="1" i="0" lang="en-US" sz="1200">
                <a:solidFill>
                  <a:schemeClr val="dk1"/>
                </a:solidFill>
                <a:latin typeface="Arial"/>
                <a:ea typeface="Arial"/>
                <a:cs typeface="Arial"/>
                <a:sym typeface="Arial"/>
              </a:rPr>
              <a:t>thông điệp thông qua</a:t>
            </a:r>
            <a:r>
              <a:rPr b="0" i="0" lang="en-US" sz="1200">
                <a:solidFill>
                  <a:schemeClr val="dk1"/>
                </a:solidFill>
                <a:latin typeface="Arial"/>
                <a:ea typeface="Arial"/>
                <a:cs typeface="Arial"/>
                <a:sym typeface="Arial"/>
              </a:rPr>
              <a:t>kết nối </a:t>
            </a:r>
            <a:r>
              <a:rPr b="1" i="0" lang="en-US" sz="1200">
                <a:solidFill>
                  <a:schemeClr val="dk1"/>
                </a:solidFill>
                <a:latin typeface="Arial"/>
                <a:ea typeface="Arial"/>
                <a:cs typeface="Arial"/>
                <a:sym typeface="Arial"/>
              </a:rPr>
              <a:t>WebSocket</a:t>
            </a:r>
            <a:r>
              <a:rPr b="0" i="0" lang="en-US" sz="1200">
                <a:solidFill>
                  <a:schemeClr val="dk1"/>
                </a:solidFill>
                <a:latin typeface="Arial"/>
                <a:ea typeface="Arial"/>
                <a:cs typeface="Arial"/>
                <a:sym typeface="Arial"/>
              </a:rPr>
              <a:t> bạn gọi phương thức</a:t>
            </a:r>
            <a:r>
              <a:rPr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gửi</a:t>
            </a:r>
            <a:r>
              <a:rPr b="0" i="0" lang="en-US" sz="1200">
                <a:solidFill>
                  <a:schemeClr val="dk1"/>
                </a:solidFill>
                <a:latin typeface="Arial"/>
                <a:ea typeface="Arial"/>
                <a:cs typeface="Arial"/>
                <a:sym typeface="Arial"/>
              </a:rPr>
              <a:t>() trên </a:t>
            </a:r>
            <a:r>
              <a:rPr b="1" i="0" lang="en-US" sz="1200">
                <a:solidFill>
                  <a:schemeClr val="dk1"/>
                </a:solidFill>
                <a:latin typeface="Arial"/>
                <a:ea typeface="Arial"/>
                <a:cs typeface="Arial"/>
                <a:sym typeface="Arial"/>
              </a:rPr>
              <a:t>WebSocket</a:t>
            </a:r>
            <a:r>
              <a:rPr b="0" i="0" lang="en-US" sz="1200">
                <a:solidFill>
                  <a:schemeClr val="dk1"/>
                </a:solidFill>
                <a:latin typeface="Arial"/>
                <a:ea typeface="Arial"/>
                <a:cs typeface="Arial"/>
                <a:sym typeface="Arial"/>
              </a:rPr>
              <a:t>; đưa vào dữ liệu bạn muốn trao đổi. Socket.</a:t>
            </a:r>
            <a:r>
              <a:rPr b="1" i="0" lang="en-US" sz="1200">
                <a:solidFill>
                  <a:schemeClr val="dk1"/>
                </a:solidFill>
                <a:latin typeface="Arial"/>
                <a:ea typeface="Arial"/>
                <a:cs typeface="Arial"/>
                <a:sym typeface="Arial"/>
              </a:rPr>
              <a:t>send</a:t>
            </a:r>
            <a:r>
              <a:rPr b="0" i="0" lang="en-US" sz="1200">
                <a:solidFill>
                  <a:schemeClr val="dk1"/>
                </a:solidFill>
                <a:latin typeface="Arial"/>
                <a:ea typeface="Arial"/>
                <a:cs typeface="Arial"/>
                <a:sym typeface="Arial"/>
              </a:rPr>
              <a:t>(data); Bạn có thể </a:t>
            </a:r>
            <a:r>
              <a:rPr b="1" i="0" lang="en-US" sz="1200">
                <a:solidFill>
                  <a:schemeClr val="dk1"/>
                </a:solidFill>
                <a:latin typeface="Arial"/>
                <a:ea typeface="Arial"/>
                <a:cs typeface="Arial"/>
                <a:sym typeface="Arial"/>
              </a:rPr>
              <a:t>gửi</a:t>
            </a:r>
            <a:r>
              <a:rPr b="0" i="0" lang="en-US" sz="1200">
                <a:solidFill>
                  <a:schemeClr val="dk1"/>
                </a:solidFill>
                <a:latin typeface="Arial"/>
                <a:ea typeface="Arial"/>
                <a:cs typeface="Arial"/>
                <a:sym typeface="Arial"/>
              </a:rPr>
              <a:t> dữ liệu văn bản hoặc nhị phân </a:t>
            </a:r>
            <a:r>
              <a:rPr b="1" i="0" lang="en-US" sz="1200">
                <a:solidFill>
                  <a:schemeClr val="dk1"/>
                </a:solidFill>
                <a:latin typeface="Arial"/>
                <a:ea typeface="Arial"/>
                <a:cs typeface="Arial"/>
                <a:sym typeface="Arial"/>
              </a:rPr>
              <a:t>qua</a:t>
            </a:r>
            <a:r>
              <a:rPr b="0" i="0" lang="en-US" sz="1200">
                <a:solidFill>
                  <a:schemeClr val="dk1"/>
                </a:solidFill>
                <a:latin typeface="Arial"/>
                <a:ea typeface="Arial"/>
                <a:cs typeface="Arial"/>
                <a:sym typeface="Arial"/>
              </a:rPr>
              <a:t> một </a:t>
            </a:r>
            <a:r>
              <a:rPr b="1" i="0" lang="en-US" sz="1200">
                <a:solidFill>
                  <a:schemeClr val="dk1"/>
                </a:solidFill>
                <a:latin typeface="Arial"/>
                <a:ea typeface="Arial"/>
                <a:cs typeface="Arial"/>
                <a:sym typeface="Arial"/>
              </a:rPr>
              <a:t>WebSocket</a:t>
            </a:r>
            <a:r>
              <a:rPr b="0" i="0" lang="en-US" sz="1200">
                <a:solidFill>
                  <a:schemeClr val="dk1"/>
                </a:solidFill>
                <a:latin typeface="Arial"/>
                <a:ea typeface="Arial"/>
                <a:cs typeface="Arial"/>
                <a:sym typeface="Arial"/>
              </a:rPr>
              <a:t>.</a:t>
            </a:r>
            <a:endParaRPr/>
          </a:p>
          <a:p>
            <a:pPr indent="0" lvl="0" marL="0" rtl="0" algn="l">
              <a:spcBef>
                <a:spcPts val="0"/>
              </a:spcBef>
              <a:spcAft>
                <a:spcPts val="0"/>
              </a:spcAft>
              <a:buNone/>
            </a:pPr>
            <a:r>
              <a:t/>
            </a:r>
            <a:endParaRPr>
              <a:latin typeface="Arial"/>
              <a:ea typeface="Arial"/>
              <a:cs typeface="Arial"/>
              <a:sym typeface="Arial"/>
            </a:endParaRPr>
          </a:p>
        </p:txBody>
      </p:sp>
      <p:sp>
        <p:nvSpPr>
          <p:cNvPr id="2185" name="Google Shape;2185;p1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p1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6" name="Google Shape;2196;p1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Tóm tắt. </a:t>
            </a:r>
            <a:r>
              <a:rPr b="1" i="0" lang="en-US" sz="1200">
                <a:solidFill>
                  <a:schemeClr val="dk1"/>
                </a:solidFill>
                <a:latin typeface="Arial"/>
                <a:ea typeface="Arial"/>
                <a:cs typeface="Arial"/>
                <a:sym typeface="Arial"/>
              </a:rPr>
              <a:t>WebSocket</a:t>
            </a:r>
            <a:r>
              <a:rPr b="0" i="0" lang="en-US" sz="1200">
                <a:solidFill>
                  <a:schemeClr val="dk1"/>
                </a:solidFill>
                <a:latin typeface="Arial"/>
                <a:ea typeface="Arial"/>
                <a:cs typeface="Arial"/>
                <a:sym typeface="Arial"/>
              </a:rPr>
              <a:t> là một </a:t>
            </a:r>
            <a:r>
              <a:rPr b="1" i="0" lang="en-US" sz="1200">
                <a:solidFill>
                  <a:schemeClr val="dk1"/>
                </a:solidFill>
                <a:latin typeface="Arial"/>
                <a:ea typeface="Arial"/>
                <a:cs typeface="Arial"/>
                <a:sym typeface="Arial"/>
              </a:rPr>
              <a:t>API</a:t>
            </a:r>
            <a:r>
              <a:rPr b="0" i="0" lang="en-US" sz="1200">
                <a:solidFill>
                  <a:schemeClr val="dk1"/>
                </a:solidFill>
                <a:latin typeface="Arial"/>
                <a:ea typeface="Arial"/>
                <a:cs typeface="Arial"/>
                <a:sym typeface="Arial"/>
              </a:rPr>
              <a:t> viết bằng ngôn ngữ lập trình JavaScript và là một giao thức đi kèm để tạo ra "</a:t>
            </a:r>
            <a:r>
              <a:rPr b="1" i="0" lang="en-US" sz="1200">
                <a:solidFill>
                  <a:schemeClr val="dk1"/>
                </a:solidFill>
                <a:latin typeface="Arial"/>
                <a:ea typeface="Arial"/>
                <a:cs typeface="Arial"/>
                <a:sym typeface="Arial"/>
              </a:rPr>
              <a:t>các ổ cắm web</a:t>
            </a:r>
            <a:r>
              <a:rPr b="0" i="0" lang="en-US" sz="1200">
                <a:solidFill>
                  <a:schemeClr val="dk1"/>
                </a:solidFill>
                <a:latin typeface="Arial"/>
                <a:ea typeface="Arial"/>
                <a:cs typeface="Arial"/>
                <a:sym typeface="Arial"/>
              </a:rPr>
              <a:t>" có khả năng giao tiếp song công hai hướng trên một kết nối TCP bền vững (</a:t>
            </a:r>
            <a:r>
              <a:rPr b="1" i="0" lang="en-US" sz="1200">
                <a:solidFill>
                  <a:schemeClr val="dk1"/>
                </a:solidFill>
                <a:latin typeface="Arial"/>
                <a:ea typeface="Arial"/>
                <a:cs typeface="Arial"/>
                <a:sym typeface="Arial"/>
              </a:rPr>
              <a:t>socket</a:t>
            </a:r>
            <a:r>
              <a:rPr b="0" i="0" lang="en-US" sz="1200">
                <a:solidFill>
                  <a:schemeClr val="dk1"/>
                </a:solidFill>
                <a:latin typeface="Arial"/>
                <a:ea typeface="Arial"/>
                <a:cs typeface="Arial"/>
                <a:sym typeface="Arial"/>
              </a:rPr>
              <a:t>). Kết thúc.</a:t>
            </a:r>
            <a:endParaRPr/>
          </a:p>
        </p:txBody>
      </p:sp>
      <p:sp>
        <p:nvSpPr>
          <p:cNvPr id="2197" name="Google Shape;2197;p1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p1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7" name="Google Shape;2207;p1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208" name="Google Shape;2208;p1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Bộ lặp</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Bộ lặp là môt thiết bị </a:t>
            </a:r>
            <a:r>
              <a:rPr b="0" i="0" lang="en-US" sz="1200" u="sng">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 có chức năng truyền lại một tín hiệu đã nhận với cường độ lớn hơn và với phạm vi địa lý hoặc phạm vi kết nối mạng rộng hơn so với tín hiệu ban đầu.</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Bộ lặp được lắp đặt trong các mạng máy tính để mở rộng phạm vi bao phủ của mạng, truyền lại các tín hiệu yếu hoặc tín hiệu bị nhiễu và/hoặc phục vụ các nút ở xa. Bộ lặp khuếch đại các tín hiệu nhận/đầu vào lên một </a:t>
            </a:r>
            <a:r>
              <a:rPr b="0" i="0" lang="en-US" sz="1200" u="sng">
                <a:solidFill>
                  <a:schemeClr val="dk1"/>
                </a:solidFill>
                <a:latin typeface="Arial"/>
                <a:ea typeface="Arial"/>
                <a:cs typeface="Arial"/>
                <a:sym typeface="Arial"/>
              </a:rPr>
              <a:t>miền</a:t>
            </a:r>
            <a:r>
              <a:rPr b="0" i="0" lang="en-US" sz="1200">
                <a:solidFill>
                  <a:schemeClr val="dk1"/>
                </a:solidFill>
                <a:latin typeface="Arial"/>
                <a:ea typeface="Arial"/>
                <a:cs typeface="Arial"/>
                <a:sym typeface="Arial"/>
              </a:rPr>
              <a:t> tần số cao hơn để nó có thể được sử dụng lại, mở rộng ra và có thể sử dụng.</a:t>
            </a:r>
            <a:endParaRPr/>
          </a:p>
        </p:txBody>
      </p:sp>
      <p:sp>
        <p:nvSpPr>
          <p:cNvPr id="277" name="Google Shape;277;p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p1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5" name="Google Shape;2215;p1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216" name="Google Shape;2216;p1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p1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5" name="Google Shape;2225;p1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226" name="Google Shape;2226;p1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p1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5" name="Google Shape;2235;p1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236" name="Google Shape;2236;p1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1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6" name="Google Shape;2246;p1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247" name="Google Shape;2247;p1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p1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2" name="Google Shape;2262;p1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263" name="Google Shape;2263;p1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1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6" name="Google Shape;2276;p1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277" name="Google Shape;2277;p1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p1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0" name="Google Shape;2290;p1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291" name="Google Shape;2291;p1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p1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8" name="Google Shape;2298;p1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299" name="Google Shape;2299;p1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p1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7" name="Google Shape;2307;p1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08" name="Google Shape;2308;p1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p1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7" name="Google Shape;2317;p1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18" name="Google Shape;2318;p1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lang="en-US"/>
              <a:t>Bộ định tuyến</a:t>
            </a:r>
            <a:endParaRPr/>
          </a:p>
          <a:p>
            <a:pPr indent="-95250" lvl="0" marL="171450" rtl="0" algn="l">
              <a:spcBef>
                <a:spcPts val="0"/>
              </a:spcBef>
              <a:spcAft>
                <a:spcPts val="0"/>
              </a:spcAft>
              <a:buClr>
                <a:schemeClr val="dk1"/>
              </a:buClr>
              <a:buSzPts val="1200"/>
              <a:buFont typeface="Noto Sans Symbols"/>
              <a:buNone/>
            </a:pPr>
            <a:r>
              <a:t/>
            </a:r>
            <a:endParaRPr/>
          </a:p>
          <a:p>
            <a:pPr indent="0" lvl="0" marL="0" rtl="0" algn="l">
              <a:spcBef>
                <a:spcPts val="0"/>
              </a:spcBef>
              <a:spcAft>
                <a:spcPts val="0"/>
              </a:spcAft>
              <a:buClr>
                <a:schemeClr val="dk1"/>
              </a:buClr>
              <a:buSzPts val="1200"/>
              <a:buFont typeface="Noto Sans Symbols"/>
              <a:buNone/>
            </a:pPr>
            <a:r>
              <a:rPr b="1" i="0" lang="en-US" sz="1200">
                <a:solidFill>
                  <a:schemeClr val="dk1"/>
                </a:solidFill>
                <a:latin typeface="Arial"/>
                <a:ea typeface="Arial"/>
                <a:cs typeface="Arial"/>
                <a:sym typeface="Arial"/>
              </a:rPr>
              <a:t>Bộ định tuyến</a:t>
            </a:r>
            <a:r>
              <a:rPr b="0" i="0" lang="en-US" sz="1200">
                <a:solidFill>
                  <a:schemeClr val="dk1"/>
                </a:solidFill>
                <a:latin typeface="Arial"/>
                <a:ea typeface="Arial"/>
                <a:cs typeface="Arial"/>
                <a:sym typeface="Arial"/>
              </a:rPr>
              <a:t> là một thiết bị mạng có chức năng chuyển tiếp các gói dữ liệu giữa các mạng máy tính. Bộ định tuyến điều hướng lưu lượng trên mạng Internet. Các dữ liệu được gửi qua mạng Internet, ví dụ như trang web hoặc email, là các gói dữ liệu.</a:t>
            </a:r>
            <a:endParaRPr/>
          </a:p>
        </p:txBody>
      </p:sp>
      <p:sp>
        <p:nvSpPr>
          <p:cNvPr id="287" name="Google Shape;287;p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p1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2" name="Google Shape;2332;p1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33" name="Google Shape;2333;p1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p1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6" name="Google Shape;2346;p1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47" name="Google Shape;2347;p1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p1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0" name="Google Shape;2360;p1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61" name="Google Shape;2361;p1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1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6" name="Google Shape;2376;p1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77" name="Google Shape;2377;p1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p1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0" name="Google Shape;2390;p1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391" name="Google Shape;2391;p1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p1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5" name="Google Shape;2405;p1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06" name="Google Shape;2406;p1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p1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6" name="Google Shape;2416;p1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17" name="Google Shape;2417;p1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p1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7" name="Google Shape;2427;p1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428" name="Google Shape;2428;p1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p1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5" name="Google Shape;2435;p14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36" name="Google Shape;2436;p14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p1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4" name="Google Shape;2444;p1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45" name="Google Shape;2445;p1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Gateway</a:t>
            </a:r>
            <a:r>
              <a:rPr b="0" i="0" lang="en-US" sz="1200">
                <a:solidFill>
                  <a:schemeClr val="dk1"/>
                </a:solidFill>
                <a:latin typeface="Arial"/>
                <a:ea typeface="Arial"/>
                <a:cs typeface="Arial"/>
                <a:sym typeface="Arial"/>
              </a:rPr>
              <a:t> là một điểm mạng </a:t>
            </a:r>
            <a:r>
              <a:rPr b="1" i="0" lang="en-US" sz="1200">
                <a:solidFill>
                  <a:schemeClr val="dk1"/>
                </a:solidFill>
                <a:latin typeface="Arial"/>
                <a:ea typeface="Arial"/>
                <a:cs typeface="Arial"/>
                <a:sym typeface="Arial"/>
              </a:rPr>
              <a:t>có chức năng</a:t>
            </a:r>
            <a:r>
              <a:rPr b="0" i="0" lang="en-US" sz="1200">
                <a:solidFill>
                  <a:schemeClr val="dk1"/>
                </a:solidFill>
                <a:latin typeface="Arial"/>
                <a:ea typeface="Arial"/>
                <a:cs typeface="Arial"/>
                <a:sym typeface="Arial"/>
              </a:rPr>
              <a:t> truy cập một mạng khác. ... Trong các tổ chức lớn, các nút </a:t>
            </a:r>
            <a:r>
              <a:rPr b="1" i="0" lang="en-US" sz="1200">
                <a:solidFill>
                  <a:schemeClr val="dk1"/>
                </a:solidFill>
                <a:latin typeface="Arial"/>
                <a:ea typeface="Arial"/>
                <a:cs typeface="Arial"/>
                <a:sym typeface="Arial"/>
              </a:rPr>
              <a:t>gateway</a:t>
            </a:r>
            <a:r>
              <a:rPr b="0" i="0" lang="en-US" sz="1200">
                <a:solidFill>
                  <a:schemeClr val="dk1"/>
                </a:solidFill>
                <a:latin typeface="Arial"/>
                <a:ea typeface="Arial"/>
                <a:cs typeface="Arial"/>
                <a:sym typeface="Arial"/>
              </a:rPr>
              <a:t> là nơi để máy tính kiểm soát lưu lượng giữa các mạng trong tổ chức. </a:t>
            </a:r>
            <a:r>
              <a:rPr i="0" lang="en-US" sz="1200">
                <a:solidFill>
                  <a:schemeClr val="dk1"/>
                </a:solidFill>
                <a:latin typeface="Arial"/>
                <a:ea typeface="Arial"/>
                <a:cs typeface="Arial"/>
                <a:sym typeface="Arial"/>
              </a:rPr>
              <a:t>Tương tự</a:t>
            </a:r>
            <a:r>
              <a:rPr b="0" i="0" lang="en-US" sz="1200">
                <a:solidFill>
                  <a:schemeClr val="dk1"/>
                </a:solidFill>
                <a:latin typeface="Arial"/>
                <a:ea typeface="Arial"/>
                <a:cs typeface="Arial"/>
                <a:sym typeface="Arial"/>
              </a:rPr>
              <a:t>, máy tính được ISP sử dụng để kết nối cùng lúc nhiều người dùng với mạng Internet chính là các nút </a:t>
            </a:r>
            <a:r>
              <a:rPr b="1" i="0" lang="en-US" sz="1200">
                <a:solidFill>
                  <a:schemeClr val="dk1"/>
                </a:solidFill>
                <a:latin typeface="Arial"/>
                <a:ea typeface="Arial"/>
                <a:cs typeface="Arial"/>
                <a:sym typeface="Arial"/>
              </a:rPr>
              <a:t>gateway</a:t>
            </a:r>
            <a:r>
              <a:rPr i="0" lang="en-US" sz="1200">
                <a:solidFill>
                  <a:schemeClr val="dk1"/>
                </a:solidFill>
                <a:latin typeface="Arial"/>
                <a:ea typeface="Arial"/>
                <a:cs typeface="Arial"/>
                <a:sym typeface="Arial"/>
              </a:rPr>
              <a:t>.</a:t>
            </a:r>
            <a:endParaRPr/>
          </a:p>
        </p:txBody>
      </p:sp>
      <p:sp>
        <p:nvSpPr>
          <p:cNvPr id="304" name="Google Shape;304;p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p1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4" name="Google Shape;2454;p1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55" name="Google Shape;2455;p1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p1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9" name="Google Shape;2469;p1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70" name="Google Shape;2470;p1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p1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1" name="Google Shape;2481;p15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82" name="Google Shape;2482;p1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p1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4" name="Google Shape;2494;p1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495" name="Google Shape;2495;p1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p1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6" name="Google Shape;2506;p1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07" name="Google Shape;2507;p1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p1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8" name="Google Shape;2518;p15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519" name="Google Shape;2519;p15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p1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6" name="Google Shape;2526;p15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27" name="Google Shape;2527;p15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p1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6" name="Google Shape;2536;p15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37" name="Google Shape;2537;p15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p1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6" name="Google Shape;2546;p15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47" name="Google Shape;2547;p15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p1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1" name="Google Shape;2561;p15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62" name="Google Shape;2562;p15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37" name="Google Shape;337;p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p1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1" name="Google Shape;2571;p16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72" name="Google Shape;2572;p16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p1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0" name="Google Shape;2580;p16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81" name="Google Shape;2581;p16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p1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5" name="Google Shape;2595;p16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596" name="Google Shape;2596;p16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p1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5" name="Google Shape;2605;p16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06" name="Google Shape;2606;p16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p1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1" name="Google Shape;2621;p16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22" name="Google Shape;2622;p16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p1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5" name="Google Shape;2635;p16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636" name="Google Shape;2636;p16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p1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3" name="Google Shape;2643;p16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44" name="Google Shape;2644;p16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p1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3" name="Google Shape;2653;p16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54" name="Google Shape;2654;p16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p1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0" name="Google Shape;2670;p16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71" name="Google Shape;2671;p16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p1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0" name="Google Shape;2680;p16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81" name="Google Shape;2681;p16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Chuyển mạch</a:t>
            </a:r>
            <a:r>
              <a:rPr b="0" i="0" lang="en-US" sz="1200">
                <a:solidFill>
                  <a:schemeClr val="dk1"/>
                </a:solidFill>
                <a:latin typeface="Arial"/>
                <a:ea typeface="Arial"/>
                <a:cs typeface="Arial"/>
                <a:sym typeface="Arial"/>
              </a:rPr>
              <a:t> là phương pháp thiết lập một mạng viễn thông, trong đó hai nút mạng tạo nên một kênh giao tiếp chuyên dụng (</a:t>
            </a:r>
            <a:r>
              <a:rPr b="1" i="0" lang="en-US" sz="1200">
                <a:solidFill>
                  <a:schemeClr val="dk1"/>
                </a:solidFill>
                <a:latin typeface="Arial"/>
                <a:ea typeface="Arial"/>
                <a:cs typeface="Arial"/>
                <a:sym typeface="Arial"/>
              </a:rPr>
              <a:t>mạch</a:t>
            </a:r>
            <a:r>
              <a:rPr b="0" i="0" lang="en-US" sz="1200">
                <a:solidFill>
                  <a:schemeClr val="dk1"/>
                </a:solidFill>
                <a:latin typeface="Arial"/>
                <a:ea typeface="Arial"/>
                <a:cs typeface="Arial"/>
                <a:sym typeface="Arial"/>
              </a:rPr>
              <a:t>) qua mạng để có thể giao tiếp với nhau.</a:t>
            </a:r>
            <a:endParaRPr/>
          </a:p>
        </p:txBody>
      </p:sp>
      <p:sp>
        <p:nvSpPr>
          <p:cNvPr id="346" name="Google Shape;346;p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p1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0" name="Google Shape;2690;p17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691" name="Google Shape;2691;p17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p1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2" name="Google Shape;2702;p17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703" name="Google Shape;2703;p17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p1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5" name="Google Shape;2725;p17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726" name="Google Shape;2726;p17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p17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6" name="Google Shape;2736;p17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737" name="Google Shape;2737;p17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p17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4" name="Google Shape;2744;p17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745" name="Google Shape;2745;p17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p17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4" name="Google Shape;2754;p17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755" name="Google Shape;2755;p17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p17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4" name="Google Shape;2784;p17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785" name="Google Shape;2785;p17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3" name="Shape 2803"/>
        <p:cNvGrpSpPr/>
        <p:nvPr/>
      </p:nvGrpSpPr>
      <p:grpSpPr>
        <a:xfrm>
          <a:off x="0" y="0"/>
          <a:ext cx="0" cy="0"/>
          <a:chOff x="0" y="0"/>
          <a:chExt cx="0" cy="0"/>
        </a:xfrm>
      </p:grpSpPr>
      <p:sp>
        <p:nvSpPr>
          <p:cNvPr id="2804" name="Google Shape;2804;p17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5" name="Google Shape;2805;p17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06" name="Google Shape;2806;p17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p17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4" name="Google Shape;2814;p17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15" name="Google Shape;2815;p17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p17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8" name="Google Shape;2838;p17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39" name="Google Shape;2839;p17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Sự khác nhau giữa chuyển gói và chuyển mạch là gì?</a:t>
            </a:r>
            <a:endParaRPr/>
          </a:p>
          <a:p>
            <a:pPr indent="0" lvl="0" marL="0" rtl="0" algn="l">
              <a:spcBef>
                <a:spcPts val="0"/>
              </a:spcBef>
              <a:spcAft>
                <a:spcPts val="0"/>
              </a:spcAft>
              <a:buClr>
                <a:schemeClr val="dk1"/>
              </a:buClr>
              <a:buSzPts val="1200"/>
              <a:buFont typeface="Noto Sans Symbols"/>
              <a:buNone/>
            </a:pPr>
            <a:r>
              <a:t/>
            </a:r>
            <a:endParaRPr b="1" i="0" sz="12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200"/>
              <a:buFont typeface="Noto Sans Symbols"/>
              <a:buNone/>
            </a:pPr>
            <a:r>
              <a:rPr b="1" i="0" lang="en-US" sz="1200">
                <a:solidFill>
                  <a:schemeClr val="dk1"/>
                </a:solidFill>
                <a:latin typeface="Arial"/>
                <a:ea typeface="Arial"/>
                <a:cs typeface="Arial"/>
                <a:sym typeface="Arial"/>
              </a:rPr>
              <a:t>Chuyển mạch</a:t>
            </a:r>
            <a:r>
              <a:rPr b="0" i="0" lang="en-US" sz="1200">
                <a:solidFill>
                  <a:schemeClr val="dk1"/>
                </a:solidFill>
                <a:latin typeface="Arial"/>
                <a:ea typeface="Arial"/>
                <a:cs typeface="Arial"/>
                <a:sym typeface="Arial"/>
              </a:rPr>
              <a:t> và </a:t>
            </a:r>
            <a:r>
              <a:rPr b="1" i="0" lang="en-US" sz="1200">
                <a:solidFill>
                  <a:schemeClr val="dk1"/>
                </a:solidFill>
                <a:latin typeface="Arial"/>
                <a:ea typeface="Arial"/>
                <a:cs typeface="Arial"/>
                <a:sym typeface="Arial"/>
              </a:rPr>
              <a:t>chuyển gói</a:t>
            </a:r>
            <a:r>
              <a:rPr b="0" i="0" lang="en-US" sz="1200">
                <a:solidFill>
                  <a:schemeClr val="dk1"/>
                </a:solidFill>
                <a:latin typeface="Arial"/>
                <a:ea typeface="Arial"/>
                <a:cs typeface="Arial"/>
                <a:sym typeface="Arial"/>
              </a:rPr>
              <a:t> là hai phương pháp </a:t>
            </a:r>
            <a:r>
              <a:rPr b="1" i="0" lang="en-US" sz="1200">
                <a:solidFill>
                  <a:schemeClr val="dk1"/>
                </a:solidFill>
                <a:latin typeface="Arial"/>
                <a:ea typeface="Arial"/>
                <a:cs typeface="Arial"/>
                <a:sym typeface="Arial"/>
              </a:rPr>
              <a:t>chuyển đổi</a:t>
            </a:r>
            <a:r>
              <a:rPr b="0" i="0" lang="en-US" sz="1200">
                <a:solidFill>
                  <a:schemeClr val="dk1"/>
                </a:solidFill>
                <a:latin typeface="Arial"/>
                <a:ea typeface="Arial"/>
                <a:cs typeface="Arial"/>
                <a:sym typeface="Arial"/>
              </a:rPr>
              <a:t> được sử dụng để kết nối nhiều thiết bị giao tiếp với nhau. ... </a:t>
            </a:r>
            <a:r>
              <a:rPr b="1" i="0" lang="en-US" sz="1200">
                <a:solidFill>
                  <a:schemeClr val="dk1"/>
                </a:solidFill>
                <a:latin typeface="Arial"/>
                <a:ea typeface="Arial"/>
                <a:cs typeface="Arial"/>
                <a:sym typeface="Arial"/>
              </a:rPr>
              <a:t>Điểm</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khác biệt giữa chuyển mạch</a:t>
            </a:r>
            <a:r>
              <a:rPr b="0" i="0" lang="en-US" sz="1200">
                <a:solidFill>
                  <a:schemeClr val="dk1"/>
                </a:solidFill>
                <a:latin typeface="Arial"/>
                <a:ea typeface="Arial"/>
                <a:cs typeface="Arial"/>
                <a:sym typeface="Arial"/>
              </a:rPr>
              <a:t> và </a:t>
            </a:r>
            <a:r>
              <a:rPr b="1" i="0" lang="en-US" sz="1200">
                <a:solidFill>
                  <a:schemeClr val="dk1"/>
                </a:solidFill>
                <a:latin typeface="Arial"/>
                <a:ea typeface="Arial"/>
                <a:cs typeface="Arial"/>
                <a:sym typeface="Arial"/>
              </a:rPr>
              <a:t>chuyển gói</a:t>
            </a:r>
            <a:r>
              <a:rPr b="0" i="0" lang="en-US" sz="1200">
                <a:solidFill>
                  <a:schemeClr val="dk1"/>
                </a:solidFill>
                <a:latin typeface="Arial"/>
                <a:ea typeface="Arial"/>
                <a:cs typeface="Arial"/>
                <a:sym typeface="Arial"/>
              </a:rPr>
              <a:t> là </a:t>
            </a:r>
            <a:r>
              <a:rPr b="1" i="0" lang="en-US" sz="1200">
                <a:solidFill>
                  <a:schemeClr val="dk1"/>
                </a:solidFill>
                <a:latin typeface="Arial"/>
                <a:ea typeface="Arial"/>
                <a:cs typeface="Arial"/>
                <a:sym typeface="Arial"/>
              </a:rPr>
              <a:t>chuyển mạch</a:t>
            </a:r>
            <a:r>
              <a:rPr b="0" i="0" lang="en-US" sz="1200">
                <a:solidFill>
                  <a:schemeClr val="dk1"/>
                </a:solidFill>
                <a:latin typeface="Arial"/>
                <a:ea typeface="Arial"/>
                <a:cs typeface="Arial"/>
                <a:sym typeface="Arial"/>
              </a:rPr>
              <a:t> sử dụng kết nối, còn </a:t>
            </a:r>
            <a:r>
              <a:rPr b="1" i="0" lang="en-US" sz="1200">
                <a:solidFill>
                  <a:schemeClr val="dk1"/>
                </a:solidFill>
                <a:latin typeface="Arial"/>
                <a:ea typeface="Arial"/>
                <a:cs typeface="Arial"/>
                <a:sym typeface="Arial"/>
              </a:rPr>
              <a:t>chuyển gói</a:t>
            </a:r>
            <a:r>
              <a:rPr b="0" i="0" lang="en-US" sz="1200">
                <a:solidFill>
                  <a:schemeClr val="dk1"/>
                </a:solidFill>
                <a:latin typeface="Arial"/>
                <a:ea typeface="Arial"/>
                <a:cs typeface="Arial"/>
                <a:sym typeface="Arial"/>
              </a:rPr>
              <a:t> không sử dụng kết nối.</a:t>
            </a:r>
            <a:endParaRPr/>
          </a:p>
        </p:txBody>
      </p:sp>
      <p:sp>
        <p:nvSpPr>
          <p:cNvPr id="357" name="Google Shape;357;p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p18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0" name="Google Shape;2850;p18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51" name="Google Shape;2851;p18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p18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0" name="Google Shape;2860;p18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61" name="Google Shape;2861;p18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p18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9" name="Google Shape;2879;p18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2880" name="Google Shape;2880;p18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p18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7" name="Google Shape;2887;p18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88" name="Google Shape;2888;p18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p18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7" name="Google Shape;2897;p18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t>Sử dụng API Bluetooth, một ứng dụng Android có thể thực hiện những việc sau: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Quét tìm các thiết bị Bluetooth khác</a:t>
            </a:r>
            <a:endParaRPr/>
          </a:p>
          <a:p>
            <a:pPr indent="0" lvl="0" marL="0" rtl="0" algn="l">
              <a:spcBef>
                <a:spcPts val="0"/>
              </a:spcBef>
              <a:spcAft>
                <a:spcPts val="0"/>
              </a:spcAft>
              <a:buNone/>
            </a:pPr>
            <a:r>
              <a:rPr lang="en-US"/>
              <a:t>Truy vấn bộ điều hợp Bluetooth cục bộ cho các thiết bị Bluetooth được ghép nối</a:t>
            </a:r>
            <a:endParaRPr/>
          </a:p>
          <a:p>
            <a:pPr indent="0" lvl="0" marL="0" rtl="0" algn="l">
              <a:spcBef>
                <a:spcPts val="0"/>
              </a:spcBef>
              <a:spcAft>
                <a:spcPts val="0"/>
              </a:spcAft>
              <a:buNone/>
            </a:pPr>
            <a:r>
              <a:rPr lang="en-US"/>
              <a:t>Thiết lập các kênh RFCOMM</a:t>
            </a:r>
            <a:endParaRPr/>
          </a:p>
          <a:p>
            <a:pPr indent="0" lvl="0" marL="0" rtl="0" algn="l">
              <a:spcBef>
                <a:spcPts val="0"/>
              </a:spcBef>
              <a:spcAft>
                <a:spcPts val="0"/>
              </a:spcAft>
              <a:buNone/>
            </a:pPr>
            <a:r>
              <a:rPr lang="en-US"/>
              <a:t>Kết nối với các thiết bị khác thông qua khám phá dịch vụ</a:t>
            </a:r>
            <a:endParaRPr/>
          </a:p>
          <a:p>
            <a:pPr indent="0" lvl="0" marL="0" rtl="0" algn="l">
              <a:spcBef>
                <a:spcPts val="0"/>
              </a:spcBef>
              <a:spcAft>
                <a:spcPts val="0"/>
              </a:spcAft>
              <a:buNone/>
            </a:pPr>
            <a:r>
              <a:rPr lang="en-US"/>
              <a:t>Truyền dữ liệu đến và đi từ các thiết bị khác</a:t>
            </a:r>
            <a:endParaRPr/>
          </a:p>
          <a:p>
            <a:pPr indent="0" lvl="0" marL="0" rtl="0" algn="l">
              <a:spcBef>
                <a:spcPts val="0"/>
              </a:spcBef>
              <a:spcAft>
                <a:spcPts val="0"/>
              </a:spcAft>
              <a:buNone/>
            </a:pPr>
            <a:r>
              <a:rPr lang="en-US"/>
              <a:t>Quản lý nhiều kết nối</a:t>
            </a:r>
            <a:endParaRPr/>
          </a:p>
        </p:txBody>
      </p:sp>
      <p:sp>
        <p:nvSpPr>
          <p:cNvPr id="2898" name="Google Shape;2898;p18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p18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5" name="Google Shape;2925;p18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926" name="Google Shape;2926;p18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p18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1" name="Google Shape;3051;p18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052" name="Google Shape;3052;p18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8" name="Shape 3118"/>
        <p:cNvGrpSpPr/>
        <p:nvPr/>
      </p:nvGrpSpPr>
      <p:grpSpPr>
        <a:xfrm>
          <a:off x="0" y="0"/>
          <a:ext cx="0" cy="0"/>
          <a:chOff x="0" y="0"/>
          <a:chExt cx="0" cy="0"/>
        </a:xfrm>
      </p:grpSpPr>
      <p:sp>
        <p:nvSpPr>
          <p:cNvPr id="3119" name="Google Shape;3119;p18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0" name="Google Shape;3120;p18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21" name="Google Shape;3121;p18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p18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1" name="Google Shape;3131;p18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32" name="Google Shape;3132;p18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p18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6" name="Google Shape;3146;p18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47" name="Google Shape;3147;p18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68" name="Google Shape;368;p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p19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0" name="Google Shape;3170;p19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71" name="Google Shape;3171;p19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p19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8" name="Google Shape;3188;p19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89" name="Google Shape;3189;p19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p19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7" name="Google Shape;3207;p19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08" name="Google Shape;3208;p19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p19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7" name="Google Shape;3227;p19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28" name="Google Shape;3228;p19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p19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9" name="Google Shape;3249;p19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50" name="Google Shape;3250;p19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1" name="Shape 3271"/>
        <p:cNvGrpSpPr/>
        <p:nvPr/>
      </p:nvGrpSpPr>
      <p:grpSpPr>
        <a:xfrm>
          <a:off x="0" y="0"/>
          <a:ext cx="0" cy="0"/>
          <a:chOff x="0" y="0"/>
          <a:chExt cx="0" cy="0"/>
        </a:xfrm>
      </p:grpSpPr>
      <p:sp>
        <p:nvSpPr>
          <p:cNvPr id="3272" name="Google Shape;3272;p19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3" name="Google Shape;3273;p19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74" name="Google Shape;3274;p19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p19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7" name="Google Shape;3287;p19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88" name="Google Shape;3288;p19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p19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2" name="Google Shape;3302;p19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03" name="Google Shape;3303;p19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6" name="Shape 3316"/>
        <p:cNvGrpSpPr/>
        <p:nvPr/>
      </p:nvGrpSpPr>
      <p:grpSpPr>
        <a:xfrm>
          <a:off x="0" y="0"/>
          <a:ext cx="0" cy="0"/>
          <a:chOff x="0" y="0"/>
          <a:chExt cx="0" cy="0"/>
        </a:xfrm>
      </p:grpSpPr>
      <p:sp>
        <p:nvSpPr>
          <p:cNvPr id="3317" name="Google Shape;3317;p19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8" name="Google Shape;3318;p19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19" name="Google Shape;3319;p19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8" name="Shape 3328"/>
        <p:cNvGrpSpPr/>
        <p:nvPr/>
      </p:nvGrpSpPr>
      <p:grpSpPr>
        <a:xfrm>
          <a:off x="0" y="0"/>
          <a:ext cx="0" cy="0"/>
          <a:chOff x="0" y="0"/>
          <a:chExt cx="0" cy="0"/>
        </a:xfrm>
      </p:grpSpPr>
      <p:sp>
        <p:nvSpPr>
          <p:cNvPr id="3329" name="Google Shape;3329;p19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0" name="Google Shape;3330;p19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31" name="Google Shape;3331;p19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7" name="Google Shape;147;p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sz="1200"/>
              <a:t>Truyền dữ liệu một chiều (đơn công)</a:t>
            </a:r>
            <a:endParaRPr/>
          </a:p>
          <a:p>
            <a:pPr indent="0" lvl="1" marL="457200" marR="0" rtl="0" algn="l">
              <a:lnSpc>
                <a:spcPct val="100000"/>
              </a:lnSpc>
              <a:spcBef>
                <a:spcPts val="360"/>
              </a:spcBef>
              <a:spcAft>
                <a:spcPts val="0"/>
              </a:spcAft>
              <a:buClr>
                <a:schemeClr val="dk1"/>
              </a:buClr>
              <a:buSzPts val="1200"/>
              <a:buFont typeface="Noto Sans Symbols"/>
              <a:buNone/>
            </a:pPr>
            <a:r>
              <a:rPr lang="en-US" sz="1200"/>
              <a:t>Đài radio và TV: Các trạm phát sóng, đài radio hoặc TV ở nhà</a:t>
            </a:r>
            <a:endParaRPr/>
          </a:p>
          <a:p>
            <a:pPr indent="-95250" lvl="0" marL="171450" marR="0" rtl="0" algn="l">
              <a:lnSpc>
                <a:spcPct val="100000"/>
              </a:lnSpc>
              <a:spcBef>
                <a:spcPts val="360"/>
              </a:spcBef>
              <a:spcAft>
                <a:spcPts val="0"/>
              </a:spcAft>
              <a:buClr>
                <a:schemeClr val="dk1"/>
              </a:buClr>
              <a:buSzPts val="1200"/>
              <a:buFont typeface="Noto Sans Symbols"/>
              <a:buNone/>
            </a:pPr>
            <a:r>
              <a:t/>
            </a:r>
            <a:endParaRPr sz="1200"/>
          </a:p>
          <a:p>
            <a:pPr indent="-171450" lvl="0" marL="171450" marR="0" rtl="0" algn="l">
              <a:lnSpc>
                <a:spcPct val="100000"/>
              </a:lnSpc>
              <a:spcBef>
                <a:spcPts val="360"/>
              </a:spcBef>
              <a:spcAft>
                <a:spcPts val="0"/>
              </a:spcAft>
              <a:buClr>
                <a:schemeClr val="dk1"/>
              </a:buClr>
              <a:buSzPts val="1200"/>
              <a:buFont typeface="Noto Sans Symbols"/>
              <a:buChar char="▪"/>
            </a:pPr>
            <a:r>
              <a:rPr lang="en-US" sz="1200"/>
              <a:t>Bán song công</a:t>
            </a:r>
            <a:endParaRPr/>
          </a:p>
          <a:p>
            <a:pPr indent="0" lvl="1" marL="457200" marR="0" rtl="0" algn="l">
              <a:lnSpc>
                <a:spcPct val="100000"/>
              </a:lnSpc>
              <a:spcBef>
                <a:spcPts val="360"/>
              </a:spcBef>
              <a:spcAft>
                <a:spcPts val="0"/>
              </a:spcAft>
              <a:buClr>
                <a:schemeClr val="dk1"/>
              </a:buClr>
              <a:buSzPts val="1200"/>
              <a:buFont typeface="Noto Sans Symbols"/>
              <a:buNone/>
            </a:pPr>
            <a:r>
              <a:rPr lang="en-US" sz="1200"/>
              <a:t>Giao tiếp bằng sóng vô tuyến</a:t>
            </a:r>
            <a:endParaRPr/>
          </a:p>
          <a:p>
            <a:pPr indent="-95250" lvl="0" marL="171450" marR="0" rtl="0" algn="l">
              <a:lnSpc>
                <a:spcPct val="100000"/>
              </a:lnSpc>
              <a:spcBef>
                <a:spcPts val="360"/>
              </a:spcBef>
              <a:spcAft>
                <a:spcPts val="0"/>
              </a:spcAft>
              <a:buClr>
                <a:schemeClr val="dk1"/>
              </a:buClr>
              <a:buSzPts val="1200"/>
              <a:buFont typeface="Noto Sans Symbols"/>
              <a:buNone/>
            </a:pPr>
            <a:r>
              <a:t/>
            </a:r>
            <a:endParaRPr sz="1200"/>
          </a:p>
          <a:p>
            <a:pPr indent="-171450" lvl="0" marL="171450" marR="0" rtl="0" algn="l">
              <a:lnSpc>
                <a:spcPct val="100000"/>
              </a:lnSpc>
              <a:spcBef>
                <a:spcPts val="360"/>
              </a:spcBef>
              <a:spcAft>
                <a:spcPts val="0"/>
              </a:spcAft>
              <a:buClr>
                <a:schemeClr val="dk1"/>
              </a:buClr>
              <a:buSzPts val="1200"/>
              <a:buFont typeface="Noto Sans Symbols"/>
              <a:buChar char="▪"/>
            </a:pPr>
            <a:r>
              <a:rPr lang="en-US" sz="1200"/>
              <a:t>Song công toàn phần: giao tiếp dữ liệu nói chung, điện thoại</a:t>
            </a:r>
            <a:endParaRPr/>
          </a:p>
        </p:txBody>
      </p:sp>
      <p:sp>
        <p:nvSpPr>
          <p:cNvPr id="377" name="Google Shape;377;p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0" name="Shape 3340"/>
        <p:cNvGrpSpPr/>
        <p:nvPr/>
      </p:nvGrpSpPr>
      <p:grpSpPr>
        <a:xfrm>
          <a:off x="0" y="0"/>
          <a:ext cx="0" cy="0"/>
          <a:chOff x="0" y="0"/>
          <a:chExt cx="0" cy="0"/>
        </a:xfrm>
      </p:grpSpPr>
      <p:sp>
        <p:nvSpPr>
          <p:cNvPr id="3341" name="Google Shape;3341;p20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2" name="Google Shape;3342;p20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43" name="Google Shape;3343;p20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0" name="Shape 3350"/>
        <p:cNvGrpSpPr/>
        <p:nvPr/>
      </p:nvGrpSpPr>
      <p:grpSpPr>
        <a:xfrm>
          <a:off x="0" y="0"/>
          <a:ext cx="0" cy="0"/>
          <a:chOff x="0" y="0"/>
          <a:chExt cx="0" cy="0"/>
        </a:xfrm>
      </p:grpSpPr>
      <p:sp>
        <p:nvSpPr>
          <p:cNvPr id="3351" name="Google Shape;3351;p20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2" name="Google Shape;3352;p20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53" name="Google Shape;3353;p20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p20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1" name="Google Shape;3371;p20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372" name="Google Shape;3372;p20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2" name="Shape 3392"/>
        <p:cNvGrpSpPr/>
        <p:nvPr/>
      </p:nvGrpSpPr>
      <p:grpSpPr>
        <a:xfrm>
          <a:off x="0" y="0"/>
          <a:ext cx="0" cy="0"/>
          <a:chOff x="0" y="0"/>
          <a:chExt cx="0" cy="0"/>
        </a:xfrm>
      </p:grpSpPr>
      <p:sp>
        <p:nvSpPr>
          <p:cNvPr id="3393" name="Google Shape;3393;p20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4" name="Google Shape;3394;p20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395" name="Google Shape;3395;p20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p20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2" name="Google Shape;3402;p20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403" name="Google Shape;3403;p20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p20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6" name="Google Shape;3426;p20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427" name="Google Shape;3427;p20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2" name="Shape 3442"/>
        <p:cNvGrpSpPr/>
        <p:nvPr/>
      </p:nvGrpSpPr>
      <p:grpSpPr>
        <a:xfrm>
          <a:off x="0" y="0"/>
          <a:ext cx="0" cy="0"/>
          <a:chOff x="0" y="0"/>
          <a:chExt cx="0" cy="0"/>
        </a:xfrm>
      </p:grpSpPr>
      <p:sp>
        <p:nvSpPr>
          <p:cNvPr id="3443" name="Google Shape;3443;p20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4" name="Google Shape;3444;p20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445" name="Google Shape;3445;p20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3" name="Shape 3463"/>
        <p:cNvGrpSpPr/>
        <p:nvPr/>
      </p:nvGrpSpPr>
      <p:grpSpPr>
        <a:xfrm>
          <a:off x="0" y="0"/>
          <a:ext cx="0" cy="0"/>
          <a:chOff x="0" y="0"/>
          <a:chExt cx="0" cy="0"/>
        </a:xfrm>
      </p:grpSpPr>
      <p:sp>
        <p:nvSpPr>
          <p:cNvPr id="3464" name="Google Shape;3464;p20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5" name="Google Shape;3465;p20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466" name="Google Shape;3466;p20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p20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7" name="Google Shape;3477;p20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478" name="Google Shape;3478;p20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p20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9" name="Google Shape;3499;p20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00" name="Google Shape;3500;p20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Vì các cơ sở thiết bị </a:t>
            </a:r>
            <a:r>
              <a:rPr b="1" i="0" lang="en-US" sz="1200">
                <a:solidFill>
                  <a:schemeClr val="dk1"/>
                </a:solidFill>
                <a:latin typeface="Arial"/>
                <a:ea typeface="Arial"/>
                <a:cs typeface="Arial"/>
                <a:sym typeface="Arial"/>
              </a:rPr>
              <a:t>analog</a:t>
            </a:r>
            <a:r>
              <a:rPr b="0" i="0" lang="en-US" sz="1200">
                <a:solidFill>
                  <a:schemeClr val="dk1"/>
                </a:solidFill>
                <a:latin typeface="Arial"/>
                <a:ea typeface="Arial"/>
                <a:cs typeface="Arial"/>
                <a:sym typeface="Arial"/>
              </a:rPr>
              <a:t> có băng thông hạn chế, chúng không thể hỗ trợ </a:t>
            </a:r>
            <a:r>
              <a:rPr b="1" i="0" lang="en-US" sz="1200">
                <a:solidFill>
                  <a:schemeClr val="dk1"/>
                </a:solidFill>
                <a:latin typeface="Arial"/>
                <a:ea typeface="Arial"/>
                <a:cs typeface="Arial"/>
                <a:sym typeface="Arial"/>
              </a:rPr>
              <a:t>truyền dữ liệu</a:t>
            </a:r>
            <a:r>
              <a:rPr b="0" i="0" lang="en-US" sz="1200">
                <a:solidFill>
                  <a:schemeClr val="dk1"/>
                </a:solidFill>
                <a:latin typeface="Arial"/>
                <a:ea typeface="Arial"/>
                <a:cs typeface="Arial"/>
                <a:sym typeface="Arial"/>
              </a:rPr>
              <a:t> ở tốc độ cao. </a:t>
            </a:r>
            <a:r>
              <a:rPr b="1" i="0" lang="en-US" sz="1200">
                <a:solidFill>
                  <a:schemeClr val="dk1"/>
                </a:solidFill>
                <a:latin typeface="Arial"/>
                <a:ea typeface="Arial"/>
                <a:cs typeface="Arial"/>
                <a:sym typeface="Arial"/>
              </a:rPr>
              <a:t>Truyền dữ liệu digital</a:t>
            </a:r>
            <a:r>
              <a:rPr b="0" i="0" lang="en-US" sz="1200">
                <a:solidFill>
                  <a:schemeClr val="dk1"/>
                </a:solidFill>
                <a:latin typeface="Arial"/>
                <a:ea typeface="Arial"/>
                <a:cs typeface="Arial"/>
                <a:sym typeface="Arial"/>
              </a:rPr>
              <a:t>. </a:t>
            </a:r>
            <a:r>
              <a:rPr i="0" lang="en-US" sz="1200">
                <a:solidFill>
                  <a:schemeClr val="dk1"/>
                </a:solidFill>
                <a:latin typeface="Arial"/>
                <a:ea typeface="Arial"/>
                <a:cs typeface="Arial"/>
                <a:sym typeface="Arial"/>
              </a:rPr>
              <a:t>Tín hiệu </a:t>
            </a:r>
            <a:r>
              <a:rPr b="1" i="0" lang="en-US" sz="1200">
                <a:solidFill>
                  <a:schemeClr val="dk1"/>
                </a:solidFill>
                <a:latin typeface="Arial"/>
                <a:ea typeface="Arial"/>
                <a:cs typeface="Arial"/>
                <a:sym typeface="Arial"/>
              </a:rPr>
              <a:t>digital</a:t>
            </a:r>
            <a:r>
              <a:rPr b="0" i="0" lang="en-US" sz="1200">
                <a:solidFill>
                  <a:schemeClr val="dk1"/>
                </a:solidFill>
                <a:latin typeface="Arial"/>
                <a:ea typeface="Arial"/>
                <a:cs typeface="Arial"/>
                <a:sym typeface="Arial"/>
              </a:rPr>
              <a:t> đơn giản hơn rất nhiều so với tín hiệu </a:t>
            </a:r>
            <a:r>
              <a:rPr b="1" i="0" lang="en-US" sz="1200">
                <a:solidFill>
                  <a:schemeClr val="dk1"/>
                </a:solidFill>
                <a:latin typeface="Arial"/>
                <a:ea typeface="Arial"/>
                <a:cs typeface="Arial"/>
                <a:sym typeface="Arial"/>
              </a:rPr>
              <a:t>analog</a:t>
            </a:r>
            <a:r>
              <a:rPr b="0" i="0" lang="en-US" sz="1200">
                <a:solidFill>
                  <a:schemeClr val="dk1"/>
                </a:solidFill>
                <a:latin typeface="Arial"/>
                <a:ea typeface="Arial"/>
                <a:cs typeface="Arial"/>
                <a:sym typeface="Arial"/>
              </a:rPr>
              <a:t>. Thay vì có dạng sóng liên tục, tín hiệu </a:t>
            </a:r>
            <a:r>
              <a:rPr b="1" i="0" lang="en-US" sz="1200">
                <a:solidFill>
                  <a:schemeClr val="dk1"/>
                </a:solidFill>
                <a:latin typeface="Arial"/>
                <a:ea typeface="Arial"/>
                <a:cs typeface="Arial"/>
                <a:sym typeface="Arial"/>
              </a:rPr>
              <a:t>analog</a:t>
            </a:r>
            <a:r>
              <a:rPr b="0" i="0" lang="en-US" sz="1200">
                <a:solidFill>
                  <a:schemeClr val="dk1"/>
                </a:solidFill>
                <a:latin typeface="Arial"/>
                <a:ea typeface="Arial"/>
                <a:cs typeface="Arial"/>
                <a:sym typeface="Arial"/>
              </a:rPr>
              <a:t> được tạo từ một chuỗi xung biểu diễn cho một bit hoặc không bit.</a:t>
            </a:r>
            <a:endParaRPr/>
          </a:p>
          <a:p>
            <a:pPr indent="-95250" lvl="0" marL="171450" rtl="0" algn="l">
              <a:spcBef>
                <a:spcPts val="0"/>
              </a:spcBef>
              <a:spcAft>
                <a:spcPts val="0"/>
              </a:spcAft>
              <a:buClr>
                <a:schemeClr val="dk1"/>
              </a:buClr>
              <a:buSzPts val="1200"/>
              <a:buFont typeface="Noto Sans Symbols"/>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i="0" lang="en-US" sz="1200">
                <a:solidFill>
                  <a:schemeClr val="dk1"/>
                </a:solidFill>
                <a:latin typeface="Arial"/>
                <a:ea typeface="Arial"/>
                <a:cs typeface="Arial"/>
                <a:sym typeface="Arial"/>
              </a:rPr>
              <a:t>Truyền dữ liệu analog</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Đặc trưng của tín hiệu analog (hay còn gọi là dạng sóng) là thay đổi liên tục theo biên độ và tần suất. Chẳng hạn như với điện thoại, khi chúng ta nói vào ống nghe, giọng của chúng ta sẽ được chuyển thành dòng điện, hoặc các dao động điện áp. Các dao động điện áp này chính là cách truyền analog cho tiếng nói thực tế.</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Để truyền một tín hiệu analog hiệu quả, chúng ta cần xác định tần số mà nó hoạt động. Như với điện thoại, dải tần số tiếng nói có thể sử dụng được nằm trong khoảng từ 300 đến 3400 Hz, và do đó nhà mạng (công ty điện thoại) sẽ phân bổ một băng thông khoảng 4000 Hz để truyền giọng nói.</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Vì các cơ sở thiết bị </a:t>
            </a:r>
            <a:r>
              <a:rPr b="1" i="0" lang="en-US" sz="1200">
                <a:solidFill>
                  <a:schemeClr val="dk1"/>
                </a:solidFill>
                <a:latin typeface="Arial"/>
                <a:ea typeface="Arial"/>
                <a:cs typeface="Arial"/>
                <a:sym typeface="Arial"/>
              </a:rPr>
              <a:t>analog</a:t>
            </a:r>
            <a:r>
              <a:rPr b="0" i="0" lang="en-US" sz="1200">
                <a:solidFill>
                  <a:schemeClr val="dk1"/>
                </a:solidFill>
                <a:latin typeface="Arial"/>
                <a:ea typeface="Arial"/>
                <a:cs typeface="Arial"/>
                <a:sym typeface="Arial"/>
              </a:rPr>
              <a:t> có băng thông hạn chế, chúng không thể hỗ trợ truyền dữ liệu ở tốc độ cao.</a:t>
            </a:r>
            <a:endParaRPr/>
          </a:p>
          <a:p>
            <a:pPr indent="0" lvl="0" marL="0" rtl="0" algn="l">
              <a:spcBef>
                <a:spcPts val="0"/>
              </a:spcBef>
              <a:spcAft>
                <a:spcPts val="0"/>
              </a:spcAft>
              <a:buNone/>
            </a:pPr>
            <a:r>
              <a:t/>
            </a:r>
            <a:endParaRPr b="1"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i="0" lang="en-US" sz="1200">
                <a:solidFill>
                  <a:schemeClr val="dk1"/>
                </a:solidFill>
                <a:latin typeface="Arial"/>
                <a:ea typeface="Arial"/>
                <a:cs typeface="Arial"/>
                <a:sym typeface="Arial"/>
              </a:rPr>
              <a:t>Truyền dữ liệu digital</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Tín hiệu </a:t>
            </a:r>
            <a:r>
              <a:rPr b="1" i="0" lang="en-US" sz="1200">
                <a:solidFill>
                  <a:schemeClr val="dk1"/>
                </a:solidFill>
                <a:latin typeface="Arial"/>
                <a:ea typeface="Arial"/>
                <a:cs typeface="Arial"/>
                <a:sym typeface="Arial"/>
              </a:rPr>
              <a:t>digital</a:t>
            </a:r>
            <a:r>
              <a:rPr b="0" i="0" lang="en-US" sz="1200">
                <a:solidFill>
                  <a:schemeClr val="dk1"/>
                </a:solidFill>
                <a:latin typeface="Arial"/>
                <a:ea typeface="Arial"/>
                <a:cs typeface="Arial"/>
                <a:sym typeface="Arial"/>
              </a:rPr>
              <a:t> đơn giản hơn rất nhiều so với tín hiệu </a:t>
            </a:r>
            <a:r>
              <a:rPr b="1" i="0" lang="en-US" sz="1200">
                <a:solidFill>
                  <a:schemeClr val="dk1"/>
                </a:solidFill>
                <a:latin typeface="Arial"/>
                <a:ea typeface="Arial"/>
                <a:cs typeface="Arial"/>
                <a:sym typeface="Arial"/>
              </a:rPr>
              <a:t>analog</a:t>
            </a:r>
            <a:r>
              <a:rPr b="0" i="0" lang="en-US" sz="1200">
                <a:solidFill>
                  <a:schemeClr val="dk1"/>
                </a:solidFill>
                <a:latin typeface="Arial"/>
                <a:ea typeface="Arial"/>
                <a:cs typeface="Arial"/>
                <a:sym typeface="Arial"/>
              </a:rPr>
              <a:t>. Thay vì có dạng sóng liên tục, tín hiệu</a:t>
            </a:r>
            <a:r>
              <a:rPr b="1" i="0" lang="en-US" sz="1200">
                <a:solidFill>
                  <a:schemeClr val="dk1"/>
                </a:solidFill>
                <a:latin typeface="Arial"/>
                <a:ea typeface="Arial"/>
                <a:cs typeface="Arial"/>
                <a:sym typeface="Arial"/>
              </a:rPr>
              <a:t> analog</a:t>
            </a:r>
            <a:r>
              <a:rPr b="0" i="0" lang="en-US" sz="1200">
                <a:solidFill>
                  <a:schemeClr val="dk1"/>
                </a:solidFill>
                <a:latin typeface="Arial"/>
                <a:ea typeface="Arial"/>
                <a:cs typeface="Arial"/>
                <a:sym typeface="Arial"/>
              </a:rPr>
              <a:t> được tạo từ một chuỗi xung biểu diễn cho một bit hoặc không bit. Mỗi một hệ thống máy tính sử dụng một lược đồ mã hóa để xác định cách kết hợp 0 và 1 nhằm tạo ra tất cả các ký tự trong bộ ký tự.</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Dữ liệu (gồm các số 0 và 1) được truyền qua mạng và phụ thuộc vào việc nó là hệ thống truyền dẫn bằng điện hay sợi quang.</a:t>
            </a:r>
            <a:endParaRPr/>
          </a:p>
          <a:p>
            <a:pPr indent="-95250" lvl="0" marL="171450" rtl="0" algn="l">
              <a:spcBef>
                <a:spcPts val="0"/>
              </a:spcBef>
              <a:spcAft>
                <a:spcPts val="0"/>
              </a:spcAft>
              <a:buClr>
                <a:schemeClr val="dk1"/>
              </a:buClr>
              <a:buSzPts val="1200"/>
              <a:buFont typeface="Arial"/>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u="sng">
                <a:solidFill>
                  <a:schemeClr val="dk1"/>
                </a:solidFill>
                <a:latin typeface="Arial"/>
                <a:ea typeface="Arial"/>
                <a:cs typeface="Arial"/>
                <a:sym typeface="Arial"/>
              </a:rPr>
              <a:t>Hệ thống điện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Về cơ bản ,rtuyền tín hiệu digital qua hệ thống điện nghĩa là biểu diễn các số 1 bằng điện áp cao, và biểu diễn bit 0 bằng điện áp thấp (hoặc thậm chí bằng không).</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u="sng">
                <a:solidFill>
                  <a:schemeClr val="dk1"/>
                </a:solidFill>
                <a:latin typeface="Arial"/>
                <a:ea typeface="Arial"/>
                <a:cs typeface="Arial"/>
                <a:sym typeface="Arial"/>
              </a:rPr>
              <a:t>Hệ thống sợi quang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Trong các mạng sợi quang, các số 1 được biểu diễn bằng ánh sáng và các số 0 sẽ được biểu diễn bằng bóng tối.</a:t>
            </a:r>
            <a:endParaRPr/>
          </a:p>
        </p:txBody>
      </p:sp>
      <p:sp>
        <p:nvSpPr>
          <p:cNvPr id="387" name="Google Shape;387;p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p2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3" name="Google Shape;3523;p2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24" name="Google Shape;3524;p2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3" name="Shape 3533"/>
        <p:cNvGrpSpPr/>
        <p:nvPr/>
      </p:nvGrpSpPr>
      <p:grpSpPr>
        <a:xfrm>
          <a:off x="0" y="0"/>
          <a:ext cx="0" cy="0"/>
          <a:chOff x="0" y="0"/>
          <a:chExt cx="0" cy="0"/>
        </a:xfrm>
      </p:grpSpPr>
      <p:sp>
        <p:nvSpPr>
          <p:cNvPr id="3534" name="Google Shape;3534;p2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5" name="Google Shape;3535;p2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36" name="Google Shape;3536;p2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3" name="Shape 3553"/>
        <p:cNvGrpSpPr/>
        <p:nvPr/>
      </p:nvGrpSpPr>
      <p:grpSpPr>
        <a:xfrm>
          <a:off x="0" y="0"/>
          <a:ext cx="0" cy="0"/>
          <a:chOff x="0" y="0"/>
          <a:chExt cx="0" cy="0"/>
        </a:xfrm>
      </p:grpSpPr>
      <p:sp>
        <p:nvSpPr>
          <p:cNvPr id="3554" name="Google Shape;3554;p2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5" name="Google Shape;3555;p2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56" name="Google Shape;3556;p2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4" name="Shape 3564"/>
        <p:cNvGrpSpPr/>
        <p:nvPr/>
      </p:nvGrpSpPr>
      <p:grpSpPr>
        <a:xfrm>
          <a:off x="0" y="0"/>
          <a:ext cx="0" cy="0"/>
          <a:chOff x="0" y="0"/>
          <a:chExt cx="0" cy="0"/>
        </a:xfrm>
      </p:grpSpPr>
      <p:sp>
        <p:nvSpPr>
          <p:cNvPr id="3565" name="Google Shape;3565;p2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6" name="Google Shape;3566;p21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67" name="Google Shape;3567;p2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p2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9" name="Google Shape;3589;p2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590" name="Google Shape;3590;p2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6" name="Shape 3606"/>
        <p:cNvGrpSpPr/>
        <p:nvPr/>
      </p:nvGrpSpPr>
      <p:grpSpPr>
        <a:xfrm>
          <a:off x="0" y="0"/>
          <a:ext cx="0" cy="0"/>
          <a:chOff x="0" y="0"/>
          <a:chExt cx="0" cy="0"/>
        </a:xfrm>
      </p:grpSpPr>
      <p:sp>
        <p:nvSpPr>
          <p:cNvPr id="3607" name="Google Shape;3607;p2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8" name="Google Shape;3608;p2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609" name="Google Shape;3609;p2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6" name="Shape 3616"/>
        <p:cNvGrpSpPr/>
        <p:nvPr/>
      </p:nvGrpSpPr>
      <p:grpSpPr>
        <a:xfrm>
          <a:off x="0" y="0"/>
          <a:ext cx="0" cy="0"/>
          <a:chOff x="0" y="0"/>
          <a:chExt cx="0" cy="0"/>
        </a:xfrm>
      </p:grpSpPr>
      <p:sp>
        <p:nvSpPr>
          <p:cNvPr id="3617" name="Google Shape;3617;p2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8" name="Google Shape;3618;p2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619" name="Google Shape;3619;p2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2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6" name="Google Shape;3636;p2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637" name="Google Shape;3637;p2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p2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6" name="Google Shape;3656;p2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657" name="Google Shape;3657;p2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0" name="Shape 3680"/>
        <p:cNvGrpSpPr/>
        <p:nvPr/>
      </p:nvGrpSpPr>
      <p:grpSpPr>
        <a:xfrm>
          <a:off x="0" y="0"/>
          <a:ext cx="0" cy="0"/>
          <a:chOff x="0" y="0"/>
          <a:chExt cx="0" cy="0"/>
        </a:xfrm>
      </p:grpSpPr>
      <p:sp>
        <p:nvSpPr>
          <p:cNvPr id="3681" name="Google Shape;3681;p2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2" name="Google Shape;3682;p2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683" name="Google Shape;3683;p2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Có hai phương pháp để </a:t>
            </a:r>
            <a:r>
              <a:rPr b="1" i="0" lang="en-US" sz="1200">
                <a:solidFill>
                  <a:schemeClr val="dk1"/>
                </a:solidFill>
                <a:latin typeface="Arial"/>
                <a:ea typeface="Arial"/>
                <a:cs typeface="Arial"/>
                <a:sym typeface="Arial"/>
              </a:rPr>
              <a:t>truyền</a:t>
            </a:r>
            <a:r>
              <a:rPr b="0" i="0" lang="en-US" sz="1200">
                <a:solidFill>
                  <a:schemeClr val="dk1"/>
                </a:solidFill>
                <a:latin typeface="Arial"/>
                <a:ea typeface="Arial"/>
                <a:cs typeface="Arial"/>
                <a:sym typeface="Arial"/>
              </a:rPr>
              <a:t> dữ liệu giữa hai thiết bị kỹ thuật số: </a:t>
            </a:r>
            <a:r>
              <a:rPr b="1" i="0" lang="en-US" sz="1200">
                <a:solidFill>
                  <a:schemeClr val="dk1"/>
                </a:solidFill>
                <a:latin typeface="Arial"/>
                <a:ea typeface="Arial"/>
                <a:cs typeface="Arial"/>
                <a:sym typeface="Arial"/>
              </a:rPr>
              <a:t>truyền dữ liệu nối tiếp</a:t>
            </a:r>
            <a:r>
              <a:rPr b="0" i="0" lang="en-US" sz="1200">
                <a:solidFill>
                  <a:schemeClr val="dk1"/>
                </a:solidFill>
                <a:latin typeface="Arial"/>
                <a:ea typeface="Arial"/>
                <a:cs typeface="Arial"/>
                <a:sym typeface="Arial"/>
              </a:rPr>
              <a:t> và </a:t>
            </a:r>
            <a:r>
              <a:rPr b="1" i="0" lang="en-US" sz="1200">
                <a:solidFill>
                  <a:schemeClr val="dk1"/>
                </a:solidFill>
                <a:latin typeface="Arial"/>
                <a:ea typeface="Arial"/>
                <a:cs typeface="Arial"/>
                <a:sym typeface="Arial"/>
              </a:rPr>
              <a:t>truyền dữ liệu song song</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Truyền dữ liệu nối tiếp</a:t>
            </a:r>
            <a:r>
              <a:rPr b="0" i="0" lang="en-US" sz="1200">
                <a:solidFill>
                  <a:schemeClr val="dk1"/>
                </a:solidFill>
                <a:latin typeface="Arial"/>
                <a:ea typeface="Arial"/>
                <a:cs typeface="Arial"/>
                <a:sym typeface="Arial"/>
              </a:rPr>
              <a:t> gửi từng bit dữ liệu trên một kênh duy nhất. </a:t>
            </a:r>
            <a:r>
              <a:rPr b="1" i="0" lang="en-US" sz="1200">
                <a:solidFill>
                  <a:schemeClr val="dk1"/>
                </a:solidFill>
                <a:latin typeface="Arial"/>
                <a:ea typeface="Arial"/>
                <a:cs typeface="Arial"/>
                <a:sym typeface="Arial"/>
              </a:rPr>
              <a:t>Truyền dữ liệu song song</a:t>
            </a:r>
            <a:r>
              <a:rPr b="0" i="0" lang="en-US" sz="1200">
                <a:solidFill>
                  <a:schemeClr val="dk1"/>
                </a:solidFill>
                <a:latin typeface="Arial"/>
                <a:ea typeface="Arial"/>
                <a:cs typeface="Arial"/>
                <a:sym typeface="Arial"/>
              </a:rPr>
              <a:t> gửi nhiều bit dữ liệu cùng lúc bằng nhiều kênh khác nhau.</a:t>
            </a:r>
            <a:endParaRPr/>
          </a:p>
        </p:txBody>
      </p:sp>
      <p:sp>
        <p:nvSpPr>
          <p:cNvPr id="397" name="Google Shape;397;p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0" name="Shape 3690"/>
        <p:cNvGrpSpPr/>
        <p:nvPr/>
      </p:nvGrpSpPr>
      <p:grpSpPr>
        <a:xfrm>
          <a:off x="0" y="0"/>
          <a:ext cx="0" cy="0"/>
          <a:chOff x="0" y="0"/>
          <a:chExt cx="0" cy="0"/>
        </a:xfrm>
      </p:grpSpPr>
      <p:sp>
        <p:nvSpPr>
          <p:cNvPr id="3691" name="Google Shape;3691;p2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2" name="Google Shape;3692;p2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693" name="Google Shape;3693;p2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2" name="Shape 3702"/>
        <p:cNvGrpSpPr/>
        <p:nvPr/>
      </p:nvGrpSpPr>
      <p:grpSpPr>
        <a:xfrm>
          <a:off x="0" y="0"/>
          <a:ext cx="0" cy="0"/>
          <a:chOff x="0" y="0"/>
          <a:chExt cx="0" cy="0"/>
        </a:xfrm>
      </p:grpSpPr>
      <p:sp>
        <p:nvSpPr>
          <p:cNvPr id="3703" name="Google Shape;3703;p2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4" name="Google Shape;3704;p2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705" name="Google Shape;3705;p2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1" name="Shape 3711"/>
        <p:cNvGrpSpPr/>
        <p:nvPr/>
      </p:nvGrpSpPr>
      <p:grpSpPr>
        <a:xfrm>
          <a:off x="0" y="0"/>
          <a:ext cx="0" cy="0"/>
          <a:chOff x="0" y="0"/>
          <a:chExt cx="0" cy="0"/>
        </a:xfrm>
      </p:grpSpPr>
      <p:sp>
        <p:nvSpPr>
          <p:cNvPr id="3712" name="Google Shape;3712;p2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3" name="Google Shape;3713;p2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714" name="Google Shape;3714;p2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2" name="Shape 3722"/>
        <p:cNvGrpSpPr/>
        <p:nvPr/>
      </p:nvGrpSpPr>
      <p:grpSpPr>
        <a:xfrm>
          <a:off x="0" y="0"/>
          <a:ext cx="0" cy="0"/>
          <a:chOff x="0" y="0"/>
          <a:chExt cx="0" cy="0"/>
        </a:xfrm>
      </p:grpSpPr>
      <p:sp>
        <p:nvSpPr>
          <p:cNvPr id="3723" name="Google Shape;3723;p2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4" name="Google Shape;3724;p2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725" name="Google Shape;3725;p2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8" name="Shape 3748"/>
        <p:cNvGrpSpPr/>
        <p:nvPr/>
      </p:nvGrpSpPr>
      <p:grpSpPr>
        <a:xfrm>
          <a:off x="0" y="0"/>
          <a:ext cx="0" cy="0"/>
          <a:chOff x="0" y="0"/>
          <a:chExt cx="0" cy="0"/>
        </a:xfrm>
      </p:grpSpPr>
      <p:sp>
        <p:nvSpPr>
          <p:cNvPr id="3749" name="Google Shape;3749;p2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0" name="Google Shape;3750;p2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751" name="Google Shape;3751;p2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0" name="Shape 3780"/>
        <p:cNvGrpSpPr/>
        <p:nvPr/>
      </p:nvGrpSpPr>
      <p:grpSpPr>
        <a:xfrm>
          <a:off x="0" y="0"/>
          <a:ext cx="0" cy="0"/>
          <a:chOff x="0" y="0"/>
          <a:chExt cx="0" cy="0"/>
        </a:xfrm>
      </p:grpSpPr>
      <p:sp>
        <p:nvSpPr>
          <p:cNvPr id="3781" name="Google Shape;3781;p2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2" name="Google Shape;3782;p2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783" name="Google Shape;3783;p2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4" name="Shape 3804"/>
        <p:cNvGrpSpPr/>
        <p:nvPr/>
      </p:nvGrpSpPr>
      <p:grpSpPr>
        <a:xfrm>
          <a:off x="0" y="0"/>
          <a:ext cx="0" cy="0"/>
          <a:chOff x="0" y="0"/>
          <a:chExt cx="0" cy="0"/>
        </a:xfrm>
      </p:grpSpPr>
      <p:sp>
        <p:nvSpPr>
          <p:cNvPr id="3805" name="Google Shape;3805;p2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6" name="Google Shape;3806;p2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07" name="Google Shape;3807;p2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4" name="Shape 3814"/>
        <p:cNvGrpSpPr/>
        <p:nvPr/>
      </p:nvGrpSpPr>
      <p:grpSpPr>
        <a:xfrm>
          <a:off x="0" y="0"/>
          <a:ext cx="0" cy="0"/>
          <a:chOff x="0" y="0"/>
          <a:chExt cx="0" cy="0"/>
        </a:xfrm>
      </p:grpSpPr>
      <p:sp>
        <p:nvSpPr>
          <p:cNvPr id="3815" name="Google Shape;3815;p2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6" name="Google Shape;3816;p2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17" name="Google Shape;3817;p2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6" name="Shape 3826"/>
        <p:cNvGrpSpPr/>
        <p:nvPr/>
      </p:nvGrpSpPr>
      <p:grpSpPr>
        <a:xfrm>
          <a:off x="0" y="0"/>
          <a:ext cx="0" cy="0"/>
          <a:chOff x="0" y="0"/>
          <a:chExt cx="0" cy="0"/>
        </a:xfrm>
      </p:grpSpPr>
      <p:sp>
        <p:nvSpPr>
          <p:cNvPr id="3827" name="Google Shape;3827;p2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8" name="Google Shape;3828;p2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29" name="Google Shape;3829;p2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7" name="Shape 3837"/>
        <p:cNvGrpSpPr/>
        <p:nvPr/>
      </p:nvGrpSpPr>
      <p:grpSpPr>
        <a:xfrm>
          <a:off x="0" y="0"/>
          <a:ext cx="0" cy="0"/>
          <a:chOff x="0" y="0"/>
          <a:chExt cx="0" cy="0"/>
        </a:xfrm>
      </p:grpSpPr>
      <p:sp>
        <p:nvSpPr>
          <p:cNvPr id="3838" name="Google Shape;3838;p2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9" name="Google Shape;3839;p2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40" name="Google Shape;3840;p2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Truyền dữ liệu bất đồng bộ</a:t>
            </a:r>
            <a:r>
              <a:rPr b="0" i="0" lang="en-US" sz="1200">
                <a:solidFill>
                  <a:schemeClr val="dk1"/>
                </a:solidFill>
                <a:latin typeface="Arial"/>
                <a:ea typeface="Arial"/>
                <a:cs typeface="Arial"/>
                <a:sym typeface="Arial"/>
              </a:rPr>
              <a:t> là </a:t>
            </a:r>
            <a:r>
              <a:rPr b="1" i="0" lang="en-US" sz="1200">
                <a:solidFill>
                  <a:schemeClr val="dk1"/>
                </a:solidFill>
                <a:latin typeface="Arial"/>
                <a:ea typeface="Arial"/>
                <a:cs typeface="Arial"/>
                <a:sym typeface="Arial"/>
              </a:rPr>
              <a:t>phương thức truyền dữ liệu</a:t>
            </a:r>
            <a:r>
              <a:rPr b="0" i="0" lang="en-US" sz="1200">
                <a:solidFill>
                  <a:schemeClr val="dk1"/>
                </a:solidFill>
                <a:latin typeface="Arial"/>
                <a:ea typeface="Arial"/>
                <a:cs typeface="Arial"/>
                <a:sym typeface="Arial"/>
              </a:rPr>
              <a:t>, mà trong đó, mỗi ký tự là một đơn vị độc lập với các bit bắt đầu và kết thúc riêng và có các khoảng thời gian không đồng đều giữa các bit. </a:t>
            </a:r>
            <a:r>
              <a:rPr b="1" i="0" lang="en-US" sz="1200">
                <a:solidFill>
                  <a:schemeClr val="dk1"/>
                </a:solidFill>
                <a:latin typeface="Arial"/>
                <a:ea typeface="Arial"/>
                <a:cs typeface="Arial"/>
                <a:sym typeface="Arial"/>
              </a:rPr>
              <a:t>Truyền dữ liệu bất đồng bộ</a:t>
            </a:r>
            <a:r>
              <a:rPr b="0" i="0" lang="en-US" sz="1200">
                <a:solidFill>
                  <a:schemeClr val="dk1"/>
                </a:solidFill>
                <a:latin typeface="Arial"/>
                <a:ea typeface="Arial"/>
                <a:cs typeface="Arial"/>
                <a:sym typeface="Arial"/>
              </a:rPr>
              <a:t> còn được gọi là </a:t>
            </a:r>
            <a:r>
              <a:rPr b="1" i="0" lang="en-US" sz="1200">
                <a:solidFill>
                  <a:schemeClr val="dk1"/>
                </a:solidFill>
                <a:latin typeface="Arial"/>
                <a:ea typeface="Arial"/>
                <a:cs typeface="Arial"/>
                <a:sym typeface="Arial"/>
              </a:rPr>
              <a:t>truyền dữ liệu</a:t>
            </a:r>
            <a:r>
              <a:rPr b="0" i="0" lang="en-US" sz="1200">
                <a:solidFill>
                  <a:schemeClr val="dk1"/>
                </a:solidFill>
                <a:latin typeface="Arial"/>
                <a:ea typeface="Arial"/>
                <a:cs typeface="Arial"/>
                <a:sym typeface="Arial"/>
              </a:rPr>
              <a:t> bắt đầu/kết thúc.</a:t>
            </a:r>
            <a:endParaRPr/>
          </a:p>
        </p:txBody>
      </p:sp>
      <p:sp>
        <p:nvSpPr>
          <p:cNvPr id="407" name="Google Shape;407;p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0" name="Shape 3850"/>
        <p:cNvGrpSpPr/>
        <p:nvPr/>
      </p:nvGrpSpPr>
      <p:grpSpPr>
        <a:xfrm>
          <a:off x="0" y="0"/>
          <a:ext cx="0" cy="0"/>
          <a:chOff x="0" y="0"/>
          <a:chExt cx="0" cy="0"/>
        </a:xfrm>
      </p:grpSpPr>
      <p:sp>
        <p:nvSpPr>
          <p:cNvPr id="3851" name="Google Shape;3851;p2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2" name="Google Shape;3852;p2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53" name="Google Shape;3853;p2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6" name="Shape 3876"/>
        <p:cNvGrpSpPr/>
        <p:nvPr/>
      </p:nvGrpSpPr>
      <p:grpSpPr>
        <a:xfrm>
          <a:off x="0" y="0"/>
          <a:ext cx="0" cy="0"/>
          <a:chOff x="0" y="0"/>
          <a:chExt cx="0" cy="0"/>
        </a:xfrm>
      </p:grpSpPr>
      <p:sp>
        <p:nvSpPr>
          <p:cNvPr id="3877" name="Google Shape;3877;p2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8" name="Google Shape;3878;p2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79" name="Google Shape;3879;p2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2" name="Shape 3892"/>
        <p:cNvGrpSpPr/>
        <p:nvPr/>
      </p:nvGrpSpPr>
      <p:grpSpPr>
        <a:xfrm>
          <a:off x="0" y="0"/>
          <a:ext cx="0" cy="0"/>
          <a:chOff x="0" y="0"/>
          <a:chExt cx="0" cy="0"/>
        </a:xfrm>
      </p:grpSpPr>
      <p:sp>
        <p:nvSpPr>
          <p:cNvPr id="3893" name="Google Shape;3893;p2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4" name="Google Shape;3894;p2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95" name="Google Shape;3895;p2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p2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9" name="Google Shape;3909;p2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10" name="Google Shape;3910;p2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2" name="Shape 3932"/>
        <p:cNvGrpSpPr/>
        <p:nvPr/>
      </p:nvGrpSpPr>
      <p:grpSpPr>
        <a:xfrm>
          <a:off x="0" y="0"/>
          <a:ext cx="0" cy="0"/>
          <a:chOff x="0" y="0"/>
          <a:chExt cx="0" cy="0"/>
        </a:xfrm>
      </p:grpSpPr>
      <p:sp>
        <p:nvSpPr>
          <p:cNvPr id="3933" name="Google Shape;3933;p2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4" name="Google Shape;3934;p2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935" name="Google Shape;3935;p2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0" name="Shape 3940"/>
        <p:cNvGrpSpPr/>
        <p:nvPr/>
      </p:nvGrpSpPr>
      <p:grpSpPr>
        <a:xfrm>
          <a:off x="0" y="0"/>
          <a:ext cx="0" cy="0"/>
          <a:chOff x="0" y="0"/>
          <a:chExt cx="0" cy="0"/>
        </a:xfrm>
      </p:grpSpPr>
      <p:sp>
        <p:nvSpPr>
          <p:cNvPr id="3941" name="Google Shape;3941;p2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2" name="Google Shape;3942;p2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43" name="Google Shape;3943;p2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1" name="Shape 3951"/>
        <p:cNvGrpSpPr/>
        <p:nvPr/>
      </p:nvGrpSpPr>
      <p:grpSpPr>
        <a:xfrm>
          <a:off x="0" y="0"/>
          <a:ext cx="0" cy="0"/>
          <a:chOff x="0" y="0"/>
          <a:chExt cx="0" cy="0"/>
        </a:xfrm>
      </p:grpSpPr>
      <p:sp>
        <p:nvSpPr>
          <p:cNvPr id="3952" name="Google Shape;3952;p2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3" name="Google Shape;3953;p2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54" name="Google Shape;3954;p2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5" name="Shape 3975"/>
        <p:cNvGrpSpPr/>
        <p:nvPr/>
      </p:nvGrpSpPr>
      <p:grpSpPr>
        <a:xfrm>
          <a:off x="0" y="0"/>
          <a:ext cx="0" cy="0"/>
          <a:chOff x="0" y="0"/>
          <a:chExt cx="0" cy="0"/>
        </a:xfrm>
      </p:grpSpPr>
      <p:sp>
        <p:nvSpPr>
          <p:cNvPr id="3976" name="Google Shape;3976;g27fae8f8ecc_0_0:notes"/>
          <p:cNvSpPr/>
          <p:nvPr>
            <p:ph idx="2" type="sldImg"/>
          </p:nvPr>
        </p:nvSpPr>
        <p:spPr>
          <a:xfrm>
            <a:off x="490538" y="703263"/>
            <a:ext cx="6129300" cy="4245000"/>
          </a:xfrm>
          <a:custGeom>
            <a:rect b="b" l="l" r="r" t="t"/>
            <a:pathLst>
              <a:path extrusionOk="0" h="120000" w="120000">
                <a:moveTo>
                  <a:pt x="0" y="0"/>
                </a:moveTo>
                <a:lnTo>
                  <a:pt x="120000" y="0"/>
                </a:lnTo>
                <a:lnTo>
                  <a:pt x="120000" y="120000"/>
                </a:lnTo>
                <a:lnTo>
                  <a:pt x="0" y="120000"/>
                </a:lnTo>
                <a:close/>
              </a:path>
            </a:pathLst>
          </a:custGeom>
        </p:spPr>
      </p:sp>
      <p:sp>
        <p:nvSpPr>
          <p:cNvPr id="3977" name="Google Shape;3977;g27fae8f8ecc_0_0:notes"/>
          <p:cNvSpPr txBox="1"/>
          <p:nvPr>
            <p:ph idx="1" type="body"/>
          </p:nvPr>
        </p:nvSpPr>
        <p:spPr>
          <a:xfrm>
            <a:off x="710407" y="5287169"/>
            <a:ext cx="5683200" cy="3668100"/>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978" name="Google Shape;3978;g27fae8f8ecc_0_0:notes"/>
          <p:cNvSpPr txBox="1"/>
          <p:nvPr>
            <p:ph idx="12" type="sldNum"/>
          </p:nvPr>
        </p:nvSpPr>
        <p:spPr>
          <a:xfrm>
            <a:off x="4023992" y="9721107"/>
            <a:ext cx="3078300" cy="513600"/>
          </a:xfrm>
          <a:prstGeom prst="rect">
            <a:avLst/>
          </a:prstGeom>
        </p:spPr>
        <p:txBody>
          <a:bodyPr anchorCtr="0" anchor="b" bIns="49525" lIns="99075" spcFirstLastPara="1" rIns="99075" wrap="square" tIns="495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0" name="Shape 3980"/>
        <p:cNvGrpSpPr/>
        <p:nvPr/>
      </p:nvGrpSpPr>
      <p:grpSpPr>
        <a:xfrm>
          <a:off x="0" y="0"/>
          <a:ext cx="0" cy="0"/>
          <a:chOff x="0" y="0"/>
          <a:chExt cx="0" cy="0"/>
        </a:xfrm>
      </p:grpSpPr>
      <p:sp>
        <p:nvSpPr>
          <p:cNvPr id="3981" name="Google Shape;3981;p2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2" name="Google Shape;3982;p2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83" name="Google Shape;3983;p2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5" name="Shape 4005"/>
        <p:cNvGrpSpPr/>
        <p:nvPr/>
      </p:nvGrpSpPr>
      <p:grpSpPr>
        <a:xfrm>
          <a:off x="0" y="0"/>
          <a:ext cx="0" cy="0"/>
          <a:chOff x="0" y="0"/>
          <a:chExt cx="0" cy="0"/>
        </a:xfrm>
      </p:grpSpPr>
      <p:sp>
        <p:nvSpPr>
          <p:cNvPr id="4006" name="Google Shape;4006;p2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7" name="Google Shape;4007;p2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08" name="Google Shape;4008;p2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i="0" lang="en-US" sz="1200">
                <a:solidFill>
                  <a:schemeClr val="dk1"/>
                </a:solidFill>
                <a:latin typeface="Arial"/>
                <a:ea typeface="Arial"/>
                <a:cs typeface="Arial"/>
                <a:sym typeface="Arial"/>
              </a:rPr>
              <a:t>Đặc trưng của </a:t>
            </a:r>
            <a:r>
              <a:rPr b="1" i="0" lang="en-US" sz="1200">
                <a:solidFill>
                  <a:schemeClr val="dk1"/>
                </a:solidFill>
                <a:latin typeface="Arial"/>
                <a:ea typeface="Arial"/>
                <a:cs typeface="Arial"/>
                <a:sym typeface="Arial"/>
              </a:rPr>
              <a:t>truyền dữ liệu đồng bộ</a:t>
            </a:r>
            <a:r>
              <a:rPr b="0" i="0" lang="en-US" sz="1200">
                <a:solidFill>
                  <a:schemeClr val="dk1"/>
                </a:solidFill>
                <a:latin typeface="Arial"/>
                <a:ea typeface="Arial"/>
                <a:cs typeface="Arial"/>
                <a:sym typeface="Arial"/>
              </a:rPr>
              <a:t> là một luồng dữ liệu liên tục dưới dạng tín hiệu đi kèm với các tín hiệu định thời định kỳ được tạo bởi một số cơ chế định thời bên ngoài để đảm bảo rằng cả bên gửi và bên nhận đều </a:t>
            </a:r>
            <a:r>
              <a:rPr b="1" i="0" lang="en-US" sz="1200">
                <a:solidFill>
                  <a:schemeClr val="dk1"/>
                </a:solidFill>
                <a:latin typeface="Arial"/>
                <a:ea typeface="Arial"/>
                <a:cs typeface="Arial"/>
                <a:sym typeface="Arial"/>
              </a:rPr>
              <a:t>đồng bộ</a:t>
            </a:r>
            <a:r>
              <a:rPr b="0" i="0" lang="en-US" sz="1200">
                <a:solidFill>
                  <a:schemeClr val="dk1"/>
                </a:solidFill>
                <a:latin typeface="Arial"/>
                <a:ea typeface="Arial"/>
                <a:cs typeface="Arial"/>
                <a:sym typeface="Arial"/>
              </a:rPr>
              <a:t> với nhau.</a:t>
            </a:r>
            <a:endParaRPr/>
          </a:p>
          <a:p>
            <a:pPr indent="0" lvl="0" marL="0" rtl="0" algn="l">
              <a:spcBef>
                <a:spcPts val="0"/>
              </a:spcBef>
              <a:spcAft>
                <a:spcPts val="0"/>
              </a:spcAft>
              <a:buNone/>
            </a:pPr>
            <a:r>
              <a:t/>
            </a:r>
            <a:endParaRPr>
              <a:latin typeface="Arial"/>
              <a:ea typeface="Arial"/>
              <a:cs typeface="Arial"/>
              <a:sym typeface="Arial"/>
            </a:endParaRPr>
          </a:p>
        </p:txBody>
      </p:sp>
      <p:sp>
        <p:nvSpPr>
          <p:cNvPr id="439" name="Google Shape;439;p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9" name="Shape 4019"/>
        <p:cNvGrpSpPr/>
        <p:nvPr/>
      </p:nvGrpSpPr>
      <p:grpSpPr>
        <a:xfrm>
          <a:off x="0" y="0"/>
          <a:ext cx="0" cy="0"/>
          <a:chOff x="0" y="0"/>
          <a:chExt cx="0" cy="0"/>
        </a:xfrm>
      </p:grpSpPr>
      <p:sp>
        <p:nvSpPr>
          <p:cNvPr id="4020" name="Google Shape;4020;p2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1" name="Google Shape;4021;p2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22" name="Google Shape;4022;p2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3" name="Shape 4033"/>
        <p:cNvGrpSpPr/>
        <p:nvPr/>
      </p:nvGrpSpPr>
      <p:grpSpPr>
        <a:xfrm>
          <a:off x="0" y="0"/>
          <a:ext cx="0" cy="0"/>
          <a:chOff x="0" y="0"/>
          <a:chExt cx="0" cy="0"/>
        </a:xfrm>
      </p:grpSpPr>
      <p:sp>
        <p:nvSpPr>
          <p:cNvPr id="4034" name="Google Shape;4034;p2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5" name="Google Shape;4035;p2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36" name="Google Shape;4036;p2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3" name="Shape 4063"/>
        <p:cNvGrpSpPr/>
        <p:nvPr/>
      </p:nvGrpSpPr>
      <p:grpSpPr>
        <a:xfrm>
          <a:off x="0" y="0"/>
          <a:ext cx="0" cy="0"/>
          <a:chOff x="0" y="0"/>
          <a:chExt cx="0" cy="0"/>
        </a:xfrm>
      </p:grpSpPr>
      <p:sp>
        <p:nvSpPr>
          <p:cNvPr id="4064" name="Google Shape;4064;p2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5" name="Google Shape;4065;p2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066" name="Google Shape;4066;p2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1" name="Shape 4071"/>
        <p:cNvGrpSpPr/>
        <p:nvPr/>
      </p:nvGrpSpPr>
      <p:grpSpPr>
        <a:xfrm>
          <a:off x="0" y="0"/>
          <a:ext cx="0" cy="0"/>
          <a:chOff x="0" y="0"/>
          <a:chExt cx="0" cy="0"/>
        </a:xfrm>
      </p:grpSpPr>
      <p:sp>
        <p:nvSpPr>
          <p:cNvPr id="4072" name="Google Shape;4072;p2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3" name="Google Shape;4073;p2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74" name="Google Shape;4074;p2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4" name="Shape 4084"/>
        <p:cNvGrpSpPr/>
        <p:nvPr/>
      </p:nvGrpSpPr>
      <p:grpSpPr>
        <a:xfrm>
          <a:off x="0" y="0"/>
          <a:ext cx="0" cy="0"/>
          <a:chOff x="0" y="0"/>
          <a:chExt cx="0" cy="0"/>
        </a:xfrm>
      </p:grpSpPr>
      <p:sp>
        <p:nvSpPr>
          <p:cNvPr id="4085" name="Google Shape;4085;p2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6" name="Google Shape;4086;p2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87" name="Google Shape;4087;p2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0" name="Shape 4100"/>
        <p:cNvGrpSpPr/>
        <p:nvPr/>
      </p:nvGrpSpPr>
      <p:grpSpPr>
        <a:xfrm>
          <a:off x="0" y="0"/>
          <a:ext cx="0" cy="0"/>
          <a:chOff x="0" y="0"/>
          <a:chExt cx="0" cy="0"/>
        </a:xfrm>
      </p:grpSpPr>
      <p:sp>
        <p:nvSpPr>
          <p:cNvPr id="4101" name="Google Shape;4101;p2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2" name="Google Shape;4102;p2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03" name="Google Shape;4103;p2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p2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2" name="Google Shape;4112;p2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13" name="Google Shape;4113;p2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6" name="Shape 4126"/>
        <p:cNvGrpSpPr/>
        <p:nvPr/>
      </p:nvGrpSpPr>
      <p:grpSpPr>
        <a:xfrm>
          <a:off x="0" y="0"/>
          <a:ext cx="0" cy="0"/>
          <a:chOff x="0" y="0"/>
          <a:chExt cx="0" cy="0"/>
        </a:xfrm>
      </p:grpSpPr>
      <p:sp>
        <p:nvSpPr>
          <p:cNvPr id="4127" name="Google Shape;4127;p2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8" name="Google Shape;4128;p2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29" name="Google Shape;4129;p2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3" name="Shape 4143"/>
        <p:cNvGrpSpPr/>
        <p:nvPr/>
      </p:nvGrpSpPr>
      <p:grpSpPr>
        <a:xfrm>
          <a:off x="0" y="0"/>
          <a:ext cx="0" cy="0"/>
          <a:chOff x="0" y="0"/>
          <a:chExt cx="0" cy="0"/>
        </a:xfrm>
      </p:grpSpPr>
      <p:sp>
        <p:nvSpPr>
          <p:cNvPr id="4144" name="Google Shape;4144;p2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5" name="Google Shape;4145;p2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46" name="Google Shape;4146;p2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0" name="Shape 4160"/>
        <p:cNvGrpSpPr/>
        <p:nvPr/>
      </p:nvGrpSpPr>
      <p:grpSpPr>
        <a:xfrm>
          <a:off x="0" y="0"/>
          <a:ext cx="0" cy="0"/>
          <a:chOff x="0" y="0"/>
          <a:chExt cx="0" cy="0"/>
        </a:xfrm>
      </p:grpSpPr>
      <p:sp>
        <p:nvSpPr>
          <p:cNvPr id="4161" name="Google Shape;4161;p2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2" name="Google Shape;4162;p24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63" name="Google Shape;4163;p24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52" name="Google Shape;452;p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0" name="Shape 4170"/>
        <p:cNvGrpSpPr/>
        <p:nvPr/>
      </p:nvGrpSpPr>
      <p:grpSpPr>
        <a:xfrm>
          <a:off x="0" y="0"/>
          <a:ext cx="0" cy="0"/>
          <a:chOff x="0" y="0"/>
          <a:chExt cx="0" cy="0"/>
        </a:xfrm>
      </p:grpSpPr>
      <p:sp>
        <p:nvSpPr>
          <p:cNvPr id="4171" name="Google Shape;4171;p2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2" name="Google Shape;4172;p2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73" name="Google Shape;4173;p2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0" name="Shape 4180"/>
        <p:cNvGrpSpPr/>
        <p:nvPr/>
      </p:nvGrpSpPr>
      <p:grpSpPr>
        <a:xfrm>
          <a:off x="0" y="0"/>
          <a:ext cx="0" cy="0"/>
          <a:chOff x="0" y="0"/>
          <a:chExt cx="0" cy="0"/>
        </a:xfrm>
      </p:grpSpPr>
      <p:sp>
        <p:nvSpPr>
          <p:cNvPr id="4181" name="Google Shape;4181;p2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2" name="Google Shape;4182;p2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83" name="Google Shape;4183;p2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9" name="Shape 4199"/>
        <p:cNvGrpSpPr/>
        <p:nvPr/>
      </p:nvGrpSpPr>
      <p:grpSpPr>
        <a:xfrm>
          <a:off x="0" y="0"/>
          <a:ext cx="0" cy="0"/>
          <a:chOff x="0" y="0"/>
          <a:chExt cx="0" cy="0"/>
        </a:xfrm>
      </p:grpSpPr>
      <p:sp>
        <p:nvSpPr>
          <p:cNvPr id="4200" name="Google Shape;4200;p2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1" name="Google Shape;4201;p2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02" name="Google Shape;4202;p2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0" name="Shape 4220"/>
        <p:cNvGrpSpPr/>
        <p:nvPr/>
      </p:nvGrpSpPr>
      <p:grpSpPr>
        <a:xfrm>
          <a:off x="0" y="0"/>
          <a:ext cx="0" cy="0"/>
          <a:chOff x="0" y="0"/>
          <a:chExt cx="0" cy="0"/>
        </a:xfrm>
      </p:grpSpPr>
      <p:sp>
        <p:nvSpPr>
          <p:cNvPr id="4221" name="Google Shape;4221;p2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2" name="Google Shape;4222;p25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23" name="Google Shape;4223;p2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4" name="Shape 4244"/>
        <p:cNvGrpSpPr/>
        <p:nvPr/>
      </p:nvGrpSpPr>
      <p:grpSpPr>
        <a:xfrm>
          <a:off x="0" y="0"/>
          <a:ext cx="0" cy="0"/>
          <a:chOff x="0" y="0"/>
          <a:chExt cx="0" cy="0"/>
        </a:xfrm>
      </p:grpSpPr>
      <p:sp>
        <p:nvSpPr>
          <p:cNvPr id="4245" name="Google Shape;4245;p2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6" name="Google Shape;4246;p2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47" name="Google Shape;4247;p2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2" name="Shape 4262"/>
        <p:cNvGrpSpPr/>
        <p:nvPr/>
      </p:nvGrpSpPr>
      <p:grpSpPr>
        <a:xfrm>
          <a:off x="0" y="0"/>
          <a:ext cx="0" cy="0"/>
          <a:chOff x="0" y="0"/>
          <a:chExt cx="0" cy="0"/>
        </a:xfrm>
      </p:grpSpPr>
      <p:sp>
        <p:nvSpPr>
          <p:cNvPr id="4263" name="Google Shape;4263;p2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4" name="Google Shape;4264;p2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65" name="Google Shape;4265;p2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9" name="Shape 4279"/>
        <p:cNvGrpSpPr/>
        <p:nvPr/>
      </p:nvGrpSpPr>
      <p:grpSpPr>
        <a:xfrm>
          <a:off x="0" y="0"/>
          <a:ext cx="0" cy="0"/>
          <a:chOff x="0" y="0"/>
          <a:chExt cx="0" cy="0"/>
        </a:xfrm>
      </p:grpSpPr>
      <p:sp>
        <p:nvSpPr>
          <p:cNvPr id="4280" name="Google Shape;4280;p2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1" name="Google Shape;4281;p25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282" name="Google Shape;4282;p25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9" name="Shape 4299"/>
        <p:cNvGrpSpPr/>
        <p:nvPr/>
      </p:nvGrpSpPr>
      <p:grpSpPr>
        <a:xfrm>
          <a:off x="0" y="0"/>
          <a:ext cx="0" cy="0"/>
          <a:chOff x="0" y="0"/>
          <a:chExt cx="0" cy="0"/>
        </a:xfrm>
      </p:grpSpPr>
      <p:sp>
        <p:nvSpPr>
          <p:cNvPr id="4300" name="Google Shape;4300;p2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1" name="Google Shape;4301;p25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02" name="Google Shape;4302;p25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0" name="Shape 4320"/>
        <p:cNvGrpSpPr/>
        <p:nvPr/>
      </p:nvGrpSpPr>
      <p:grpSpPr>
        <a:xfrm>
          <a:off x="0" y="0"/>
          <a:ext cx="0" cy="0"/>
          <a:chOff x="0" y="0"/>
          <a:chExt cx="0" cy="0"/>
        </a:xfrm>
      </p:grpSpPr>
      <p:sp>
        <p:nvSpPr>
          <p:cNvPr id="4321" name="Google Shape;4321;p2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2" name="Google Shape;4322;p25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323" name="Google Shape;4323;p25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8" name="Shape 4328"/>
        <p:cNvGrpSpPr/>
        <p:nvPr/>
      </p:nvGrpSpPr>
      <p:grpSpPr>
        <a:xfrm>
          <a:off x="0" y="0"/>
          <a:ext cx="0" cy="0"/>
          <a:chOff x="0" y="0"/>
          <a:chExt cx="0" cy="0"/>
        </a:xfrm>
      </p:grpSpPr>
      <p:sp>
        <p:nvSpPr>
          <p:cNvPr id="4329" name="Google Shape;4329;p2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0" name="Google Shape;4330;p25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31" name="Google Shape;4331;p25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285750" lvl="0" marL="285750" rtl="0" algn="just">
              <a:spcBef>
                <a:spcPts val="0"/>
              </a:spcBef>
              <a:spcAft>
                <a:spcPts val="0"/>
              </a:spcAft>
              <a:buClr>
                <a:schemeClr val="dk1"/>
              </a:buClr>
              <a:buSzPts val="1200"/>
              <a:buFont typeface="Noto Sans Symbols"/>
              <a:buChar char="▪"/>
            </a:pPr>
            <a:r>
              <a:rPr b="1" lang="en-US">
                <a:solidFill>
                  <a:schemeClr val="dk1"/>
                </a:solidFill>
              </a:rPr>
              <a:t>Mạng LAN</a:t>
            </a:r>
            <a:endParaRPr/>
          </a:p>
          <a:p>
            <a:pPr indent="-285750" lvl="1" marL="742950" rtl="0" algn="just">
              <a:spcBef>
                <a:spcPts val="0"/>
              </a:spcBef>
              <a:spcAft>
                <a:spcPts val="0"/>
              </a:spcAft>
              <a:buClr>
                <a:schemeClr val="dk1"/>
              </a:buClr>
              <a:buSzPts val="1200"/>
              <a:buFont typeface="Arial"/>
              <a:buChar char="•"/>
            </a:pPr>
            <a:r>
              <a:rPr lang="en-US">
                <a:solidFill>
                  <a:schemeClr val="dk1"/>
                </a:solidFill>
              </a:rPr>
              <a:t>Một khu vực </a:t>
            </a:r>
            <a:r>
              <a:rPr lang="en-US"/>
              <a:t>do một tổ chức quản lý</a:t>
            </a:r>
            <a:endParaRPr/>
          </a:p>
          <a:p>
            <a:pPr indent="-285750" lvl="1" marL="742950" rtl="0" algn="just">
              <a:spcBef>
                <a:spcPts val="0"/>
              </a:spcBef>
              <a:spcAft>
                <a:spcPts val="0"/>
              </a:spcAft>
              <a:buClr>
                <a:schemeClr val="dk1"/>
              </a:buClr>
              <a:buSzPts val="1200"/>
              <a:buFont typeface="Arial"/>
              <a:buChar char="•"/>
            </a:pPr>
            <a:r>
              <a:rPr lang="en-US"/>
              <a:t>Một mạng được cài đặt trong khuôn viên trường, tòa nhà công ty, nhà máy, v.v.</a:t>
            </a:r>
            <a:endParaRPr/>
          </a:p>
        </p:txBody>
      </p:sp>
      <p:sp>
        <p:nvSpPr>
          <p:cNvPr id="461" name="Google Shape;461;p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0" name="Shape 4340"/>
        <p:cNvGrpSpPr/>
        <p:nvPr/>
      </p:nvGrpSpPr>
      <p:grpSpPr>
        <a:xfrm>
          <a:off x="0" y="0"/>
          <a:ext cx="0" cy="0"/>
          <a:chOff x="0" y="0"/>
          <a:chExt cx="0" cy="0"/>
        </a:xfrm>
      </p:grpSpPr>
      <p:sp>
        <p:nvSpPr>
          <p:cNvPr id="4341" name="Google Shape;4341;p2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2" name="Google Shape;4342;p25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43" name="Google Shape;4343;p25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5" name="Shape 4355"/>
        <p:cNvGrpSpPr/>
        <p:nvPr/>
      </p:nvGrpSpPr>
      <p:grpSpPr>
        <a:xfrm>
          <a:off x="0" y="0"/>
          <a:ext cx="0" cy="0"/>
          <a:chOff x="0" y="0"/>
          <a:chExt cx="0" cy="0"/>
        </a:xfrm>
      </p:grpSpPr>
      <p:sp>
        <p:nvSpPr>
          <p:cNvPr id="4356" name="Google Shape;4356;p2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7" name="Google Shape;4357;p26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58" name="Google Shape;4358;p26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6" name="Shape 4366"/>
        <p:cNvGrpSpPr/>
        <p:nvPr/>
      </p:nvGrpSpPr>
      <p:grpSpPr>
        <a:xfrm>
          <a:off x="0" y="0"/>
          <a:ext cx="0" cy="0"/>
          <a:chOff x="0" y="0"/>
          <a:chExt cx="0" cy="0"/>
        </a:xfrm>
      </p:grpSpPr>
      <p:sp>
        <p:nvSpPr>
          <p:cNvPr id="4367" name="Google Shape;4367;p2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8" name="Google Shape;4368;p26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69" name="Google Shape;4369;p26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6" name="Shape 4376"/>
        <p:cNvGrpSpPr/>
        <p:nvPr/>
      </p:nvGrpSpPr>
      <p:grpSpPr>
        <a:xfrm>
          <a:off x="0" y="0"/>
          <a:ext cx="0" cy="0"/>
          <a:chOff x="0" y="0"/>
          <a:chExt cx="0" cy="0"/>
        </a:xfrm>
      </p:grpSpPr>
      <p:sp>
        <p:nvSpPr>
          <p:cNvPr id="4377" name="Google Shape;4377;p2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8" name="Google Shape;4378;p26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79" name="Google Shape;4379;p26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8" name="Shape 4388"/>
        <p:cNvGrpSpPr/>
        <p:nvPr/>
      </p:nvGrpSpPr>
      <p:grpSpPr>
        <a:xfrm>
          <a:off x="0" y="0"/>
          <a:ext cx="0" cy="0"/>
          <a:chOff x="0" y="0"/>
          <a:chExt cx="0" cy="0"/>
        </a:xfrm>
      </p:grpSpPr>
      <p:sp>
        <p:nvSpPr>
          <p:cNvPr id="4389" name="Google Shape;4389;p2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0" name="Google Shape;4390;p26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391" name="Google Shape;4391;p26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5" name="Shape 4405"/>
        <p:cNvGrpSpPr/>
        <p:nvPr/>
      </p:nvGrpSpPr>
      <p:grpSpPr>
        <a:xfrm>
          <a:off x="0" y="0"/>
          <a:ext cx="0" cy="0"/>
          <a:chOff x="0" y="0"/>
          <a:chExt cx="0" cy="0"/>
        </a:xfrm>
      </p:grpSpPr>
      <p:sp>
        <p:nvSpPr>
          <p:cNvPr id="4406" name="Google Shape;4406;p2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7" name="Google Shape;4407;p26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08" name="Google Shape;4408;p26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8" name="Shape 4418"/>
        <p:cNvGrpSpPr/>
        <p:nvPr/>
      </p:nvGrpSpPr>
      <p:grpSpPr>
        <a:xfrm>
          <a:off x="0" y="0"/>
          <a:ext cx="0" cy="0"/>
          <a:chOff x="0" y="0"/>
          <a:chExt cx="0" cy="0"/>
        </a:xfrm>
      </p:grpSpPr>
      <p:sp>
        <p:nvSpPr>
          <p:cNvPr id="4419" name="Google Shape;4419;p2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0" name="Google Shape;4420;p26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21" name="Google Shape;4421;p26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9" name="Shape 4429"/>
        <p:cNvGrpSpPr/>
        <p:nvPr/>
      </p:nvGrpSpPr>
      <p:grpSpPr>
        <a:xfrm>
          <a:off x="0" y="0"/>
          <a:ext cx="0" cy="0"/>
          <a:chOff x="0" y="0"/>
          <a:chExt cx="0" cy="0"/>
        </a:xfrm>
      </p:grpSpPr>
      <p:sp>
        <p:nvSpPr>
          <p:cNvPr id="4430" name="Google Shape;4430;p2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1" name="Google Shape;4431;p26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32" name="Google Shape;4432;p26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0" name="Shape 4440"/>
        <p:cNvGrpSpPr/>
        <p:nvPr/>
      </p:nvGrpSpPr>
      <p:grpSpPr>
        <a:xfrm>
          <a:off x="0" y="0"/>
          <a:ext cx="0" cy="0"/>
          <a:chOff x="0" y="0"/>
          <a:chExt cx="0" cy="0"/>
        </a:xfrm>
      </p:grpSpPr>
      <p:sp>
        <p:nvSpPr>
          <p:cNvPr id="4441" name="Google Shape;4441;p2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2" name="Google Shape;4442;p26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43" name="Google Shape;4443;p26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1" name="Shape 4451"/>
        <p:cNvGrpSpPr/>
        <p:nvPr/>
      </p:nvGrpSpPr>
      <p:grpSpPr>
        <a:xfrm>
          <a:off x="0" y="0"/>
          <a:ext cx="0" cy="0"/>
          <a:chOff x="0" y="0"/>
          <a:chExt cx="0" cy="0"/>
        </a:xfrm>
      </p:grpSpPr>
      <p:sp>
        <p:nvSpPr>
          <p:cNvPr id="4452" name="Google Shape;4452;p2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3" name="Google Shape;4453;p26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54" name="Google Shape;4454;p26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rPr b="1" lang="en-US"/>
              <a:t>FDDI (Giao diện dữ liệu phân tán sợi quang) </a:t>
            </a:r>
            <a:r>
              <a:rPr lang="en-US"/>
              <a:t>là một tập hợp các tiêu chuẩn của ANIS và ISO về truyền dữ liệu trên các đường dây cáp quang trong một mạng cục bộ (LAN) có khả năng mở rộng phạm vi lên đến 200 km (124 dặm). Giao thức FDDI dựa trên giao thức token ring. Bên cạnh việc có phạm vi địa lý lớn, mạng cục bộ FDDI có thể hỗ trợ hàng ngàn người dùng. FDDI thường được sử dụng trên xương sống của một mạng diện rộng (WAN).</a:t>
            </a:r>
            <a:endParaRPr/>
          </a:p>
        </p:txBody>
      </p:sp>
      <p:sp>
        <p:nvSpPr>
          <p:cNvPr id="472" name="Google Shape;472;p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3" name="Shape 4463"/>
        <p:cNvGrpSpPr/>
        <p:nvPr/>
      </p:nvGrpSpPr>
      <p:grpSpPr>
        <a:xfrm>
          <a:off x="0" y="0"/>
          <a:ext cx="0" cy="0"/>
          <a:chOff x="0" y="0"/>
          <a:chExt cx="0" cy="0"/>
        </a:xfrm>
      </p:grpSpPr>
      <p:sp>
        <p:nvSpPr>
          <p:cNvPr id="4464" name="Google Shape;4464;p2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5" name="Google Shape;4465;p26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66" name="Google Shape;4466;p26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6" name="Shape 4476"/>
        <p:cNvGrpSpPr/>
        <p:nvPr/>
      </p:nvGrpSpPr>
      <p:grpSpPr>
        <a:xfrm>
          <a:off x="0" y="0"/>
          <a:ext cx="0" cy="0"/>
          <a:chOff x="0" y="0"/>
          <a:chExt cx="0" cy="0"/>
        </a:xfrm>
      </p:grpSpPr>
      <p:sp>
        <p:nvSpPr>
          <p:cNvPr id="4477" name="Google Shape;4477;p2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8" name="Google Shape;4478;p27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479" name="Google Shape;4479;p27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7" name="Shape 4497"/>
        <p:cNvGrpSpPr/>
        <p:nvPr/>
      </p:nvGrpSpPr>
      <p:grpSpPr>
        <a:xfrm>
          <a:off x="0" y="0"/>
          <a:ext cx="0" cy="0"/>
          <a:chOff x="0" y="0"/>
          <a:chExt cx="0" cy="0"/>
        </a:xfrm>
      </p:grpSpPr>
      <p:sp>
        <p:nvSpPr>
          <p:cNvPr id="4498" name="Google Shape;4498;p2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9" name="Google Shape;4499;p27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500" name="Google Shape;4500;p27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8" name="Shape 4508"/>
        <p:cNvGrpSpPr/>
        <p:nvPr/>
      </p:nvGrpSpPr>
      <p:grpSpPr>
        <a:xfrm>
          <a:off x="0" y="0"/>
          <a:ext cx="0" cy="0"/>
          <a:chOff x="0" y="0"/>
          <a:chExt cx="0" cy="0"/>
        </a:xfrm>
      </p:grpSpPr>
      <p:sp>
        <p:nvSpPr>
          <p:cNvPr id="4509" name="Google Shape;4509;p2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0" name="Google Shape;4510;p27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511" name="Google Shape;4511;p27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rPr b="1" lang="en-US"/>
              <a:t>Mạng đô thị (MAN) </a:t>
            </a:r>
            <a:r>
              <a:rPr lang="en-US"/>
              <a:t>là một mạng máy tính kết nối người dùng với các tài nguyên máy tính trong một khu vực địa lý có quy mô bằng một khu đô thị. Thuật ngữ MAN nghĩa là kết nối các mạng cục bộ (LAN) trong một thành phố thành một mạng lớn hơn và mạng đó có thể cung cấp kết nối hiệu quả hơn đến một mạng diện rộng. Thuật ngữ này cũng được sử dụng để mô tả kết nối của một số mạng cục bộ trong một khu đô thị thông qua việc sử dụng kết nối điểm - điểm. </a:t>
            </a:r>
            <a:endParaRPr/>
          </a:p>
        </p:txBody>
      </p:sp>
      <p:sp>
        <p:nvSpPr>
          <p:cNvPr id="481" name="Google Shape;481;p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Một </a:t>
            </a:r>
            <a:r>
              <a:rPr b="1" i="0" lang="en-US" sz="1200">
                <a:solidFill>
                  <a:schemeClr val="dk1"/>
                </a:solidFill>
                <a:latin typeface="Arial"/>
                <a:ea typeface="Arial"/>
                <a:cs typeface="Arial"/>
                <a:sym typeface="Arial"/>
              </a:rPr>
              <a:t>mạng diện rộng</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WAN</a:t>
            </a:r>
            <a:r>
              <a:rPr b="0" i="0" lang="en-US" sz="1200">
                <a:solidFill>
                  <a:schemeClr val="dk1"/>
                </a:solidFill>
                <a:latin typeface="Arial"/>
                <a:ea typeface="Arial"/>
                <a:cs typeface="Arial"/>
                <a:sym typeface="Arial"/>
              </a:rPr>
              <a:t>) là một </a:t>
            </a:r>
            <a:r>
              <a:rPr b="1" i="0" lang="en-US" sz="1200">
                <a:solidFill>
                  <a:schemeClr val="dk1"/>
                </a:solidFill>
                <a:latin typeface="Arial"/>
                <a:ea typeface="Arial"/>
                <a:cs typeface="Arial"/>
                <a:sym typeface="Arial"/>
              </a:rPr>
              <a:t>mạng </a:t>
            </a:r>
            <a:r>
              <a:rPr b="0" i="0" lang="en-US" sz="1200">
                <a:solidFill>
                  <a:schemeClr val="dk1"/>
                </a:solidFill>
                <a:latin typeface="Arial"/>
                <a:ea typeface="Arial"/>
                <a:cs typeface="Arial"/>
                <a:sym typeface="Arial"/>
              </a:rPr>
              <a:t>bao phủ một khu vực địa lý rộng lớn. </a:t>
            </a:r>
            <a:r>
              <a:rPr i="0" lang="en-US" sz="1200">
                <a:solidFill>
                  <a:schemeClr val="dk1"/>
                </a:solidFill>
                <a:latin typeface="Arial"/>
                <a:ea typeface="Arial"/>
                <a:cs typeface="Arial"/>
                <a:sym typeface="Arial"/>
              </a:rPr>
              <a:t>M</a:t>
            </a:r>
            <a:r>
              <a:rPr b="0" i="0" lang="en-US" sz="1200">
                <a:solidFill>
                  <a:schemeClr val="dk1"/>
                </a:solidFill>
                <a:latin typeface="Arial"/>
                <a:ea typeface="Arial"/>
                <a:cs typeface="Arial"/>
                <a:sym typeface="Arial"/>
              </a:rPr>
              <a:t>ạng </a:t>
            </a:r>
            <a:r>
              <a:rPr b="1" i="0" lang="en-US" sz="1200">
                <a:solidFill>
                  <a:schemeClr val="dk1"/>
                </a:solidFill>
                <a:latin typeface="Arial"/>
                <a:ea typeface="Arial"/>
                <a:cs typeface="Arial"/>
                <a:sym typeface="Arial"/>
              </a:rPr>
              <a:t>WAN</a:t>
            </a:r>
            <a:r>
              <a:rPr b="0" i="0" lang="en-US" sz="1200">
                <a:solidFill>
                  <a:schemeClr val="dk1"/>
                </a:solidFill>
                <a:latin typeface="Arial"/>
                <a:ea typeface="Arial"/>
                <a:cs typeface="Arial"/>
                <a:sym typeface="Arial"/>
              </a:rPr>
              <a:t> kết nối các </a:t>
            </a:r>
            <a:r>
              <a:rPr b="1" i="0" lang="en-US" sz="1200">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 nhỏ hơn, bao gồm </a:t>
            </a:r>
            <a:r>
              <a:rPr b="1" i="0" lang="en-US" sz="1200">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 cục bộ (LAN) và </a:t>
            </a:r>
            <a:r>
              <a:rPr b="1" i="0" lang="en-US" sz="1200">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 đô thị (MAN). Điều này đảm bảo rằng các máy tính và người dùng ở một địa điểm có thể giao tiếp với các máy tính hoặc người dùng ở các địa điểm khác.</a:t>
            </a:r>
            <a:endParaRPr/>
          </a:p>
        </p:txBody>
      </p:sp>
      <p:sp>
        <p:nvSpPr>
          <p:cNvPr id="495" name="Google Shape;495;p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3:notes"/>
          <p:cNvSpPr txBox="1"/>
          <p:nvPr>
            <p:ph idx="1" type="body"/>
          </p:nvPr>
        </p:nvSpPr>
        <p:spPr>
          <a:xfrm>
            <a:off x="679768" y="5542373"/>
            <a:ext cx="5438140" cy="363976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8" name="Google Shape;158;p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06" name="Google Shape;506;p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Cấu trúc liên kết mạng</a:t>
            </a:r>
            <a:r>
              <a:rPr b="0" i="0" lang="en-US" sz="1200">
                <a:solidFill>
                  <a:schemeClr val="dk1"/>
                </a:solidFill>
                <a:latin typeface="Arial"/>
                <a:ea typeface="Arial"/>
                <a:cs typeface="Arial"/>
                <a:sym typeface="Arial"/>
              </a:rPr>
              <a:t> là </a:t>
            </a:r>
            <a:r>
              <a:rPr b="1" i="0" lang="en-US" sz="1200">
                <a:solidFill>
                  <a:schemeClr val="dk1"/>
                </a:solidFill>
                <a:latin typeface="Arial"/>
                <a:ea typeface="Arial"/>
                <a:cs typeface="Arial"/>
                <a:sym typeface="Arial"/>
              </a:rPr>
              <a:t>cấu trúc liên kết</a:t>
            </a:r>
            <a:r>
              <a:rPr b="0" i="0" lang="en-US" sz="1200">
                <a:solidFill>
                  <a:schemeClr val="dk1"/>
                </a:solidFill>
                <a:latin typeface="Arial"/>
                <a:ea typeface="Arial"/>
                <a:cs typeface="Arial"/>
                <a:sym typeface="Arial"/>
              </a:rPr>
              <a:t> của một </a:t>
            </a:r>
            <a:r>
              <a:rPr b="1" i="0" lang="en-US" sz="1200">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 và có thể được mô tả theo mặt vật lý hoặc logic. Đây là cách ứng dụng lý thuyết đồ thị, trong đó các thiết bị giao tiếp là các nút và kết nối giữa các thiết bị là các đường dẫn hoặc đường dây nối giữa các nút.</a:t>
            </a:r>
            <a:endParaRPr/>
          </a:p>
        </p:txBody>
      </p:sp>
      <p:sp>
        <p:nvSpPr>
          <p:cNvPr id="515" name="Google Shape;515;p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Cấu trúc tuyến</a:t>
            </a:r>
            <a:r>
              <a:rPr b="0" i="0" lang="en-US" sz="1200">
                <a:solidFill>
                  <a:schemeClr val="dk1"/>
                </a:solidFill>
                <a:latin typeface="Arial"/>
                <a:ea typeface="Arial"/>
                <a:cs typeface="Arial"/>
                <a:sym typeface="Arial"/>
              </a:rPr>
              <a:t> là một </a:t>
            </a:r>
            <a:r>
              <a:rPr b="1" i="0" lang="en-US" sz="1200">
                <a:solidFill>
                  <a:schemeClr val="dk1"/>
                </a:solidFill>
                <a:latin typeface="Arial"/>
                <a:ea typeface="Arial"/>
                <a:cs typeface="Arial"/>
                <a:sym typeface="Arial"/>
              </a:rPr>
              <a:t>kiểu mạng</a:t>
            </a:r>
            <a:r>
              <a:rPr b="0" i="0" lang="en-US" sz="1200">
                <a:solidFill>
                  <a:schemeClr val="dk1"/>
                </a:solidFill>
                <a:latin typeface="Arial"/>
                <a:ea typeface="Arial"/>
                <a:cs typeface="Arial"/>
                <a:sym typeface="Arial"/>
              </a:rPr>
              <a:t>, trong đó mỗi máy tính và mỗi thiết bị </a:t>
            </a:r>
            <a:r>
              <a:rPr b="1" i="0" lang="en-US" sz="1200">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 đều được kết nối với một dây cáp duy nhất. Khi chỉ có hai đầu thì được gọi là </a:t>
            </a:r>
            <a:r>
              <a:rPr b="1" i="0" lang="en-US" sz="1200">
                <a:solidFill>
                  <a:schemeClr val="dk1"/>
                </a:solidFill>
                <a:latin typeface="Arial"/>
                <a:ea typeface="Arial"/>
                <a:cs typeface="Arial"/>
                <a:sym typeface="Arial"/>
              </a:rPr>
              <a:t>cấu trúc liên kết tuyến tuyến tính</a:t>
            </a:r>
            <a:r>
              <a:rPr b="0" i="0" lang="en-US" sz="1200">
                <a:solidFill>
                  <a:schemeClr val="dk1"/>
                </a:solidFill>
                <a:latin typeface="Arial"/>
                <a:ea typeface="Arial"/>
                <a:cs typeface="Arial"/>
                <a:sym typeface="Arial"/>
              </a:rPr>
              <a:t>.</a:t>
            </a:r>
            <a:endParaRPr/>
          </a:p>
        </p:txBody>
      </p:sp>
      <p:sp>
        <p:nvSpPr>
          <p:cNvPr id="525" name="Google Shape;525;p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Cấu trúc liên kết sao</a:t>
            </a:r>
            <a:r>
              <a:rPr b="0" i="0" lang="en-US" sz="1200">
                <a:solidFill>
                  <a:schemeClr val="dk1"/>
                </a:solidFill>
                <a:latin typeface="Arial"/>
                <a:ea typeface="Arial"/>
                <a:cs typeface="Arial"/>
                <a:sym typeface="Arial"/>
              </a:rPr>
              <a:t>. </a:t>
            </a:r>
            <a:endParaRPr/>
          </a:p>
          <a:p>
            <a:pPr indent="-95250" lvl="0" marL="171450" rtl="0" algn="l">
              <a:spcBef>
                <a:spcPts val="0"/>
              </a:spcBef>
              <a:spcAft>
                <a:spcPts val="0"/>
              </a:spcAft>
              <a:buClr>
                <a:schemeClr val="dk1"/>
              </a:buClr>
              <a:buSzPts val="1200"/>
              <a:buFont typeface="Noto Sans Symbols"/>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200"/>
              <a:buFont typeface="Noto Sans Symbols"/>
              <a:buNone/>
            </a:pPr>
            <a:r>
              <a:rPr b="1" i="0" lang="en-US" sz="1200">
                <a:solidFill>
                  <a:schemeClr val="dk1"/>
                </a:solidFill>
                <a:latin typeface="Arial"/>
                <a:ea typeface="Arial"/>
                <a:cs typeface="Arial"/>
                <a:sym typeface="Arial"/>
              </a:rPr>
              <a:t>Cấu trúc liên kết sao</a:t>
            </a:r>
            <a:r>
              <a:rPr b="0" i="0" lang="en-US" sz="1200">
                <a:solidFill>
                  <a:schemeClr val="dk1"/>
                </a:solidFill>
                <a:latin typeface="Arial"/>
                <a:ea typeface="Arial"/>
                <a:cs typeface="Arial"/>
                <a:sym typeface="Arial"/>
              </a:rPr>
              <a:t> là </a:t>
            </a:r>
            <a:r>
              <a:rPr b="1" i="0" lang="en-US" sz="1200">
                <a:solidFill>
                  <a:schemeClr val="dk1"/>
                </a:solidFill>
                <a:latin typeface="Arial"/>
                <a:ea typeface="Arial"/>
                <a:cs typeface="Arial"/>
                <a:sym typeface="Arial"/>
              </a:rPr>
              <a:t>cấu trúc liên kết</a:t>
            </a:r>
            <a:r>
              <a:rPr b="0" i="0" lang="en-US" sz="1200">
                <a:solidFill>
                  <a:schemeClr val="dk1"/>
                </a:solidFill>
                <a:latin typeface="Arial"/>
                <a:ea typeface="Arial"/>
                <a:cs typeface="Arial"/>
                <a:sym typeface="Arial"/>
              </a:rPr>
              <a:t> của một </a:t>
            </a:r>
            <a:r>
              <a:rPr b="1" i="0" lang="en-US" sz="1200">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 cục bộ (LAN), trong đó tất cả các nút được kết nối riêng đến một điểm kết nối trung tâm, giống như thiết bị trung tâm hoặc bộ chuyển đổi. </a:t>
            </a:r>
            <a:r>
              <a:rPr i="0" lang="en-US" sz="1200">
                <a:solidFill>
                  <a:schemeClr val="dk1"/>
                </a:solidFill>
                <a:latin typeface="Arial"/>
                <a:ea typeface="Arial"/>
                <a:cs typeface="Arial"/>
                <a:sym typeface="Arial"/>
              </a:rPr>
              <a:t>Liên kết</a:t>
            </a:r>
            <a:r>
              <a:rPr b="1" i="0" lang="en-US" sz="1200">
                <a:solidFill>
                  <a:schemeClr val="dk1"/>
                </a:solidFill>
                <a:latin typeface="Arial"/>
                <a:ea typeface="Arial"/>
                <a:cs typeface="Arial"/>
                <a:sym typeface="Arial"/>
              </a:rPr>
              <a:t> sao</a:t>
            </a:r>
            <a:r>
              <a:rPr b="0" i="0" lang="en-US" sz="1200">
                <a:solidFill>
                  <a:schemeClr val="dk1"/>
                </a:solidFill>
                <a:latin typeface="Arial"/>
                <a:ea typeface="Arial"/>
                <a:cs typeface="Arial"/>
                <a:sym typeface="Arial"/>
              </a:rPr>
              <a:t> cần nhiều dây cáp hơn các liên kết khác, chẳng hạn liên kết tuyến, nhưng ưu điểm là khi một dây cáp bị hỏng, chỉ có một nút bị hỏng theo.</a:t>
            </a:r>
            <a:endParaRPr/>
          </a:p>
        </p:txBody>
      </p:sp>
      <p:sp>
        <p:nvSpPr>
          <p:cNvPr id="570" name="Google Shape;570;p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Mạng vòng</a:t>
            </a:r>
            <a:r>
              <a:rPr b="0" i="0" lang="en-US" sz="1200">
                <a:solidFill>
                  <a:schemeClr val="dk1"/>
                </a:solidFill>
                <a:latin typeface="Arial"/>
                <a:ea typeface="Arial"/>
                <a:cs typeface="Arial"/>
                <a:sym typeface="Arial"/>
              </a:rPr>
              <a:t> là một </a:t>
            </a:r>
            <a:r>
              <a:rPr b="1" i="0" lang="en-US" sz="1200">
                <a:solidFill>
                  <a:schemeClr val="dk1"/>
                </a:solidFill>
                <a:latin typeface="Arial"/>
                <a:ea typeface="Arial"/>
                <a:cs typeface="Arial"/>
                <a:sym typeface="Arial"/>
              </a:rPr>
              <a:t>cấu trúc liên kết mạng</a:t>
            </a:r>
            <a:r>
              <a:rPr b="0" i="0" lang="en-US" sz="1200">
                <a:solidFill>
                  <a:schemeClr val="dk1"/>
                </a:solidFill>
                <a:latin typeface="Arial"/>
                <a:ea typeface="Arial"/>
                <a:cs typeface="Arial"/>
                <a:sym typeface="Arial"/>
              </a:rPr>
              <a:t> mà trong đó mỗi nút được kết nối với hai nút khác để tạo nên một đường nối liền cho phép tín hiệu đi qua các nút - một </a:t>
            </a:r>
            <a:r>
              <a:rPr b="1" i="0" lang="en-US" sz="1200">
                <a:solidFill>
                  <a:schemeClr val="dk1"/>
                </a:solidFill>
                <a:latin typeface="Arial"/>
                <a:ea typeface="Arial"/>
                <a:cs typeface="Arial"/>
                <a:sym typeface="Arial"/>
              </a:rPr>
              <a:t>vòng tròn</a:t>
            </a:r>
            <a:r>
              <a:rPr b="0" i="0" lang="en-US" sz="1200">
                <a:solidFill>
                  <a:schemeClr val="dk1"/>
                </a:solidFill>
                <a:latin typeface="Arial"/>
                <a:ea typeface="Arial"/>
                <a:cs typeface="Arial"/>
                <a:sym typeface="Arial"/>
              </a:rPr>
              <a:t>. Dữ liệu di chuyển từ nút này sang nút khác, mỗi nút đều xử lý mọi gói tin.</a:t>
            </a:r>
            <a:endParaRPr/>
          </a:p>
        </p:txBody>
      </p:sp>
      <p:sp>
        <p:nvSpPr>
          <p:cNvPr id="590" name="Google Shape;590;p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Mạng cây</a:t>
            </a:r>
            <a:r>
              <a:rPr b="0" i="0" lang="en-US" sz="1200">
                <a:solidFill>
                  <a:schemeClr val="dk1"/>
                </a:solidFill>
                <a:latin typeface="Arial"/>
                <a:ea typeface="Arial"/>
                <a:cs typeface="Arial"/>
                <a:sym typeface="Arial"/>
              </a:rPr>
              <a:t>, hoặc </a:t>
            </a:r>
            <a:r>
              <a:rPr b="1" i="0" lang="en-US" sz="1200">
                <a:solidFill>
                  <a:schemeClr val="dk1"/>
                </a:solidFill>
                <a:latin typeface="Arial"/>
                <a:ea typeface="Arial"/>
                <a:cs typeface="Arial"/>
                <a:sym typeface="Arial"/>
              </a:rPr>
              <a:t>mạng sao</a:t>
            </a:r>
            <a:r>
              <a:rPr b="0" i="0" lang="en-US" sz="1200">
                <a:solidFill>
                  <a:schemeClr val="dk1"/>
                </a:solidFill>
                <a:latin typeface="Arial"/>
                <a:ea typeface="Arial"/>
                <a:cs typeface="Arial"/>
                <a:sym typeface="Arial"/>
              </a:rPr>
              <a:t>, là một </a:t>
            </a:r>
            <a:r>
              <a:rPr b="1" i="0" lang="en-US" sz="1200">
                <a:solidFill>
                  <a:schemeClr val="dk1"/>
                </a:solidFill>
                <a:latin typeface="Arial"/>
                <a:ea typeface="Arial"/>
                <a:cs typeface="Arial"/>
                <a:sym typeface="Arial"/>
              </a:rPr>
              <a:t>cấu trúc liên kết mạng</a:t>
            </a:r>
            <a:r>
              <a:rPr b="0" i="0" lang="en-US" sz="1200">
                <a:solidFill>
                  <a:schemeClr val="dk1"/>
                </a:solidFill>
                <a:latin typeface="Arial"/>
                <a:ea typeface="Arial"/>
                <a:cs typeface="Arial"/>
                <a:sym typeface="Arial"/>
              </a:rPr>
              <a:t> hỗn hợp, trong đó</a:t>
            </a:r>
            <a:r>
              <a:rPr b="1" i="0" lang="en-US" sz="1200">
                <a:solidFill>
                  <a:schemeClr val="dk1"/>
                </a:solidFill>
                <a:latin typeface="Arial"/>
                <a:ea typeface="Arial"/>
                <a:cs typeface="Arial"/>
                <a:sym typeface="Arial"/>
              </a:rPr>
              <a:t> mạng</a:t>
            </a:r>
            <a:r>
              <a:rPr b="0" i="0" lang="en-US" sz="1200">
                <a:solidFill>
                  <a:schemeClr val="dk1"/>
                </a:solidFill>
                <a:latin typeface="Arial"/>
                <a:ea typeface="Arial"/>
                <a:cs typeface="Arial"/>
                <a:sym typeface="Arial"/>
              </a:rPr>
              <a:t> sao được liên kết thông qua </a:t>
            </a:r>
            <a:r>
              <a:rPr b="1" i="0" lang="en-US" sz="1200">
                <a:solidFill>
                  <a:schemeClr val="dk1"/>
                </a:solidFill>
                <a:latin typeface="Arial"/>
                <a:ea typeface="Arial"/>
                <a:cs typeface="Arial"/>
                <a:sym typeface="Arial"/>
              </a:rPr>
              <a:t>các mạng tuyến</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Mạng cây</a:t>
            </a:r>
            <a:r>
              <a:rPr b="0" i="0" lang="en-US" sz="1200">
                <a:solidFill>
                  <a:schemeClr val="dk1"/>
                </a:solidFill>
                <a:latin typeface="Arial"/>
                <a:ea typeface="Arial"/>
                <a:cs typeface="Arial"/>
                <a:sym typeface="Arial"/>
              </a:rPr>
              <a:t> phân cấp bậc, mỗi nút có thể có số lượng nút con tùy ý.</a:t>
            </a:r>
            <a:endParaRPr/>
          </a:p>
        </p:txBody>
      </p:sp>
      <p:sp>
        <p:nvSpPr>
          <p:cNvPr id="611" name="Google Shape;611;p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Cấu trúc liên kết lưới</a:t>
            </a:r>
            <a:r>
              <a:rPr b="0" i="0" lang="en-US" sz="1200">
                <a:solidFill>
                  <a:schemeClr val="dk1"/>
                </a:solidFill>
                <a:latin typeface="Arial"/>
                <a:ea typeface="Arial"/>
                <a:cs typeface="Arial"/>
                <a:sym typeface="Arial"/>
              </a:rPr>
              <a:t> có thể là </a:t>
            </a:r>
            <a:r>
              <a:rPr b="1" i="0" lang="en-US" sz="1200">
                <a:solidFill>
                  <a:schemeClr val="dk1"/>
                </a:solidFill>
                <a:latin typeface="Arial"/>
                <a:ea typeface="Arial"/>
                <a:cs typeface="Arial"/>
                <a:sym typeface="Arial"/>
              </a:rPr>
              <a:t>cấu trúc liên kết lưới</a:t>
            </a:r>
            <a:r>
              <a:rPr b="0" i="0" lang="en-US" sz="1200">
                <a:solidFill>
                  <a:schemeClr val="dk1"/>
                </a:solidFill>
                <a:latin typeface="Arial"/>
                <a:ea typeface="Arial"/>
                <a:cs typeface="Arial"/>
                <a:sym typeface="Arial"/>
              </a:rPr>
              <a:t> hoàn toàn hoặc </a:t>
            </a:r>
            <a:r>
              <a:rPr b="1" i="0" lang="en-US" sz="1200">
                <a:solidFill>
                  <a:schemeClr val="dk1"/>
                </a:solidFill>
                <a:latin typeface="Arial"/>
                <a:ea typeface="Arial"/>
                <a:cs typeface="Arial"/>
                <a:sym typeface="Arial"/>
              </a:rPr>
              <a:t>cấu trúc liên kết lưới</a:t>
            </a:r>
            <a:r>
              <a:rPr b="0" i="0" lang="en-US" sz="1200">
                <a:solidFill>
                  <a:schemeClr val="dk1"/>
                </a:solidFill>
                <a:latin typeface="Arial"/>
                <a:ea typeface="Arial"/>
                <a:cs typeface="Arial"/>
                <a:sym typeface="Arial"/>
              </a:rPr>
              <a:t> một phần. Trong</a:t>
            </a:r>
            <a:r>
              <a:rPr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cấu trúc liên kết lưới</a:t>
            </a:r>
            <a:r>
              <a:rPr b="0" i="0" lang="en-US" sz="1200">
                <a:solidFill>
                  <a:schemeClr val="dk1"/>
                </a:solidFill>
                <a:latin typeface="Arial"/>
                <a:ea typeface="Arial"/>
                <a:cs typeface="Arial"/>
                <a:sym typeface="Arial"/>
              </a:rPr>
              <a:t> một phần, có ít nhất hai máy tính trong </a:t>
            </a:r>
            <a:r>
              <a:rPr b="1" i="0" lang="en-US" sz="1200">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 được kết nối với nhiều máy tính khác trong </a:t>
            </a:r>
            <a:r>
              <a:rPr b="1" i="0" lang="en-US" sz="1200">
                <a:solidFill>
                  <a:schemeClr val="dk1"/>
                </a:solidFill>
                <a:latin typeface="Arial"/>
                <a:ea typeface="Arial"/>
                <a:cs typeface="Arial"/>
                <a:sym typeface="Arial"/>
              </a:rPr>
              <a:t>mạng đó</a:t>
            </a:r>
            <a:r>
              <a:rPr b="0" i="0" lang="en-US" sz="1200">
                <a:solidFill>
                  <a:schemeClr val="dk1"/>
                </a:solidFill>
                <a:latin typeface="Arial"/>
                <a:ea typeface="Arial"/>
                <a:cs typeface="Arial"/>
                <a:sym typeface="Arial"/>
              </a:rPr>
              <a:t>. Đó là một cách tiết kiệm để tạo mảng dự phòng cho </a:t>
            </a:r>
            <a:r>
              <a:rPr b="1" i="0" lang="en-US" sz="1200">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a:t>
            </a:r>
            <a:endParaRPr/>
          </a:p>
          <a:p>
            <a:pPr indent="0" lvl="0" marL="0" rtl="0" algn="l">
              <a:spcBef>
                <a:spcPts val="0"/>
              </a:spcBef>
              <a:spcAft>
                <a:spcPts val="0"/>
              </a:spcAft>
              <a:buNone/>
            </a:pPr>
            <a:r>
              <a:t/>
            </a:r>
            <a:endParaRPr>
              <a:latin typeface="Arial"/>
              <a:ea typeface="Arial"/>
              <a:cs typeface="Arial"/>
              <a:sym typeface="Arial"/>
            </a:endParaRPr>
          </a:p>
        </p:txBody>
      </p:sp>
      <p:sp>
        <p:nvSpPr>
          <p:cNvPr id="627" name="Google Shape;627;p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39" name="Google Shape;639;p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Địa chỉ IP là gì?</a:t>
            </a:r>
            <a:endParaRPr/>
          </a:p>
          <a:p>
            <a:pPr indent="0" lvl="0" marL="0" rtl="0" algn="l">
              <a:spcBef>
                <a:spcPts val="0"/>
              </a:spcBef>
              <a:spcAft>
                <a:spcPts val="0"/>
              </a:spcAft>
              <a:buNone/>
            </a:pPr>
            <a:r>
              <a:rPr lang="en-US"/>
              <a:t>Địa chỉ IP, hay địa chỉ Giao thức Mạng (Internet Protocol address), là một dãy số nhận diện dành cho phần cứng máy tính được kết nối mạng. Địa chỉ IP giúp thiết bị có thể giao tiếp với các thiết bị khác trên mạng sử dụng IP, chẳng hạn như mạng Internet.</a:t>
            </a:r>
            <a:endParaRPr/>
          </a:p>
        </p:txBody>
      </p:sp>
      <p:sp>
        <p:nvSpPr>
          <p:cNvPr id="648" name="Google Shape;648;p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Mạng con là một phân nhánh của mạng IP. Việc chia mạng thành hai hoặc nhiều mạng nhỏ hơn gọi là chia mạng con.</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ĐỊa chỉ IP của các máy tính thuộc cùng một mạng con sẽ giống hệt nhau ở nhóm bit quan trọng nhất. Như vậy, địa chỉ IP có thể được phân chia logic thành hai trường, trường đầu tiên là địa chỉ mạng, hay còn gọi là tiền tố định tuyến, và trường còn lại là mã nhận diện máy chủ. Trường còn lại là mã nhận diện cho một máy chủ cụ thể hoặc giao diện mạng.</a:t>
            </a:r>
            <a:endParaRPr/>
          </a:p>
        </p:txBody>
      </p:sp>
      <p:sp>
        <p:nvSpPr>
          <p:cNvPr id="658" name="Google Shape;658;p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74" name="Google Shape;174;p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lang="en-US"/>
              <a:t>Máy chủ DNS là gì?</a:t>
            </a:r>
            <a:endParaRPr/>
          </a:p>
          <a:p>
            <a:pPr indent="-95250" lvl="0" marL="171450" rtl="0" algn="l">
              <a:spcBef>
                <a:spcPts val="0"/>
              </a:spcBef>
              <a:spcAft>
                <a:spcPts val="0"/>
              </a:spcAft>
              <a:buClr>
                <a:schemeClr val="dk1"/>
              </a:buClr>
              <a:buSzPts val="1200"/>
              <a:buFont typeface="Noto Sans Symbols"/>
              <a:buNone/>
            </a:pPr>
            <a:r>
              <a:t/>
            </a:r>
            <a:endParaRPr b="1"/>
          </a:p>
          <a:p>
            <a:pPr indent="-171450" lvl="0" marL="171450" rtl="0" algn="l">
              <a:spcBef>
                <a:spcPts val="0"/>
              </a:spcBef>
              <a:spcAft>
                <a:spcPts val="0"/>
              </a:spcAft>
              <a:buClr>
                <a:schemeClr val="dk1"/>
              </a:buClr>
              <a:buSzPts val="1200"/>
              <a:buFont typeface="Arial"/>
              <a:buChar char="•"/>
            </a:pPr>
            <a:r>
              <a:rPr lang="en-US"/>
              <a:t>Máy chủ DNS là một máy chủ máy tính chứa cơ sở dữ liệu về các địa chỉ IP công cộng và tên máy chủ liên quan. Máy chủ DNS chủ yếu có chức năng phân giải, hoặc biên dịch các tên này thành các địa chỉ IP theo yêu cầu. Các máy chủ DNS chạy các phần mềm đặc biệt và giao tiếp với nhau bằng các giao thức đặc biệt.</a:t>
            </a:r>
            <a:endParaRPr/>
          </a:p>
        </p:txBody>
      </p:sp>
      <p:sp>
        <p:nvSpPr>
          <p:cNvPr id="681" name="Google Shape;681;p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iconfig - Tiện ích Dòng lệnh Windows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Trong Windows, ipconfig là một ứng dụng điều khiển chạy từ command prompt Windows. Tiện ích này cho phép bạn lấy thông tin địa chỉ IP của một máy tính Windows. Nó cũng giúp kiểm soát toàn bộ kết nối TCP/IP đang hoạt động. Ipconfig thay thế cho tiện tích cũ winipcfg.</a:t>
            </a:r>
            <a:endParaRPr/>
          </a:p>
        </p:txBody>
      </p:sp>
      <p:sp>
        <p:nvSpPr>
          <p:cNvPr id="691" name="Google Shape;691;p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nslookup là gì?</a:t>
            </a:r>
            <a:endParaRPr/>
          </a:p>
          <a:p>
            <a:pPr indent="-171450" lvl="0" marL="171450" rtl="0" algn="l">
              <a:spcBef>
                <a:spcPts val="0"/>
              </a:spcBef>
              <a:spcAft>
                <a:spcPts val="0"/>
              </a:spcAft>
              <a:buClr>
                <a:schemeClr val="dk1"/>
              </a:buClr>
              <a:buSzPts val="1200"/>
              <a:buFont typeface="Arial"/>
              <a:buChar char="•"/>
            </a:pPr>
            <a:r>
              <a:rPr i="0" lang="en-US" sz="1200">
                <a:solidFill>
                  <a:schemeClr val="dk1"/>
                </a:solidFill>
                <a:latin typeface="Arial"/>
                <a:ea typeface="Arial"/>
                <a:cs typeface="Arial"/>
                <a:sym typeface="Arial"/>
              </a:rPr>
              <a:t>ns</a:t>
            </a:r>
            <a:r>
              <a:rPr b="0" i="0" lang="en-US" sz="1200">
                <a:solidFill>
                  <a:schemeClr val="dk1"/>
                </a:solidFill>
                <a:latin typeface="Arial"/>
                <a:ea typeface="Arial"/>
                <a:cs typeface="Arial"/>
                <a:sym typeface="Arial"/>
              </a:rPr>
              <a:t>lookup là một công cụ dòng lệnh đơn giản nhưng rất thiết thực, chủ yếu dùng để tìm </a:t>
            </a:r>
            <a:r>
              <a:rPr b="1" i="0" lang="en-US" sz="1200">
                <a:solidFill>
                  <a:schemeClr val="dk1"/>
                </a:solidFill>
                <a:latin typeface="Arial"/>
                <a:ea typeface="Arial"/>
                <a:cs typeface="Arial"/>
                <a:sym typeface="Arial"/>
              </a:rPr>
              <a:t>địa chỉ IP</a:t>
            </a:r>
            <a:r>
              <a:rPr b="0" i="0" lang="en-US" sz="1200">
                <a:solidFill>
                  <a:schemeClr val="dk1"/>
                </a:solidFill>
                <a:latin typeface="Arial"/>
                <a:ea typeface="Arial"/>
                <a:cs typeface="Arial"/>
                <a:sym typeface="Arial"/>
              </a:rPr>
              <a:t> tương ứng với một máy chủ, hoặc tên miền tương ứng với một địa chỉ IP (quá trình này gọi là “tra cứu DNS ngược”). Có thể sử dụng nslookup trong các dòng lệnh của hệ điều hành. Người dùng Windows sẽ sử dụng công cụ này thông qua</a:t>
            </a:r>
            <a:r>
              <a:rPr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command prompt</a:t>
            </a:r>
            <a:r>
              <a:rPr b="0" i="0" lang="en-US" sz="1200">
                <a:solidFill>
                  <a:schemeClr val="dk1"/>
                </a:solidFill>
                <a:latin typeface="Arial"/>
                <a:ea typeface="Arial"/>
                <a:cs typeface="Arial"/>
                <a:sym typeface="Arial"/>
              </a:rPr>
              <a:t>, còn người dùng Unix sẽ sử dụng thông qua</a:t>
            </a:r>
            <a:r>
              <a:rPr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terminal window</a:t>
            </a:r>
            <a:r>
              <a:rPr b="0" i="0" lang="en-US" sz="1200">
                <a:solidFill>
                  <a:schemeClr val="dk1"/>
                </a:solidFill>
                <a:latin typeface="Arial"/>
                <a:ea typeface="Arial"/>
                <a:cs typeface="Arial"/>
                <a:sym typeface="Arial"/>
              </a:rPr>
              <a:t>. Ngoài ra, hiện nay có nhiều dịch vụ giúp bạn sử dụng nslookup trực tuyến.</a:t>
            </a:r>
            <a:endParaRPr/>
          </a:p>
          <a:p>
            <a:pPr indent="-171450" lvl="0" marL="171450" rtl="0" algn="l">
              <a:spcBef>
                <a:spcPts val="0"/>
              </a:spcBef>
              <a:spcAft>
                <a:spcPts val="0"/>
              </a:spcAft>
              <a:buClr>
                <a:schemeClr val="dk1"/>
              </a:buClr>
              <a:buSzPts val="1200"/>
              <a:buFont typeface="Arial"/>
              <a:buChar char="•"/>
            </a:pPr>
            <a:r>
              <a:rPr b="1" i="0" lang="en-US" sz="1200">
                <a:solidFill>
                  <a:schemeClr val="dk1"/>
                </a:solidFill>
                <a:latin typeface="Arial"/>
                <a:ea typeface="Arial"/>
                <a:cs typeface="Arial"/>
                <a:sym typeface="Arial"/>
              </a:rPr>
              <a:t>Tra cứu</a:t>
            </a:r>
            <a:r>
              <a:rPr i="0" lang="en-US" sz="1200">
                <a:solidFill>
                  <a:schemeClr val="dk1"/>
                </a:solidFill>
                <a:latin typeface="Arial"/>
                <a:ea typeface="Arial"/>
                <a:cs typeface="Arial"/>
                <a:sym typeface="Arial"/>
              </a:rPr>
              <a:t> tên server</a:t>
            </a:r>
            <a:endParaRPr/>
          </a:p>
        </p:txBody>
      </p:sp>
      <p:sp>
        <p:nvSpPr>
          <p:cNvPr id="706" name="Google Shape;706;p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Traceroute (tracert) là gì?</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Traceroute là một công cụ dòng lệnh có thể mở bằng prompt và cung cấp cho người dùng các thông tin về đường đi của các gói dữ liệu trong một mạng. Để làm được điều đó, chương trình này xác định các gói dữ liệu được gửi qua bộ định tuyến và nút mạng nào trước khi đến được máy chủ. Trên hết, người dùng cũng có thể biết được các thông tin về số lượng trạm mà dữ liệu đã đi qua, cũng như thời gian phản hồi tương ứng; nhờ đó có thể xác định tuyến dữ liệu bị tắc nghẽn ở đâu. </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Traceroute cũng thông báo cho người dùng khi không tiếp cận được bộ định tuyến nào đó. Người dùng Linux, Unix và Mac OS có thể chạy công cụ phân tích này bằng cách nhập traceroute vào dòng lệnh; trên các máy tính chạy Windows, ứng dụng này có tên là tracert.</a:t>
            </a:r>
            <a:endParaRPr/>
          </a:p>
        </p:txBody>
      </p:sp>
      <p:sp>
        <p:nvSpPr>
          <p:cNvPr id="717" name="Google Shape;717;p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p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729" name="Google Shape;729;p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rPr lang="en-US"/>
              <a:t>Một giao thức là một tập hợp các quy định tiêu chuẩn cho phép các thiệt bị điện tử giao tiếp với nhau. Các quy định quy ước loại dữ liệu nào có thể truyền được, lệnh nào được sử dụng để gửi và nhận dữ liệu và cách xác nhận truyền dữ liệu.</a:t>
            </a:r>
            <a:endParaRPr/>
          </a:p>
        </p:txBody>
      </p:sp>
      <p:sp>
        <p:nvSpPr>
          <p:cNvPr id="738" name="Google Shape;738;p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p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lang="en-US"/>
              <a:t>Tất cả các vấn đề với mạng đều được phân tích thông qua các gói tin.</a:t>
            </a:r>
            <a:endParaRPr/>
          </a:p>
          <a:p>
            <a:pPr indent="0" lvl="0" marL="0" rtl="0" algn="l">
              <a:spcBef>
                <a:spcPts val="0"/>
              </a:spcBef>
              <a:spcAft>
                <a:spcPts val="0"/>
              </a:spcAft>
              <a:buNone/>
            </a:pPr>
            <a:r>
              <a:rPr lang="en-US"/>
              <a:t>    Với gói tin, giao thức sẽ phân tích gói tin và quản lý mạng một cách hiệu quả.</a:t>
            </a:r>
            <a:endParaRPr/>
          </a:p>
          <a:p>
            <a:pPr indent="0" lvl="0" marL="0" rtl="0" algn="l">
              <a:spcBef>
                <a:spcPts val="0"/>
              </a:spcBef>
              <a:spcAft>
                <a:spcPts val="0"/>
              </a:spcAft>
              <a:buNone/>
            </a:pPr>
            <a:r>
              <a:rPr lang="en-US"/>
              <a:t>Bắt đầu với một nền tảng, tập trung vào giao tiếp mạng.</a:t>
            </a:r>
            <a:endParaRPr/>
          </a:p>
          <a:p>
            <a:pPr indent="0" lvl="0" marL="0" rtl="0" algn="l">
              <a:spcBef>
                <a:spcPts val="0"/>
              </a:spcBef>
              <a:spcAft>
                <a:spcPts val="0"/>
              </a:spcAft>
              <a:buNone/>
            </a:pPr>
            <a:r>
              <a:rPr lang="en-US"/>
              <a:t>    Nhận một số thông tin cơ bản cần thiết để xem xét các kịch bản.</a:t>
            </a:r>
            <a:endParaRPr/>
          </a:p>
        </p:txBody>
      </p:sp>
      <p:sp>
        <p:nvSpPr>
          <p:cNvPr id="754" name="Google Shape;754;p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p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763" name="Google Shape;763;p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4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lang="en-US"/>
              <a:t>Mô hình Liên kết Hệ thống mở (Mô hình OSI)</a:t>
            </a:r>
            <a:r>
              <a:rPr lang="en-US"/>
              <a:t> là một mô hình khái niệm biểu thị và chuẩn hóa các chức năng giao tiếp của một phương tiện viễn thông hoặc một hệ thống tính toán mà không cần quan tâm tới kết cấu ngầm bên trong hoặc công nghệ của hệ thống đó. Mục tiêu của mô hình là khả năng tương tác giữa nhiều hệ thống truyền thông với các giao thức truyền thông tiêu chuẩn. Mô hình này chia một hệ thống truyền thông thành nhiều tầng trừu tượng. Phiên bản gốc của mô hình này có bảy tầng.</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Mỗi tầng đáp ứng nhu cầu của tầng ở trên nó và được đáp ứng nhu cầu của mình bởi tầng bên dưới. Ví dụ, để một tầng giao tiếp không lỗi trên toàn mạng, tầng đó phải cung cấp đường dẫn cần thiết cho các ứng dụng bên trên, đồng thời yêu cầu tầng phía dưới gửi và nhận các gói tin để tạo nên nội dung của đường dẫn đó. Có thể hình dung hai tác vụ trong cùng một tầng như một đường kết nối ngang trong tầng đó.</a:t>
            </a:r>
            <a:endParaRPr/>
          </a:p>
        </p:txBody>
      </p:sp>
      <p:sp>
        <p:nvSpPr>
          <p:cNvPr id="772" name="Google Shape;772;p4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7 tầng OSI là những tầng nào?</a:t>
            </a:r>
            <a:endParaRPr/>
          </a:p>
          <a:p>
            <a:pPr indent="-95250" lvl="0" marL="171450" rtl="0" algn="l">
              <a:spcBef>
                <a:spcPts val="0"/>
              </a:spcBef>
              <a:spcAft>
                <a:spcPts val="0"/>
              </a:spcAft>
              <a:buClr>
                <a:schemeClr val="dk1"/>
              </a:buClr>
              <a:buSzPts val="1200"/>
              <a:buFont typeface="Noto Sans Symbols"/>
              <a:buNone/>
            </a:pPr>
            <a:r>
              <a:t/>
            </a:r>
            <a:endParaRPr b="1"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Arial"/>
                <a:ea typeface="Arial"/>
                <a:cs typeface="Arial"/>
                <a:sym typeface="Arial"/>
              </a:rPr>
              <a:t>Mô hình Liên kết Hệ thống mở (</a:t>
            </a:r>
            <a:r>
              <a:rPr b="1" i="0" lang="en-US" sz="1200">
                <a:solidFill>
                  <a:schemeClr val="dk1"/>
                </a:solidFill>
                <a:latin typeface="Arial"/>
                <a:ea typeface="Arial"/>
                <a:cs typeface="Arial"/>
                <a:sym typeface="Arial"/>
              </a:rPr>
              <a:t>OSI</a:t>
            </a:r>
            <a:r>
              <a:rPr b="0" i="0" lang="en-US" sz="1200">
                <a:solidFill>
                  <a:schemeClr val="dk1"/>
                </a:solidFill>
                <a:latin typeface="Arial"/>
                <a:ea typeface="Arial"/>
                <a:cs typeface="Arial"/>
                <a:sym typeface="Arial"/>
              </a:rPr>
              <a:t>) xác định một khung kết nối để triển khai giao thức mạng trong </a:t>
            </a:r>
            <a:r>
              <a:rPr b="1" i="0" lang="en-US" sz="1200">
                <a:solidFill>
                  <a:schemeClr val="dk1"/>
                </a:solidFill>
                <a:latin typeface="Arial"/>
                <a:ea typeface="Arial"/>
                <a:cs typeface="Arial"/>
                <a:sym typeface="Arial"/>
              </a:rPr>
              <a:t>bảy tầng</a:t>
            </a:r>
            <a:r>
              <a:rPr b="0" i="0" lang="en-US" sz="1200">
                <a:solidFill>
                  <a:schemeClr val="dk1"/>
                </a:solidFill>
                <a:latin typeface="Arial"/>
                <a:ea typeface="Arial"/>
                <a:cs typeface="Arial"/>
                <a:sym typeface="Arial"/>
              </a:rPr>
              <a:t>.</a:t>
            </a:r>
            <a:br>
              <a:rPr b="0" i="0" lang="en-US" sz="1200">
                <a:solidFill>
                  <a:schemeClr val="dk1"/>
                </a:solidFill>
                <a:latin typeface="Arial"/>
                <a:ea typeface="Arial"/>
                <a:cs typeface="Arial"/>
                <a:sym typeface="Arial"/>
              </a:rPr>
            </a:br>
            <a:br>
              <a:rPr b="0" i="0" lang="en-US" sz="1200">
                <a:solidFill>
                  <a:schemeClr val="dk1"/>
                </a:solidFill>
                <a:latin typeface="Arial"/>
                <a:ea typeface="Arial"/>
                <a:cs typeface="Arial"/>
                <a:sym typeface="Arial"/>
              </a:rPr>
            </a:br>
            <a:r>
              <a:rPr b="1" i="0" lang="en-US" sz="1200">
                <a:solidFill>
                  <a:schemeClr val="dk1"/>
                </a:solidFill>
                <a:latin typeface="Arial"/>
                <a:ea typeface="Arial"/>
                <a:cs typeface="Arial"/>
                <a:sym typeface="Arial"/>
              </a:rPr>
              <a:t>Bảy tầng của mô hình OSI</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Tầng 1 - Vật lý.</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Tầng 2 - Liên kết Dữ liệu.</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Tầng 3 - Mạng.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Tầng 4 - Giao vận.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Tầng 5 - Phiên.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Tầng 6 - Trình diễn.</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Tầng 7 - Ứng dụng.</a:t>
            </a:r>
            <a:endParaRPr/>
          </a:p>
        </p:txBody>
      </p:sp>
      <p:sp>
        <p:nvSpPr>
          <p:cNvPr id="783" name="Google Shape;783;p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Thế nào là </a:t>
            </a:r>
            <a:r>
              <a:rPr b="1" i="0" lang="en-US" sz="1200">
                <a:solidFill>
                  <a:schemeClr val="dk1"/>
                </a:solidFill>
                <a:latin typeface="Malgun Gothic"/>
                <a:ea typeface="Malgun Gothic"/>
                <a:cs typeface="Malgun Gothic"/>
                <a:sym typeface="Malgun Gothic"/>
              </a:rPr>
              <a:t>Kết nối Mạng</a:t>
            </a:r>
            <a:r>
              <a:rPr b="0" i="0" lang="en-US" sz="1200">
                <a:solidFill>
                  <a:schemeClr val="dk1"/>
                </a:solidFill>
                <a:latin typeface="Malgun Gothic"/>
                <a:ea typeface="Malgun Gothic"/>
                <a:cs typeface="Malgun Gothic"/>
                <a:sym typeface="Malgun Gothic"/>
              </a:rPr>
              <a:t>? </a:t>
            </a:r>
            <a:endParaRPr/>
          </a:p>
          <a:p>
            <a:pPr indent="0" lvl="0" marL="0" marR="0" rtl="0" algn="l">
              <a:lnSpc>
                <a:spcPct val="100000"/>
              </a:lnSpc>
              <a:spcBef>
                <a:spcPts val="0"/>
              </a:spcBef>
              <a:spcAft>
                <a:spcPts val="0"/>
              </a:spcAft>
              <a:buClr>
                <a:schemeClr val="dk1"/>
              </a:buClr>
              <a:buSzPts val="1200"/>
              <a:buFont typeface="Noto Sans Symbols"/>
              <a:buNone/>
            </a:pPr>
            <a:r>
              <a:rPr b="0" i="0" lang="en-US" sz="1200">
                <a:solidFill>
                  <a:schemeClr val="dk1"/>
                </a:solidFill>
                <a:latin typeface="Arial"/>
                <a:ea typeface="Arial"/>
                <a:cs typeface="Arial"/>
                <a:sym typeface="Arial"/>
              </a:rPr>
              <a:t>Nói một cách đơn giản nhất, một </a:t>
            </a:r>
            <a:r>
              <a:rPr b="1" i="0" lang="en-US" sz="1200">
                <a:solidFill>
                  <a:schemeClr val="dk1"/>
                </a:solidFill>
                <a:latin typeface="Arial"/>
                <a:ea typeface="Arial"/>
                <a:cs typeface="Arial"/>
                <a:sym typeface="Arial"/>
              </a:rPr>
              <a:t>Mạng máy tính</a:t>
            </a:r>
            <a:r>
              <a:rPr b="0" i="0" lang="en-US" sz="1200">
                <a:solidFill>
                  <a:schemeClr val="dk1"/>
                </a:solidFill>
                <a:latin typeface="Arial"/>
                <a:ea typeface="Arial"/>
                <a:cs typeface="Arial"/>
                <a:sym typeface="Arial"/>
              </a:rPr>
              <a:t> có từ hai máy tính trở lên kết nối với nhau. Kết nối này gồm hai phần: (a) kết nối vật lý qua dây dẫn, dây cáp, và phương tiện không dây (ví dụ như qua không trung bằng điện thoại di động), và (b) kết nối logic thông qua việc truyền dữ liệu qua các phương tiện vật lý.</a:t>
            </a:r>
            <a:endParaRPr/>
          </a:p>
          <a:p>
            <a:pPr indent="0" lvl="0" marL="0" rtl="0" algn="l">
              <a:spcBef>
                <a:spcPts val="0"/>
              </a:spcBef>
              <a:spcAft>
                <a:spcPts val="0"/>
              </a:spcAft>
              <a:buClr>
                <a:schemeClr val="dk1"/>
              </a:buClr>
              <a:buSzPts val="1200"/>
              <a:buFont typeface="Noto Sans Symbols"/>
              <a:buNone/>
            </a:pPr>
            <a:r>
              <a:t/>
            </a:r>
            <a:endParaRPr/>
          </a:p>
          <a:p>
            <a:pPr indent="0" lvl="0" marL="0" rtl="0" algn="l">
              <a:spcBef>
                <a:spcPts val="0"/>
              </a:spcBef>
              <a:spcAft>
                <a:spcPts val="0"/>
              </a:spcAft>
              <a:buNone/>
            </a:pPr>
            <a:r>
              <a:t/>
            </a:r>
            <a:endParaRPr>
              <a:latin typeface="Arial"/>
              <a:ea typeface="Arial"/>
              <a:cs typeface="Arial"/>
              <a:sym typeface="Arial"/>
            </a:endParaRPr>
          </a:p>
        </p:txBody>
      </p:sp>
      <p:sp>
        <p:nvSpPr>
          <p:cNvPr id="183" name="Google Shape;183;p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p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lang="en-US"/>
              <a:t>Tầng Ứng dụng (Tầng 7)</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Arial"/>
              <a:buChar char="•"/>
            </a:pPr>
            <a:r>
              <a:rPr lang="en-US"/>
              <a:t>Tầng 7 của Mô hình OSI hỗ trợ ứng dụng và các quy trình của người dùng cuối. Tầng này xác định đối tác giao tiếp, chất lượng dịch vụ, xem xét quyền riêng tư và chứng thực người dùng, và các hạn chế trên cú pháp dữ liệu. Mọi thứ tại tầng này đều dành cho ứng dụng. Tầng này cung cấp các dịch vụ ứng dụng truyền tệp tin, e-mail và các dịch vụ phần mềm mạng khác. Telnet và FTP là các ứng dụng hoàn toàn tồn tại ở tầng ứng dụng. Các kiến trúc ứng dụng phân tầng là một phần của tầng này.</a:t>
            </a:r>
            <a:endParaRPr/>
          </a:p>
          <a:p>
            <a:pPr indent="-171450" lvl="0" marL="171450" rtl="0" algn="l">
              <a:spcBef>
                <a:spcPts val="0"/>
              </a:spcBef>
              <a:spcAft>
                <a:spcPts val="0"/>
              </a:spcAft>
              <a:buClr>
                <a:schemeClr val="dk1"/>
              </a:buClr>
              <a:buSzPts val="1200"/>
              <a:buFont typeface="Arial"/>
              <a:buChar char="•"/>
            </a:pPr>
            <a:r>
              <a:rPr lang="en-US"/>
              <a:t>Các ví dụ của Tầng 7 Ứng dụng bao gồm các trình duyệt WWW, NFS, SNMP, Telnet, HTTP, FTP</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b="1" lang="en-US"/>
              <a:t>Trình diễn (Tầng 6)</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Arial"/>
              <a:buChar char="•"/>
            </a:pPr>
            <a:r>
              <a:rPr lang="en-US"/>
              <a:t>Tầng này xử lý các điểm khác biệt khi biểu diễn dữ liệu (ví dụ như mã hóa) bằng cách chuyển từ định dạng ứng dụng sang định dạng mạng và ngược lại. Tầng trình diễn chuyển đổi dữ liệu sang một định dạng mà tầng ứng dụng chấp nhận được. Tầng này định dạng và mã hóa dữ liệu cần gửi qua mạng mà không gặp bất kỳ lỗi tương thích nào. Đôi khi tầng này còn được gọi là tầng cú pháp.</a:t>
            </a:r>
            <a:endParaRPr/>
          </a:p>
          <a:p>
            <a:pPr indent="-171450" lvl="0" marL="171450" rtl="0" algn="l">
              <a:spcBef>
                <a:spcPts val="0"/>
              </a:spcBef>
              <a:spcAft>
                <a:spcPts val="0"/>
              </a:spcAft>
              <a:buClr>
                <a:schemeClr val="dk1"/>
              </a:buClr>
              <a:buSzPts val="1200"/>
              <a:buFont typeface="Arial"/>
              <a:buChar char="•"/>
            </a:pPr>
            <a:r>
              <a:rPr lang="en-US"/>
              <a:t>Các ví dụ cho Tầng 6 Trình diễn bao gồm mã hóa, ASCII, EBCDIC, TIFF, GIF, PICT, JPEG, MPEG, MIDI.</a:t>
            </a:r>
            <a:endParaRPr/>
          </a:p>
        </p:txBody>
      </p:sp>
      <p:sp>
        <p:nvSpPr>
          <p:cNvPr id="820" name="Google Shape;820;p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lang="en-US"/>
              <a:t>Phiên (Tầng 5)</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Tầng này thiết lập, quản lý và ngắt kết nối giữa các ứng dụng. Tầng phiên thiết lập, điều phối và ngắt hội thoại, trao đổi và đối thoại giữa các ứng dụng của thiết bị đầu cuối. Nó xử lý các phiên làm việc và điều phối kết nối.</a:t>
            </a:r>
            <a:endParaRPr/>
          </a:p>
          <a:p>
            <a:pPr indent="-171450" lvl="0" marL="171450" rtl="0" algn="l">
              <a:spcBef>
                <a:spcPts val="0"/>
              </a:spcBef>
              <a:spcAft>
                <a:spcPts val="0"/>
              </a:spcAft>
              <a:buClr>
                <a:schemeClr val="dk1"/>
              </a:buClr>
              <a:buSzPts val="1200"/>
              <a:buFont typeface="Arial"/>
              <a:buChar char="•"/>
            </a:pPr>
            <a:r>
              <a:rPr lang="en-US"/>
              <a:t>Các ví dụ cho tầng số 5 Phiên làm việc bao gồm NFS, tên NetBios, RPC, SQL.</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Noto Sans Symbols"/>
              <a:buChar char="▪"/>
            </a:pPr>
            <a:r>
              <a:rPr b="1" lang="en-US"/>
              <a:t>Giao vận (Tầng 4)</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Tầng 4 của Mô hình OSI cung cấp dịch vụ xuyên dụng chuyển dữ liệu giữa các hệ thống đầu cuối hoặc các máy chủ và chịu trách nghiệm sửa lỗi điểm - điểm và điều khiển lưu lượng. Tầng này đảm bảo dữ liệu được truyền tải trọn vẹn.</a:t>
            </a:r>
            <a:endParaRPr/>
          </a:p>
          <a:p>
            <a:pPr indent="-171450" lvl="0" marL="171450" rtl="0" algn="l">
              <a:spcBef>
                <a:spcPts val="0"/>
              </a:spcBef>
              <a:spcAft>
                <a:spcPts val="0"/>
              </a:spcAft>
              <a:buClr>
                <a:schemeClr val="dk1"/>
              </a:buClr>
              <a:buSzPts val="1200"/>
              <a:buFont typeface="Arial"/>
              <a:buChar char="•"/>
            </a:pPr>
            <a:r>
              <a:rPr lang="en-US"/>
              <a:t>Các ví dụ cho tầng 4 Giao vận bao gồm SPX, TCP, UDP.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3" name="Google Shape;843;p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 name="Google Shape;865;p5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lang="en-US"/>
              <a:t>Mạng (Tầng 3)</a:t>
            </a:r>
            <a:endParaRPr/>
          </a:p>
          <a:p>
            <a:pPr indent="-95250" lvl="0" marL="171450" rtl="0" algn="l">
              <a:spcBef>
                <a:spcPts val="0"/>
              </a:spcBef>
              <a:spcAft>
                <a:spcPts val="0"/>
              </a:spcAft>
              <a:buClr>
                <a:schemeClr val="dk1"/>
              </a:buClr>
              <a:buSzPts val="1200"/>
              <a:buFont typeface="Noto Sans Symbols"/>
              <a:buNone/>
            </a:pPr>
            <a:r>
              <a:t/>
            </a:r>
            <a:endParaRPr b="1"/>
          </a:p>
          <a:p>
            <a:pPr indent="-171450" lvl="0" marL="171450" rtl="0" algn="l">
              <a:spcBef>
                <a:spcPts val="0"/>
              </a:spcBef>
              <a:spcAft>
                <a:spcPts val="0"/>
              </a:spcAft>
              <a:buClr>
                <a:schemeClr val="dk1"/>
              </a:buClr>
              <a:buSzPts val="1200"/>
              <a:buFont typeface="Arial"/>
              <a:buChar char="•"/>
            </a:pPr>
            <a:r>
              <a:rPr lang="en-US"/>
              <a:t>Tầng 3 cung cấp các công nghệ chuyển đổi và định tuyến, tạo các đường dẫn logic hay còn được biết đến là mạch ảo để truyền dữ liệu từ nút này đến nút khác. Tầng này có các chức năng như định tuyến, chuyển tiếp, đánh địa chỉ, kết nối mạng, xử lý lỗi, kiểm soát tắc nghẽn và sắp xếp gói tin.</a:t>
            </a:r>
            <a:endParaRPr/>
          </a:p>
          <a:p>
            <a:pPr indent="-171450" lvl="0" marL="171450" rtl="0" algn="l">
              <a:spcBef>
                <a:spcPts val="0"/>
              </a:spcBef>
              <a:spcAft>
                <a:spcPts val="0"/>
              </a:spcAft>
              <a:buClr>
                <a:schemeClr val="dk1"/>
              </a:buClr>
              <a:buSzPts val="1200"/>
              <a:buFont typeface="Arial"/>
              <a:buChar char="•"/>
            </a:pPr>
            <a:r>
              <a:rPr lang="en-US"/>
              <a:t>Các ví dụ cho tầng 3 Mạng bao gồm AppleTalk DDP, IP, IPX.</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b="1" lang="en-US"/>
              <a:t>Liên kết dữ liệu (Tầng 2)</a:t>
            </a:r>
            <a:endParaRPr/>
          </a:p>
          <a:p>
            <a:pPr indent="-95250" lvl="0" marL="171450" rtl="0" algn="l">
              <a:spcBef>
                <a:spcPts val="0"/>
              </a:spcBef>
              <a:spcAft>
                <a:spcPts val="0"/>
              </a:spcAft>
              <a:buClr>
                <a:schemeClr val="dk1"/>
              </a:buClr>
              <a:buSzPts val="1200"/>
              <a:buFont typeface="Noto Sans Symbols"/>
              <a:buNone/>
            </a:pPr>
            <a:r>
              <a:t/>
            </a:r>
            <a:endParaRPr b="1"/>
          </a:p>
          <a:p>
            <a:pPr indent="-171450" lvl="0" marL="171450" rtl="0" algn="l">
              <a:spcBef>
                <a:spcPts val="0"/>
              </a:spcBef>
              <a:spcAft>
                <a:spcPts val="0"/>
              </a:spcAft>
              <a:buClr>
                <a:schemeClr val="dk1"/>
              </a:buClr>
              <a:buSzPts val="1200"/>
              <a:buFont typeface="Arial"/>
              <a:buChar char="•"/>
            </a:pPr>
            <a:r>
              <a:rPr lang="en-US"/>
              <a:t>Trong tầng 2 của mô hình OSI, các gói dữ liệu được mã hóa và giải mã thành các bit. Tầng này có chức năng cung cấp thông tin và quản lý giao thức truyền tải và xử lý các lỗi trong tầng vật lý, điều khiển lưu lượng và đồng bộ hóa khung. Tầng liên kết dữ liệu được chia thành hai tầng con: Tầng Điều khiển Truy cập Môi trường (MAC) và tầng Điều khiển Liên Kết Logic (LLC). Tầng con MAC kiểm soát cách một máy tính trong mạng được phép truy cập dữ liệu và truyền tải dữ liệu. Tầng LLC kiểm soát hoạt động đồng bộ hóa khung, điều khiển lưu lượng và kiểm tra lỗi.</a:t>
            </a:r>
            <a:endParaRPr/>
          </a:p>
          <a:p>
            <a:pPr indent="-171450" lvl="0" marL="171450" rtl="0" algn="l">
              <a:spcBef>
                <a:spcPts val="0"/>
              </a:spcBef>
              <a:spcAft>
                <a:spcPts val="0"/>
              </a:spcAft>
              <a:buClr>
                <a:schemeClr val="dk1"/>
              </a:buClr>
              <a:buSzPts val="1200"/>
              <a:buFont typeface="Arial"/>
              <a:buChar char="•"/>
            </a:pPr>
            <a:r>
              <a:rPr lang="en-US"/>
              <a:t>Các ví dụ cho tầng số 2 Liên kết Dữ liệu bao gồm PPP, FDDI, ATM, IEEE 802.5/ 802.2, IEEE 802.3/802.2, HDLC và Frame Relay.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66" name="Google Shape;866;p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p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lang="en-US"/>
              <a:t>Vật lý (Tầng 1)</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Tầng 1 của Mô hình OSI truyền dòng bit - xung điện, tín hiệu ánh sáng hoặc radio - qua mạng ở cấp độ điện học và cơ học. Tầng này cung cấp các phương tiện phần cứng để gửi và nhận dữ liệu trên một vật mang như dây cáp, card và các phương diện vật lý cụ thể. Mạng Ethernet tốc độ cao, RS232 và ATM là các giao thức có các bộ phận là tầng vật lý.</a:t>
            </a:r>
            <a:endParaRPr/>
          </a:p>
          <a:p>
            <a:pPr indent="-171450" lvl="0" marL="171450" rtl="0" algn="l">
              <a:spcBef>
                <a:spcPts val="0"/>
              </a:spcBef>
              <a:spcAft>
                <a:spcPts val="0"/>
              </a:spcAft>
              <a:buClr>
                <a:schemeClr val="dk1"/>
              </a:buClr>
              <a:buSzPts val="1200"/>
              <a:buFont typeface="Arial"/>
              <a:buChar char="•"/>
            </a:pPr>
            <a:r>
              <a:rPr lang="en-US"/>
              <a:t>Các ví dụ cho tầng số 1 Vật lý bao gồm Ethernet, FDDI, B8ZS, V.35, V.24 và RJ45.</a:t>
            </a:r>
            <a:endParaRPr/>
          </a:p>
        </p:txBody>
      </p:sp>
      <p:sp>
        <p:nvSpPr>
          <p:cNvPr id="889" name="Google Shape;889;p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2" name="Google Shape;912;p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lang="en-US"/>
              <a:t>Wired communication</a:t>
            </a:r>
            <a:r>
              <a:rPr lang="en-US"/>
              <a:t> refers to the transmission of data over a </a:t>
            </a:r>
            <a:r>
              <a:rPr b="1" lang="en-US"/>
              <a:t>wire</a:t>
            </a:r>
            <a:r>
              <a:rPr lang="en-US"/>
              <a:t>-based </a:t>
            </a:r>
            <a:r>
              <a:rPr b="1" lang="en-US"/>
              <a:t>communication</a:t>
            </a:r>
            <a:r>
              <a:rPr lang="en-US"/>
              <a:t> technology. Examples include telephone networks, cable television or internet access, and fiber-optic </a:t>
            </a:r>
            <a:r>
              <a:rPr b="1" lang="en-US"/>
              <a:t>communication</a:t>
            </a:r>
            <a:r>
              <a:rPr lang="en-US"/>
              <a:t>. Also waveguide (electromagnetism), used for high-power applications, is considered as </a:t>
            </a:r>
            <a:r>
              <a:rPr b="1" lang="en-US"/>
              <a:t>wired</a:t>
            </a:r>
            <a:r>
              <a:rPr lang="en-US"/>
              <a:t> line.</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Malgun Gothic"/>
                <a:ea typeface="Malgun Gothic"/>
                <a:cs typeface="Malgun Gothic"/>
                <a:sym typeface="Malgun Gothic"/>
              </a:rPr>
              <a:t>Wireless communication</a:t>
            </a:r>
            <a:r>
              <a:rPr b="0" i="0" lang="en-US" sz="1200">
                <a:solidFill>
                  <a:schemeClr val="dk1"/>
                </a:solidFill>
                <a:latin typeface="Malgun Gothic"/>
                <a:ea typeface="Malgun Gothic"/>
                <a:cs typeface="Malgun Gothic"/>
                <a:sym typeface="Malgun Gothic"/>
              </a:rPr>
              <a:t> is the transfer of information or power between two or more points that are not connected by an electrical conductor. The most common </a:t>
            </a:r>
            <a:r>
              <a:rPr b="1" i="0" lang="en-US" sz="1200">
                <a:solidFill>
                  <a:schemeClr val="dk1"/>
                </a:solidFill>
                <a:latin typeface="Malgun Gothic"/>
                <a:ea typeface="Malgun Gothic"/>
                <a:cs typeface="Malgun Gothic"/>
                <a:sym typeface="Malgun Gothic"/>
              </a:rPr>
              <a:t>wireless</a:t>
            </a:r>
            <a:r>
              <a:rPr b="0" i="0" lang="en-US" sz="1200">
                <a:solidFill>
                  <a:schemeClr val="dk1"/>
                </a:solidFill>
                <a:latin typeface="Malgun Gothic"/>
                <a:ea typeface="Malgun Gothic"/>
                <a:cs typeface="Malgun Gothic"/>
                <a:sym typeface="Malgun Gothic"/>
              </a:rPr>
              <a:t> technologies use radio waves.</a:t>
            </a:r>
            <a:endParaRPr/>
          </a:p>
        </p:txBody>
      </p:sp>
      <p:sp>
        <p:nvSpPr>
          <p:cNvPr id="913" name="Google Shape;913;p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p5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lang="en-US"/>
              <a:t>Wired communication</a:t>
            </a:r>
            <a:r>
              <a:rPr lang="en-US"/>
              <a:t> refers to the transmission of data over a </a:t>
            </a:r>
            <a:r>
              <a:rPr b="1" lang="en-US"/>
              <a:t>wire</a:t>
            </a:r>
            <a:r>
              <a:rPr lang="en-US"/>
              <a:t>-based </a:t>
            </a:r>
            <a:r>
              <a:rPr b="1" lang="en-US"/>
              <a:t>communication</a:t>
            </a:r>
            <a:r>
              <a:rPr lang="en-US"/>
              <a:t> technology. Examples include telephone networks, cable television or internet access, and fiber-optic </a:t>
            </a:r>
            <a:r>
              <a:rPr b="1" lang="en-US"/>
              <a:t>communication</a:t>
            </a:r>
            <a:r>
              <a:rPr lang="en-US"/>
              <a:t>. Also waveguide (electromagnetism), used for high-power applications, is considered as </a:t>
            </a:r>
            <a:r>
              <a:rPr b="1" lang="en-US"/>
              <a:t>wired</a:t>
            </a:r>
            <a:r>
              <a:rPr lang="en-US"/>
              <a:t> line.</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Malgun Gothic"/>
                <a:ea typeface="Malgun Gothic"/>
                <a:cs typeface="Malgun Gothic"/>
                <a:sym typeface="Malgun Gothic"/>
              </a:rPr>
              <a:t>Wireless communication</a:t>
            </a:r>
            <a:r>
              <a:rPr b="0" i="0" lang="en-US" sz="1200">
                <a:solidFill>
                  <a:schemeClr val="dk1"/>
                </a:solidFill>
                <a:latin typeface="Malgun Gothic"/>
                <a:ea typeface="Malgun Gothic"/>
                <a:cs typeface="Malgun Gothic"/>
                <a:sym typeface="Malgun Gothic"/>
              </a:rPr>
              <a:t> is the transfer of information or power between two or more points that are not connected by an electrical conductor. The most common </a:t>
            </a:r>
            <a:r>
              <a:rPr b="1" i="0" lang="en-US" sz="1200">
                <a:solidFill>
                  <a:schemeClr val="dk1"/>
                </a:solidFill>
                <a:latin typeface="Malgun Gothic"/>
                <a:ea typeface="Malgun Gothic"/>
                <a:cs typeface="Malgun Gothic"/>
                <a:sym typeface="Malgun Gothic"/>
              </a:rPr>
              <a:t>wireless</a:t>
            </a:r>
            <a:r>
              <a:rPr b="0" i="0" lang="en-US" sz="1200">
                <a:solidFill>
                  <a:schemeClr val="dk1"/>
                </a:solidFill>
                <a:latin typeface="Malgun Gothic"/>
                <a:ea typeface="Malgun Gothic"/>
                <a:cs typeface="Malgun Gothic"/>
                <a:sym typeface="Malgun Gothic"/>
              </a:rPr>
              <a:t> technologies use radio waves.</a:t>
            </a:r>
            <a:endParaRPr/>
          </a:p>
        </p:txBody>
      </p:sp>
      <p:sp>
        <p:nvSpPr>
          <p:cNvPr id="922" name="Google Shape;922;p5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p5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931" name="Google Shape;931;p5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9" name="Google Shape;939;p5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i="0" lang="en-US" sz="1200">
                <a:solidFill>
                  <a:schemeClr val="dk1"/>
                </a:solidFill>
                <a:latin typeface="Arial"/>
                <a:ea typeface="Arial"/>
                <a:cs typeface="Arial"/>
                <a:sym typeface="Arial"/>
              </a:rPr>
              <a:t> xác định</a:t>
            </a:r>
            <a:r>
              <a:rPr b="0" i="0" lang="en-US" sz="1200">
                <a:solidFill>
                  <a:schemeClr val="dk1"/>
                </a:solidFill>
                <a:latin typeface="Arial"/>
                <a:ea typeface="Arial"/>
                <a:cs typeface="Arial"/>
                <a:sym typeface="Arial"/>
              </a:rPr>
              <a:t> cách dữ liệu được trao đổi qua mạng Internet bằng cách cung cấp giao tiếp đầu cuối giúp xác định dữ liệu nên được chia nhỏ thành các gói, đánh địa chỉ, được truyền, được định tuyến và được nhận tại máy đích như thế nào. ... Hai giao thức chính trong bộ giao thức Internet có các </a:t>
            </a:r>
            <a:r>
              <a:rPr b="1" i="0" lang="en-US" sz="1200">
                <a:solidFill>
                  <a:schemeClr val="dk1"/>
                </a:solidFill>
                <a:latin typeface="Arial"/>
                <a:ea typeface="Arial"/>
                <a:cs typeface="Arial"/>
                <a:sym typeface="Arial"/>
              </a:rPr>
              <a:t>chức năng</a:t>
            </a:r>
            <a:r>
              <a:rPr i="0" lang="en-US" sz="1200">
                <a:solidFill>
                  <a:schemeClr val="dk1"/>
                </a:solidFill>
                <a:latin typeface="Arial"/>
                <a:ea typeface="Arial"/>
                <a:cs typeface="Arial"/>
                <a:sym typeface="Arial"/>
              </a:rPr>
              <a:t> </a:t>
            </a:r>
            <a:r>
              <a:rPr b="0" i="0" lang="en-US" sz="1200">
                <a:solidFill>
                  <a:schemeClr val="dk1"/>
                </a:solidFill>
                <a:latin typeface="Arial"/>
                <a:ea typeface="Arial"/>
                <a:cs typeface="Arial"/>
                <a:sym typeface="Arial"/>
              </a:rPr>
              <a:t>cụ thể.</a:t>
            </a:r>
            <a:endParaRPr/>
          </a:p>
        </p:txBody>
      </p:sp>
      <p:sp>
        <p:nvSpPr>
          <p:cNvPr id="940" name="Google Shape;940;p5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p5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222222"/>
              </a:buClr>
              <a:buSzPts val="1200"/>
              <a:buFont typeface="Arial"/>
              <a:buNone/>
            </a:pPr>
            <a:r>
              <a:rPr b="1" i="0" lang="en-US">
                <a:solidFill>
                  <a:srgbClr val="222222"/>
                </a:solidFill>
                <a:latin typeface="Arial"/>
                <a:ea typeface="Arial"/>
                <a:cs typeface="Arial"/>
                <a:sym typeface="Arial"/>
              </a:rPr>
              <a:t>Tầng</a:t>
            </a:r>
            <a:r>
              <a:rPr b="0" i="0" lang="en-US">
                <a:solidFill>
                  <a:srgbClr val="222222"/>
                </a:solidFill>
                <a:latin typeface="Arial"/>
                <a:ea typeface="Arial"/>
                <a:cs typeface="Arial"/>
                <a:sym typeface="Arial"/>
              </a:rPr>
              <a:t> mạng </a:t>
            </a:r>
            <a:r>
              <a:rPr b="1" i="0" lang="en-US">
                <a:solidFill>
                  <a:srgbClr val="222222"/>
                </a:solidFill>
                <a:latin typeface="Arial"/>
                <a:ea typeface="Arial"/>
                <a:cs typeface="Arial"/>
                <a:sym typeface="Arial"/>
              </a:rPr>
              <a:t>vật lý</a:t>
            </a:r>
            <a:r>
              <a:rPr b="0" i="0" lang="en-US">
                <a:solidFill>
                  <a:srgbClr val="222222"/>
                </a:solidFill>
                <a:latin typeface="Arial"/>
                <a:ea typeface="Arial"/>
                <a:cs typeface="Arial"/>
                <a:sym typeface="Arial"/>
              </a:rPr>
              <a:t> xác định đặc điểm của các phần cứng được sử dụng trong mạng. </a:t>
            </a:r>
            <a:r>
              <a:rPr b="1" i="0" lang="en-US">
                <a:solidFill>
                  <a:srgbClr val="222222"/>
                </a:solidFill>
                <a:latin typeface="Arial"/>
                <a:ea typeface="Arial"/>
                <a:cs typeface="Arial"/>
                <a:sym typeface="Arial"/>
              </a:rPr>
              <a:t>Tầng vật lý</a:t>
            </a:r>
            <a:r>
              <a:rPr b="0" i="0" lang="en-US">
                <a:solidFill>
                  <a:srgbClr val="222222"/>
                </a:solidFill>
                <a:latin typeface="Arial"/>
                <a:ea typeface="Arial"/>
                <a:cs typeface="Arial"/>
                <a:sym typeface="Arial"/>
              </a:rPr>
              <a:t> của giao thức </a:t>
            </a:r>
            <a:r>
              <a:rPr b="1" i="0" lang="en-US">
                <a:solidFill>
                  <a:srgbClr val="222222"/>
                </a:solidFill>
                <a:latin typeface="Arial"/>
                <a:ea typeface="Arial"/>
                <a:cs typeface="Arial"/>
                <a:sym typeface="Arial"/>
              </a:rPr>
              <a:t>TCP</a:t>
            </a:r>
            <a:r>
              <a:rPr b="0" i="0" lang="en-US">
                <a:solidFill>
                  <a:srgbClr val="222222"/>
                </a:solidFill>
                <a:latin typeface="Arial"/>
                <a:ea typeface="Arial"/>
                <a:cs typeface="Arial"/>
                <a:sym typeface="Arial"/>
              </a:rPr>
              <a:t>/</a:t>
            </a:r>
            <a:r>
              <a:rPr b="1" i="0" lang="en-US">
                <a:solidFill>
                  <a:srgbClr val="222222"/>
                </a:solidFill>
                <a:latin typeface="Arial"/>
                <a:ea typeface="Arial"/>
                <a:cs typeface="Arial"/>
                <a:sym typeface="Arial"/>
              </a:rPr>
              <a:t>IP</a:t>
            </a:r>
            <a:r>
              <a:rPr b="0" i="0" lang="en-US">
                <a:solidFill>
                  <a:srgbClr val="222222"/>
                </a:solidFill>
                <a:latin typeface="Arial"/>
                <a:ea typeface="Arial"/>
                <a:cs typeface="Arial"/>
                <a:sym typeface="Arial"/>
              </a:rPr>
              <a:t> mô tả các tiêu chuẩn phần cứng như IEEE 802.3, thông số kỹ thuật cho các phương tiện mạng Ethernet, và RS-232, thông số kỹ thuật cho của đầu nối chân cắm tiêu chuẩn.</a:t>
            </a:r>
            <a:endParaRPr/>
          </a:p>
        </p:txBody>
      </p:sp>
      <p:sp>
        <p:nvSpPr>
          <p:cNvPr id="950" name="Google Shape;950;p5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9" name="Google Shape;959;p5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Tầng Truy cập mạng</a:t>
            </a:r>
            <a:r>
              <a:rPr b="0" i="0" lang="en-US" sz="1200">
                <a:solidFill>
                  <a:schemeClr val="dk1"/>
                </a:solidFill>
                <a:latin typeface="Arial"/>
                <a:ea typeface="Arial"/>
                <a:cs typeface="Arial"/>
                <a:sym typeface="Arial"/>
              </a:rPr>
              <a:t> là một </a:t>
            </a:r>
            <a:r>
              <a:rPr b="1" i="0" lang="en-US" sz="1200">
                <a:solidFill>
                  <a:schemeClr val="dk1"/>
                </a:solidFill>
                <a:latin typeface="Arial"/>
                <a:ea typeface="Arial"/>
                <a:cs typeface="Arial"/>
                <a:sym typeface="Arial"/>
              </a:rPr>
              <a:t>tầng</a:t>
            </a:r>
            <a:r>
              <a:rPr b="0" i="0" lang="en-US" sz="1200">
                <a:solidFill>
                  <a:schemeClr val="dk1"/>
                </a:solidFill>
                <a:latin typeface="Arial"/>
                <a:ea typeface="Arial"/>
                <a:cs typeface="Arial"/>
                <a:sym typeface="Arial"/>
              </a:rPr>
              <a:t> trong mô hình giao thức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mà trong đó dữ liệu được truyền và nhận trên khắp </a:t>
            </a:r>
            <a:r>
              <a:rPr b="1" i="0" lang="en-US" sz="1200">
                <a:solidFill>
                  <a:schemeClr val="dk1"/>
                </a:solidFill>
                <a:latin typeface="Arial"/>
                <a:ea typeface="Arial"/>
                <a:cs typeface="Arial"/>
                <a:sym typeface="Arial"/>
              </a:rPr>
              <a:t>mạng </a:t>
            </a:r>
            <a:r>
              <a:rPr b="0" i="0" lang="en-US" sz="1200">
                <a:solidFill>
                  <a:schemeClr val="dk1"/>
                </a:solidFill>
                <a:latin typeface="Arial"/>
                <a:ea typeface="Arial"/>
                <a:cs typeface="Arial"/>
                <a:sym typeface="Arial"/>
              </a:rPr>
              <a:t>vật lý. Một thiết bị giao diện </a:t>
            </a:r>
            <a:r>
              <a:rPr b="1" i="0" lang="en-US" sz="1200">
                <a:solidFill>
                  <a:schemeClr val="dk1"/>
                </a:solidFill>
                <a:latin typeface="Arial"/>
                <a:ea typeface="Arial"/>
                <a:cs typeface="Arial"/>
                <a:sym typeface="Arial"/>
              </a:rPr>
              <a:t>mạng</a:t>
            </a:r>
            <a:r>
              <a:rPr b="0" i="0" lang="en-US" sz="1200">
                <a:solidFill>
                  <a:schemeClr val="dk1"/>
                </a:solidFill>
                <a:latin typeface="Arial"/>
                <a:ea typeface="Arial"/>
                <a:cs typeface="Arial"/>
                <a:sym typeface="Arial"/>
              </a:rPr>
              <a:t>, thường là một card đường dây, bộ điều hợp hoặc cổng được sử dụng để kết nối các đường dây hoặc sợi vật lý đến máy tính để máy tính đó có thể giao tiếp với các máy khác.</a:t>
            </a:r>
            <a:endParaRPr/>
          </a:p>
        </p:txBody>
      </p:sp>
      <p:sp>
        <p:nvSpPr>
          <p:cNvPr id="960" name="Google Shape;960;p5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rPr b="1" i="0" lang="en-US" sz="1200">
                <a:solidFill>
                  <a:schemeClr val="dk1"/>
                </a:solidFill>
                <a:latin typeface="Malgun Gothic"/>
                <a:ea typeface="Malgun Gothic"/>
                <a:cs typeface="Malgun Gothic"/>
                <a:sym typeface="Malgun Gothic"/>
              </a:rPr>
              <a:t>Mạng điện thoại </a:t>
            </a:r>
            <a:r>
              <a:rPr b="0" i="0" lang="en-US" sz="1200">
                <a:solidFill>
                  <a:schemeClr val="dk1"/>
                </a:solidFill>
                <a:latin typeface="Malgun Gothic"/>
                <a:ea typeface="Malgun Gothic"/>
                <a:cs typeface="Malgun Gothic"/>
                <a:sym typeface="Malgun Gothic"/>
              </a:rPr>
              <a:t>là một </a:t>
            </a:r>
            <a:r>
              <a:rPr b="1" i="0" lang="en-US" sz="1200">
                <a:solidFill>
                  <a:schemeClr val="dk1"/>
                </a:solidFill>
                <a:latin typeface="Malgun Gothic"/>
                <a:ea typeface="Malgun Gothic"/>
                <a:cs typeface="Malgun Gothic"/>
                <a:sym typeface="Malgun Gothic"/>
              </a:rPr>
              <a:t>mạng viễn thông </a:t>
            </a:r>
            <a:r>
              <a:rPr b="0" i="0" lang="en-US" sz="1200">
                <a:solidFill>
                  <a:schemeClr val="dk1"/>
                </a:solidFill>
                <a:latin typeface="Malgun Gothic"/>
                <a:ea typeface="Malgun Gothic"/>
                <a:cs typeface="Malgun Gothic"/>
                <a:sym typeface="Malgun Gothic"/>
              </a:rPr>
              <a:t>dùng để </a:t>
            </a:r>
            <a:r>
              <a:rPr b="1" i="0" lang="en-US" sz="1200">
                <a:solidFill>
                  <a:schemeClr val="dk1"/>
                </a:solidFill>
                <a:latin typeface="Malgun Gothic"/>
                <a:ea typeface="Malgun Gothic"/>
                <a:cs typeface="Malgun Gothic"/>
                <a:sym typeface="Malgun Gothic"/>
              </a:rPr>
              <a:t>gọi điện thoại </a:t>
            </a:r>
            <a:r>
              <a:rPr b="0" i="0" lang="en-US" sz="1200">
                <a:solidFill>
                  <a:schemeClr val="dk1"/>
                </a:solidFill>
                <a:latin typeface="Malgun Gothic"/>
                <a:ea typeface="Malgun Gothic"/>
                <a:cs typeface="Malgun Gothic"/>
                <a:sym typeface="Malgun Gothic"/>
              </a:rPr>
              <a:t>từ hai phía trở lên. Có rất nhiều loại </a:t>
            </a:r>
            <a:r>
              <a:rPr b="1" i="0" lang="en-US" sz="1200">
                <a:solidFill>
                  <a:schemeClr val="dk1"/>
                </a:solidFill>
                <a:latin typeface="Malgun Gothic"/>
                <a:ea typeface="Malgun Gothic"/>
                <a:cs typeface="Malgun Gothic"/>
                <a:sym typeface="Malgun Gothic"/>
              </a:rPr>
              <a:t>mạng điện thoại</a:t>
            </a:r>
            <a:r>
              <a:rPr b="0" i="0" lang="en-US" sz="1200">
                <a:solidFill>
                  <a:schemeClr val="dk1"/>
                </a:solidFill>
                <a:latin typeface="Malgun Gothic"/>
                <a:ea typeface="Malgun Gothic"/>
                <a:cs typeface="Malgun Gothic"/>
                <a:sym typeface="Malgun Gothic"/>
              </a:rPr>
              <a:t>: Mạng cố định là mạng mà trong đó </a:t>
            </a:r>
            <a:r>
              <a:rPr b="1" i="0" lang="en-US" sz="1200">
                <a:solidFill>
                  <a:schemeClr val="dk1"/>
                </a:solidFill>
                <a:latin typeface="Malgun Gothic"/>
                <a:ea typeface="Malgun Gothic"/>
                <a:cs typeface="Malgun Gothic"/>
                <a:sym typeface="Malgun Gothic"/>
              </a:rPr>
              <a:t>điện thoại </a:t>
            </a:r>
            <a:r>
              <a:rPr b="0" i="0" lang="en-US" sz="1200">
                <a:solidFill>
                  <a:schemeClr val="dk1"/>
                </a:solidFill>
                <a:latin typeface="Malgun Gothic"/>
                <a:ea typeface="Malgun Gothic"/>
                <a:cs typeface="Malgun Gothic"/>
                <a:sym typeface="Malgun Gothic"/>
              </a:rPr>
              <a:t>phải được nối dây trực tiếp đến một tổng đài </a:t>
            </a:r>
            <a:r>
              <a:rPr b="1" i="0" lang="en-US" sz="1200">
                <a:solidFill>
                  <a:schemeClr val="dk1"/>
                </a:solidFill>
                <a:latin typeface="Malgun Gothic"/>
                <a:ea typeface="Malgun Gothic"/>
                <a:cs typeface="Malgun Gothic"/>
                <a:sym typeface="Malgun Gothic"/>
              </a:rPr>
              <a:t>điện thoại</a:t>
            </a:r>
            <a:r>
              <a:rPr b="0" i="0" lang="en-US" sz="1200">
                <a:solidFill>
                  <a:schemeClr val="dk1"/>
                </a:solidFill>
                <a:latin typeface="Malgun Gothic"/>
                <a:ea typeface="Malgun Gothic"/>
                <a:cs typeface="Malgun Gothic"/>
                <a:sym typeface="Malgun Gothic"/>
              </a:rPr>
              <a:t>.</a:t>
            </a:r>
            <a:endParaRPr/>
          </a:p>
        </p:txBody>
      </p:sp>
      <p:sp>
        <p:nvSpPr>
          <p:cNvPr id="193" name="Google Shape;193;p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6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Tầng Internet</a:t>
            </a:r>
            <a:r>
              <a:rPr b="0" i="0" lang="en-US" sz="1200">
                <a:solidFill>
                  <a:schemeClr val="dk1"/>
                </a:solidFill>
                <a:latin typeface="Arial"/>
                <a:ea typeface="Arial"/>
                <a:cs typeface="Arial"/>
                <a:sym typeface="Arial"/>
              </a:rPr>
              <a:t> trong mô hình giao thức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Tầng Internet</a:t>
            </a:r>
            <a:r>
              <a:rPr b="0" i="0" lang="en-US" sz="1200">
                <a:solidFill>
                  <a:schemeClr val="dk1"/>
                </a:solidFill>
                <a:latin typeface="Arial"/>
                <a:ea typeface="Arial"/>
                <a:cs typeface="Arial"/>
                <a:sym typeface="Arial"/>
              </a:rPr>
              <a:t> có chức năng truyền logic các gói tin trên mạng</a:t>
            </a:r>
            <a:r>
              <a:rPr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Internet</a:t>
            </a:r>
            <a:r>
              <a:rPr b="0" i="0" lang="en-US" sz="1200">
                <a:solidFill>
                  <a:schemeClr val="dk1"/>
                </a:solidFill>
                <a:latin typeface="Arial"/>
                <a:ea typeface="Arial"/>
                <a:cs typeface="Arial"/>
                <a:sym typeface="Arial"/>
              </a:rPr>
              <a:t>. Tầng này tương đương với </a:t>
            </a:r>
            <a:r>
              <a:rPr b="1" i="0" lang="en-US" sz="1200">
                <a:solidFill>
                  <a:schemeClr val="dk1"/>
                </a:solidFill>
                <a:latin typeface="Arial"/>
                <a:ea typeface="Arial"/>
                <a:cs typeface="Arial"/>
                <a:sym typeface="Arial"/>
              </a:rPr>
              <a:t>tầng mạng</a:t>
            </a:r>
            <a:r>
              <a:rPr b="0" i="0" lang="en-US" sz="1200">
                <a:solidFill>
                  <a:schemeClr val="dk1"/>
                </a:solidFill>
                <a:latin typeface="Arial"/>
                <a:ea typeface="Arial"/>
                <a:cs typeface="Arial"/>
                <a:sym typeface="Arial"/>
              </a:rPr>
              <a:t> trong mô hình OSI. ... Nó định tuyến mỗi gói tin một cách độc lập từ nguồn đến đích bằng con đường tối ưu nhất.</a:t>
            </a:r>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360"/>
              </a:spcBef>
              <a:spcAft>
                <a:spcPts val="0"/>
              </a:spcAft>
              <a:buClr>
                <a:schemeClr val="dk1"/>
              </a:buClr>
              <a:buSzPts val="1200"/>
              <a:buFont typeface="Arial"/>
              <a:buNone/>
            </a:pPr>
            <a:r>
              <a:rPr b="0" i="0" lang="en-US" sz="1200">
                <a:solidFill>
                  <a:schemeClr val="dk1"/>
                </a:solidFill>
                <a:latin typeface="Arial"/>
                <a:ea typeface="Arial"/>
                <a:cs typeface="Arial"/>
                <a:sym typeface="Arial"/>
              </a:rPr>
              <a:t>T</a:t>
            </a:r>
            <a:r>
              <a:rPr b="1" i="0" lang="en-US" sz="1200">
                <a:solidFill>
                  <a:schemeClr val="dk1"/>
                </a:solidFill>
                <a:latin typeface="Arial"/>
                <a:ea typeface="Arial"/>
                <a:cs typeface="Arial"/>
                <a:sym typeface="Arial"/>
              </a:rPr>
              <a:t>ầng giao vận </a:t>
            </a:r>
            <a:r>
              <a:rPr b="0" i="0" lang="en-US" sz="1200">
                <a:solidFill>
                  <a:schemeClr val="dk1"/>
                </a:solidFill>
                <a:latin typeface="Arial"/>
                <a:ea typeface="Arial"/>
                <a:cs typeface="Arial"/>
                <a:sym typeface="Arial"/>
              </a:rPr>
              <a:t> trong mô hình giao thức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Tầng giao vận</a:t>
            </a:r>
            <a:r>
              <a:rPr b="0" i="0" lang="en-US" sz="1200">
                <a:solidFill>
                  <a:schemeClr val="dk1"/>
                </a:solidFill>
                <a:latin typeface="Arial"/>
                <a:ea typeface="Arial"/>
                <a:cs typeface="Arial"/>
                <a:sym typeface="Arial"/>
              </a:rPr>
              <a:t> có chức năng truyền tải dữ liệu điểm - điểm không lỗi, từ máy chủ nguồn đến máy chủ đích. Tầng này giúp các máy chủ có thể tiếp tục giao tiếp dễ dàng. Tầng này cung cấp một giao diện cho người dùng đến </a:t>
            </a:r>
            <a:r>
              <a:rPr b="1" i="0" lang="en-US" sz="1200">
                <a:solidFill>
                  <a:schemeClr val="dk1"/>
                </a:solidFill>
                <a:latin typeface="Arial"/>
                <a:ea typeface="Arial"/>
                <a:cs typeface="Arial"/>
                <a:sym typeface="Arial"/>
              </a:rPr>
              <a:t>mạng</a:t>
            </a:r>
            <a:r>
              <a:rPr i="0" lang="en-US" sz="1200">
                <a:solidFill>
                  <a:schemeClr val="dk1"/>
                </a:solidFill>
                <a:latin typeface="Arial"/>
                <a:ea typeface="Arial"/>
                <a:cs typeface="Arial"/>
                <a:sym typeface="Arial"/>
              </a:rPr>
              <a:t> </a:t>
            </a:r>
            <a:r>
              <a:rPr b="0" i="0" lang="en-US" sz="1200">
                <a:solidFill>
                  <a:schemeClr val="dk1"/>
                </a:solidFill>
                <a:latin typeface="Arial"/>
                <a:ea typeface="Arial"/>
                <a:cs typeface="Arial"/>
                <a:sym typeface="Arial"/>
              </a:rPr>
              <a:t>nằm bên dưới.</a:t>
            </a:r>
            <a:endParaRPr/>
          </a:p>
          <a:p>
            <a:pPr indent="0" lvl="0" marL="0" rtl="0" algn="l">
              <a:spcBef>
                <a:spcPts val="0"/>
              </a:spcBef>
              <a:spcAft>
                <a:spcPts val="0"/>
              </a:spcAft>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rtl="0" algn="l">
              <a:spcBef>
                <a:spcPts val="0"/>
              </a:spcBef>
              <a:spcAft>
                <a:spcPts val="0"/>
              </a:spcAft>
              <a:buNone/>
            </a:pPr>
            <a:r>
              <a:t/>
            </a:r>
            <a:endParaRPr>
              <a:latin typeface="Arial"/>
              <a:ea typeface="Arial"/>
              <a:cs typeface="Arial"/>
              <a:sym typeface="Arial"/>
            </a:endParaRPr>
          </a:p>
        </p:txBody>
      </p:sp>
      <p:sp>
        <p:nvSpPr>
          <p:cNvPr id="971" name="Google Shape;971;p6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1" name="Google Shape;981;p6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Trong giao thức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tầng </a:t>
            </a:r>
            <a:r>
              <a:rPr b="1" i="0" lang="en-US" sz="1200">
                <a:solidFill>
                  <a:schemeClr val="dk1"/>
                </a:solidFill>
                <a:latin typeface="Arial"/>
                <a:ea typeface="Arial"/>
                <a:cs typeface="Arial"/>
                <a:sym typeface="Arial"/>
              </a:rPr>
              <a:t>ứng dụng</a:t>
            </a:r>
            <a:r>
              <a:rPr b="0" i="0" lang="en-US" sz="1200">
                <a:solidFill>
                  <a:schemeClr val="dk1"/>
                </a:solidFill>
                <a:latin typeface="Arial"/>
                <a:ea typeface="Arial"/>
                <a:cs typeface="Arial"/>
                <a:sym typeface="Arial"/>
              </a:rPr>
              <a:t> chứa các giao thức giao tiếp và phương pháp giao diện sử dụng trong giao tiếp quá trình - quá trình trên một </a:t>
            </a:r>
            <a:r>
              <a:rPr b="1" i="0" lang="en-US" sz="1200">
                <a:solidFill>
                  <a:schemeClr val="dk1"/>
                </a:solidFill>
                <a:latin typeface="Arial"/>
                <a:ea typeface="Arial"/>
                <a:cs typeface="Arial"/>
                <a:sym typeface="Arial"/>
              </a:rPr>
              <a:t>mạng máy tính sử dụng giao thức Internet</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Mô hình OSI xác định </a:t>
            </a:r>
            <a:r>
              <a:rPr b="1" i="0" lang="en-US" sz="1200">
                <a:solidFill>
                  <a:schemeClr val="dk1"/>
                </a:solidFill>
                <a:latin typeface="Arial"/>
                <a:ea typeface="Arial"/>
                <a:cs typeface="Arial"/>
                <a:sym typeface="Arial"/>
              </a:rPr>
              <a:t>tầng ứng dụng</a:t>
            </a:r>
            <a:r>
              <a:rPr b="0" i="0" lang="en-US" sz="1200">
                <a:solidFill>
                  <a:schemeClr val="dk1"/>
                </a:solidFill>
                <a:latin typeface="Arial"/>
                <a:ea typeface="Arial"/>
                <a:cs typeface="Arial"/>
                <a:sym typeface="Arial"/>
              </a:rPr>
              <a:t> là giao diện người dùng có chức năng hiển thị các thông tin nhận được cho người dùng.</a:t>
            </a:r>
            <a:endParaRPr/>
          </a:p>
          <a:p>
            <a:pPr indent="0" lvl="0" marL="0" rtl="0" algn="l">
              <a:spcBef>
                <a:spcPts val="0"/>
              </a:spcBef>
              <a:spcAft>
                <a:spcPts val="0"/>
              </a:spcAft>
              <a:buNone/>
            </a:pPr>
            <a:r>
              <a:t/>
            </a:r>
            <a:endParaRPr>
              <a:latin typeface="Arial"/>
              <a:ea typeface="Arial"/>
              <a:cs typeface="Arial"/>
              <a:sym typeface="Arial"/>
            </a:endParaRPr>
          </a:p>
        </p:txBody>
      </p:sp>
      <p:sp>
        <p:nvSpPr>
          <p:cNvPr id="982" name="Google Shape;982;p6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1" name="Google Shape;991;p6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Mạng Internet </a:t>
            </a:r>
            <a:r>
              <a:rPr b="1" i="0" lang="en-US" sz="1200">
                <a:solidFill>
                  <a:schemeClr val="dk1"/>
                </a:solidFill>
                <a:latin typeface="Arial"/>
                <a:ea typeface="Arial"/>
                <a:cs typeface="Arial"/>
                <a:sym typeface="Arial"/>
              </a:rPr>
              <a:t>hoạt động</a:t>
            </a:r>
            <a:r>
              <a:rPr b="0" i="0" lang="en-US" sz="1200">
                <a:solidFill>
                  <a:schemeClr val="dk1"/>
                </a:solidFill>
                <a:latin typeface="Arial"/>
                <a:ea typeface="Arial"/>
                <a:cs typeface="Arial"/>
                <a:sym typeface="Arial"/>
              </a:rPr>
              <a:t> bằng cách sử dụng một giao thức có tên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hoặc giao thức điều khiển truyền vận/Giao thức Internet. ... Về cơ bản,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cho phép một máy tính giao tiếp với một máy tính khác qua mạng Internet bằng cách thu thập các gói tin và gửi chúng đến đúng vị trí.</a:t>
            </a:r>
            <a:endParaRPr/>
          </a:p>
          <a:p>
            <a:pPr indent="-95250" lvl="0" marL="171450" rtl="0" algn="l">
              <a:spcBef>
                <a:spcPts val="0"/>
              </a:spcBef>
              <a:spcAft>
                <a:spcPts val="0"/>
              </a:spcAft>
              <a:buClr>
                <a:schemeClr val="dk1"/>
              </a:buClr>
              <a:buSzPts val="1200"/>
              <a:buFont typeface="Noto Sans Symbols"/>
              <a:buNone/>
            </a:pPr>
            <a:r>
              <a:t/>
            </a:r>
            <a:endParaRPr b="0" i="0" sz="1200">
              <a:solidFill>
                <a:schemeClr val="dk1"/>
              </a:solidFill>
              <a:latin typeface="Malgun Gothic"/>
              <a:ea typeface="Malgun Gothic"/>
              <a:cs typeface="Malgun Gothic"/>
              <a:sym typeface="Malgun Gothic"/>
            </a:endParaRPr>
          </a:p>
          <a:p>
            <a:pPr indent="-171450" lvl="0" marL="171450" rtl="0" algn="l">
              <a:spcBef>
                <a:spcPts val="0"/>
              </a:spcBef>
              <a:spcAft>
                <a:spcPts val="0"/>
              </a:spcAft>
              <a:buClr>
                <a:schemeClr val="dk1"/>
              </a:buClr>
              <a:buSzPts val="1200"/>
              <a:buFont typeface="Noto Sans Symbols"/>
              <a:buChar char="▪"/>
            </a:pPr>
            <a:r>
              <a:rPr b="0" i="0" lang="en-US" sz="1200" u="none" strike="noStrike">
                <a:solidFill>
                  <a:schemeClr val="dk1"/>
                </a:solidFill>
                <a:latin typeface="Arial"/>
                <a:ea typeface="Arial"/>
                <a:cs typeface="Arial"/>
                <a:sym typeface="Arial"/>
              </a:rPr>
              <a:t>Sơ đồ này</a:t>
            </a:r>
            <a:r>
              <a:rPr b="0" i="0" lang="en-US" sz="1200">
                <a:solidFill>
                  <a:schemeClr val="dk1"/>
                </a:solidFill>
                <a:latin typeface="Arial"/>
                <a:ea typeface="Arial"/>
                <a:cs typeface="Arial"/>
                <a:sym typeface="Arial"/>
              </a:rPr>
              <a:t> cho thấy cách mà các giao thức này được cấu hình để giao tiếp. Để làm rõ rằng tổng số thiết bị giao tiếp có thể bao gồm nhiều mạng, các mạng thành phần thường được gọi là </a:t>
            </a:r>
            <a:r>
              <a:rPr b="0" i="1" lang="en-US" sz="1200">
                <a:solidFill>
                  <a:schemeClr val="dk1"/>
                </a:solidFill>
                <a:latin typeface="Arial"/>
                <a:ea typeface="Arial"/>
                <a:cs typeface="Arial"/>
                <a:sym typeface="Arial"/>
              </a:rPr>
              <a:t>mạng con</a:t>
            </a:r>
            <a:r>
              <a:rPr b="0" i="0" lang="en-US" sz="1200">
                <a:solidFill>
                  <a:schemeClr val="dk1"/>
                </a:solidFill>
                <a:latin typeface="Arial"/>
                <a:ea typeface="Arial"/>
                <a:cs typeface="Arial"/>
                <a:sym typeface="Arial"/>
              </a:rPr>
              <a:t>. Một số giao thức truy cập mạng như Ethernet logic được sử dụng để kết nối một máy tính tới một mạng con. Giao thức này cho phép máy chủ gửi dữ liệu qua mạng con đến một máy chủ khác, hoặc đến một bộ định tuyến trong trường hợp máy chủ nằm trên một mạng con. Địa chỉ IP được sử dụng trong toàn bộ hệ thống đầu cuối của bộ định tuyến. Địa chỉ này hoạt động như một bộ chuyển tiếp để di chuyển các khối dữ liệu từ một máy chủ đến một máy chủ khác thông qua một hoặc nhiều bộ định tuyến. Giao thức TCP chỉ được sử dụng ở các hệ thống đầu cuối; giao thức này theo dõi các khối dữ liệu để đảm bảo rằng tất cả đều được truyền đến đúng ứng dụng phù hợp.</a:t>
            </a:r>
            <a:endParaRPr/>
          </a:p>
        </p:txBody>
      </p:sp>
      <p:sp>
        <p:nvSpPr>
          <p:cNvPr id="992" name="Google Shape;992;p6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6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TCP và UDP</a:t>
            </a:r>
            <a:endParaRPr/>
          </a:p>
          <a:p>
            <a:pPr indent="-95250" lvl="0" marL="171450" rtl="0" algn="l">
              <a:spcBef>
                <a:spcPts val="0"/>
              </a:spcBef>
              <a:spcAft>
                <a:spcPts val="0"/>
              </a:spcAft>
              <a:buClr>
                <a:schemeClr val="dk1"/>
              </a:buClr>
              <a:buSzPts val="1200"/>
              <a:buFont typeface="Noto Sans Symbols"/>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i="0" lang="en-US" sz="1200">
                <a:solidFill>
                  <a:schemeClr val="dk1"/>
                </a:solidFill>
                <a:latin typeface="Arial"/>
                <a:ea typeface="Arial"/>
                <a:cs typeface="Arial"/>
                <a:sym typeface="Arial"/>
              </a:rPr>
              <a:t>Ghép kênh phiên:</a:t>
            </a:r>
            <a:br>
              <a:rPr b="0" i="0" lang="en-US" sz="1200">
                <a:solidFill>
                  <a:schemeClr val="dk1"/>
                </a:solidFill>
                <a:latin typeface="Arial"/>
                <a:ea typeface="Arial"/>
                <a:cs typeface="Arial"/>
                <a:sym typeface="Arial"/>
              </a:rPr>
            </a:br>
            <a:r>
              <a:rPr b="0" i="0" lang="en-US" sz="1200">
                <a:solidFill>
                  <a:schemeClr val="dk1"/>
                </a:solidFill>
                <a:latin typeface="Arial"/>
                <a:ea typeface="Arial"/>
                <a:cs typeface="Arial"/>
                <a:sym typeface="Arial"/>
              </a:rPr>
              <a:t>Một máy chủ với một địa chỉ IP duy nhất có thể giao tiếp với nhiều máy chủ. Khi sử dụng giao thức TCP, đầu tiên phải thiết lập kết nối giữa máy chủ và máy nhận và kết nối sẽ kết thúc khi hoàn thành việc truyền dữ liệu. TCP cũng duy trì độ tin cậy trong quá trình truyền dữ liệu. Ngược lại, UDP không gửi bất kỳ thông báo gì về việc nhận được gói tin. Do đó, UDP không mấy tin cậy.</a:t>
            </a:r>
            <a:endParaRPr/>
          </a:p>
          <a:p>
            <a:pPr indent="0" lvl="0" marL="0" rtl="0" algn="l">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i="0" lang="en-US" sz="1200">
                <a:solidFill>
                  <a:schemeClr val="dk1"/>
                </a:solidFill>
                <a:latin typeface="Arial"/>
                <a:ea typeface="Arial"/>
                <a:cs typeface="Arial"/>
                <a:sym typeface="Arial"/>
              </a:rPr>
              <a:t>Phân đoạn:</a:t>
            </a:r>
            <a:br>
              <a:rPr b="0" i="0" lang="en-US" sz="1200">
                <a:solidFill>
                  <a:schemeClr val="dk1"/>
                </a:solidFill>
                <a:latin typeface="Arial"/>
                <a:ea typeface="Arial"/>
                <a:cs typeface="Arial"/>
                <a:sym typeface="Arial"/>
              </a:rPr>
            </a:br>
            <a:r>
              <a:rPr b="0" i="0" lang="en-US" sz="1200">
                <a:solidFill>
                  <a:schemeClr val="dk1"/>
                </a:solidFill>
                <a:latin typeface="Arial"/>
                <a:ea typeface="Arial"/>
                <a:cs typeface="Arial"/>
                <a:sym typeface="Arial"/>
              </a:rPr>
              <a:t>Các thông tin được gửi đầu tiên sẽ được chia thành các đoạn nhỏ hơn để truyền đi. Đơn vị truyền tối đa (MTU) của Fastethernet là 1500 byte trong khi giá trị lý thuyết của giao thức TCP là 65.495 byte. Do đó, dữ liệu phải được chia thành các đoạn nhỏ hơn trước khi được gửi đến các tầng dưới. MSS hay kích thước tối đa của đoạn phải đủ nhỏ để tránh bị phân mảnh. Giao thức TCP hỗ trợ phát hiện MSS và MTU đường dẫn, giúp nơi gửi và nơi nhận tự động xác định dung lượng truyền tải tối đa.</a:t>
            </a:r>
            <a:endParaRPr/>
          </a:p>
        </p:txBody>
      </p:sp>
      <p:sp>
        <p:nvSpPr>
          <p:cNvPr id="1064" name="Google Shape;1064;p6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p6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b="1" lang="en-US"/>
              <a:t>TCP (giao thức điều khiển truyền vận):</a:t>
            </a:r>
            <a:endParaRPr/>
          </a:p>
          <a:p>
            <a:pPr indent="0" lvl="0" marL="0" rtl="0" algn="l">
              <a:spcBef>
                <a:spcPts val="0"/>
              </a:spcBef>
              <a:spcAft>
                <a:spcPts val="0"/>
              </a:spcAft>
              <a:buNone/>
            </a:pPr>
            <a:r>
              <a:rPr lang="en-US"/>
              <a:t>TCP là một giao thức 4 tầng giúp thông báo về gói tin đã nhận và gửi lại các gói tin đã mất một cách đáng tin cậy. Giao thức này tốt hơn UDP nhưng vì có những tính năng đó, TCP có thêm phụ phí. Giao thức này được sử dụng bởi các giao thức ứng dụng như HTTP và FPT.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UDP (Giao thức gói tin người dùng):</a:t>
            </a:r>
            <a:endParaRPr/>
          </a:p>
          <a:p>
            <a:pPr indent="0" lvl="0" marL="0" rtl="0" algn="l">
              <a:spcBef>
                <a:spcPts val="0"/>
              </a:spcBef>
              <a:spcAft>
                <a:spcPts val="0"/>
              </a:spcAft>
              <a:buNone/>
            </a:pPr>
            <a:r>
              <a:rPr lang="en-US"/>
              <a:t>UDP cũng là một giao thức 4 tầng nhưng khác với TCP, giao thức này không đưa ra thông báo nào về gói tin đã gửi. Do đó, giao thức này không tin cậy và phụ thuộc vào giao thức ở các tầng trên. Nhưng ở mặt khác, giao thức này lại đơn giản, có thể mở rộng và có ít phụ phí hơn so với TCP. Giao thức này được sử dụng để truyền phát video và giọng nói.</a:t>
            </a:r>
            <a:endParaRPr/>
          </a:p>
          <a:p>
            <a:pPr indent="0" lvl="0" marL="0" rtl="0" algn="l">
              <a:spcBef>
                <a:spcPts val="0"/>
              </a:spcBef>
              <a:spcAft>
                <a:spcPts val="0"/>
              </a:spcAft>
              <a:buNone/>
            </a:pPr>
            <a:r>
              <a:t/>
            </a:r>
            <a:endParaRPr/>
          </a:p>
        </p:txBody>
      </p:sp>
      <p:sp>
        <p:nvSpPr>
          <p:cNvPr id="1073" name="Google Shape;1073;p6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6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Ipv6 được Nhóm đặc trách kỹ thuật Internet (IETF) phát triển để giải quyết tình trạng cạn kiệt địa chỉ IPv4. IPv6 là địa chỉ 128 bit có không gian địa chỉ là 2^128, lớn hơn rất nhiều so với IPv4. Ipv6 sử dụng hệ thập lục phân để biểu diễn. Có 8 nhóm và mỗi nhóm biểu diễn 2 byte.</a:t>
            </a:r>
            <a:endParaRPr/>
          </a:p>
          <a:p>
            <a:pPr indent="-95250" lvl="0" marL="171450" rtl="0" algn="l">
              <a:spcBef>
                <a:spcPts val="0"/>
              </a:spcBef>
              <a:spcAft>
                <a:spcPts val="0"/>
              </a:spcAft>
              <a:buClr>
                <a:schemeClr val="dk1"/>
              </a:buClr>
              <a:buSzPts val="1200"/>
              <a:buFont typeface="Noto Sans Symbols"/>
              <a:buNone/>
            </a:pPr>
            <a:r>
              <a:t/>
            </a:r>
            <a:endParaRPr b="0" i="0" sz="1200">
              <a:solidFill>
                <a:schemeClr val="dk1"/>
              </a:solidFill>
              <a:latin typeface="Malgun Gothic"/>
              <a:ea typeface="Malgun Gothic"/>
              <a:cs typeface="Malgun Gothic"/>
              <a:sym typeface="Malgun Gothic"/>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Khi biểu diễn trong IPv6, chúng ta có ba phương thức đánh địa chỉ:</a:t>
            </a:r>
            <a:endParaRPr/>
          </a:p>
          <a:p>
            <a:pPr indent="-171450" lvl="0" marL="171450" rtl="0" algn="l">
              <a:spcBef>
                <a:spcPts val="0"/>
              </a:spcBef>
              <a:spcAft>
                <a:spcPts val="0"/>
              </a:spcAft>
              <a:buClr>
                <a:schemeClr val="dk1"/>
              </a:buClr>
              <a:buSzPts val="1200"/>
              <a:buFont typeface="Arial"/>
              <a:buChar char="•"/>
            </a:pPr>
            <a:r>
              <a:rPr lang="en-US"/>
              <a:t>Unicast</a:t>
            </a:r>
            <a:endParaRPr/>
          </a:p>
          <a:p>
            <a:pPr indent="-171450" lvl="0" marL="171450" rtl="0" algn="l">
              <a:spcBef>
                <a:spcPts val="0"/>
              </a:spcBef>
              <a:spcAft>
                <a:spcPts val="0"/>
              </a:spcAft>
              <a:buClr>
                <a:schemeClr val="dk1"/>
              </a:buClr>
              <a:buSzPts val="1200"/>
              <a:buFont typeface="Arial"/>
              <a:buChar char="•"/>
            </a:pPr>
            <a:r>
              <a:rPr lang="en-US"/>
              <a:t>Multicast</a:t>
            </a:r>
            <a:endParaRPr/>
          </a:p>
          <a:p>
            <a:pPr indent="-171450" lvl="0" marL="171450" rtl="0" algn="l">
              <a:spcBef>
                <a:spcPts val="0"/>
              </a:spcBef>
              <a:spcAft>
                <a:spcPts val="0"/>
              </a:spcAft>
              <a:buClr>
                <a:schemeClr val="dk1"/>
              </a:buClr>
              <a:buSzPts val="1200"/>
              <a:buFont typeface="Arial"/>
              <a:buChar char="•"/>
            </a:pPr>
            <a:r>
              <a:rPr lang="en-US"/>
              <a:t>Anycast</a:t>
            </a:r>
            <a:endParaRPr/>
          </a:p>
        </p:txBody>
      </p:sp>
      <p:sp>
        <p:nvSpPr>
          <p:cNvPr id="1133" name="Google Shape;1133;p6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p6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rPr b="1" lang="en-US"/>
              <a:t>Tiêu đề IP </a:t>
            </a:r>
            <a:r>
              <a:rPr lang="en-US"/>
              <a:t>là thông tin tiêu đề ở phần mở đầu của một gói tin IP chứa các thông tin về phiên bản IP, địa chỉ IP nguồn, địa chỉ IP đích, thời gian tồn tại, v.v.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Ngày nay, có hai phiên bản IP được sử dụng thực tế: IPv4 và IPv6. Tiêu đề của IPv6 sử dụng các địa chỉ của IPv6 và do đó cung cấp không gian địa chỉ lớn hơn nhiều so nhưng không tương thích ngược với IPv4.</a:t>
            </a:r>
            <a:endParaRPr/>
          </a:p>
        </p:txBody>
      </p:sp>
      <p:sp>
        <p:nvSpPr>
          <p:cNvPr id="1142" name="Google Shape;1142;p6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4" name="Google Shape;1244;p6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45" name="Google Shape;1245;p6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6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Bộ định tuyến</a:t>
            </a:r>
            <a:r>
              <a:rPr b="0" i="0" lang="en-US" sz="1200">
                <a:solidFill>
                  <a:schemeClr val="dk1"/>
                </a:solidFill>
                <a:latin typeface="Arial"/>
                <a:ea typeface="Arial"/>
                <a:cs typeface="Arial"/>
                <a:sym typeface="Arial"/>
              </a:rPr>
              <a:t> hoạt động ở các tầng Internet, liên kết dữ liệu, và vật lý của cấu trúc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Bộ định tuyến</a:t>
            </a:r>
            <a:r>
              <a:rPr b="0" i="0" lang="en-US" sz="1200">
                <a:solidFill>
                  <a:schemeClr val="dk1"/>
                </a:solidFill>
                <a:latin typeface="Arial"/>
                <a:ea typeface="Arial"/>
                <a:cs typeface="Arial"/>
                <a:sym typeface="Arial"/>
              </a:rPr>
              <a:t> giống như một con bạch tuộc với các vòi là các loại dây cáp kết nối. </a:t>
            </a:r>
            <a:r>
              <a:rPr b="1" i="0" lang="en-US" sz="1200">
                <a:solidFill>
                  <a:schemeClr val="dk1"/>
                </a:solidFill>
                <a:latin typeface="Arial"/>
                <a:ea typeface="Arial"/>
                <a:cs typeface="Arial"/>
                <a:sym typeface="Arial"/>
              </a:rPr>
              <a:t>Bộ định tuyến</a:t>
            </a:r>
            <a:r>
              <a:rPr b="0" i="0" lang="en-US" sz="1200">
                <a:solidFill>
                  <a:schemeClr val="dk1"/>
                </a:solidFill>
                <a:latin typeface="Arial"/>
                <a:ea typeface="Arial"/>
                <a:cs typeface="Arial"/>
                <a:sym typeface="Arial"/>
              </a:rPr>
              <a:t> biết được các đường dẫn mà các gói tin có thể đi qua trên toàn mạng để đến đích cuối cùng.</a:t>
            </a:r>
            <a:endParaRPr/>
          </a:p>
        </p:txBody>
      </p:sp>
      <p:sp>
        <p:nvSpPr>
          <p:cNvPr id="1259" name="Google Shape;1259;p6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1" name="Google Shape;1271;p6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là một giao thức tiêu chuẩn sử dụng cho mọi mạng bao gồm mạng Internet, trong khi đó, </a:t>
            </a:r>
            <a:r>
              <a:rPr b="1" i="0" lang="en-US" sz="1200">
                <a:solidFill>
                  <a:schemeClr val="dk1"/>
                </a:solidFill>
                <a:latin typeface="Arial"/>
                <a:ea typeface="Arial"/>
                <a:cs typeface="Arial"/>
                <a:sym typeface="Arial"/>
              </a:rPr>
              <a:t>OSI</a:t>
            </a:r>
            <a:r>
              <a:rPr b="0" i="0" lang="en-US" sz="1200">
                <a:solidFill>
                  <a:schemeClr val="dk1"/>
                </a:solidFill>
                <a:latin typeface="Arial"/>
                <a:ea typeface="Arial"/>
                <a:cs typeface="Arial"/>
                <a:sym typeface="Arial"/>
              </a:rPr>
              <a:t> không phải là một giao thức mà là một mô hình tham khảo được sử dụng để tìm hiểu và thiết kế cấu trúc hệ thống.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là một mô hình bốn tầng, trong khi đó </a:t>
            </a:r>
            <a:r>
              <a:rPr b="1" i="0" lang="en-US" sz="1200">
                <a:solidFill>
                  <a:schemeClr val="dk1"/>
                </a:solidFill>
                <a:latin typeface="Arial"/>
                <a:ea typeface="Arial"/>
                <a:cs typeface="Arial"/>
                <a:sym typeface="Arial"/>
              </a:rPr>
              <a:t>OSI</a:t>
            </a:r>
            <a:r>
              <a:rPr b="0" i="0" lang="en-US" sz="1200">
                <a:solidFill>
                  <a:schemeClr val="dk1"/>
                </a:solidFill>
                <a:latin typeface="Arial"/>
                <a:ea typeface="Arial"/>
                <a:cs typeface="Arial"/>
                <a:sym typeface="Arial"/>
              </a:rPr>
              <a:t> có bảy tầng.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sử dụng phương pháp tiếp cận theo chiều dọc.</a:t>
            </a:r>
            <a:endParaRPr/>
          </a:p>
          <a:p>
            <a:pPr indent="0" lvl="0" marL="0" rtl="0" algn="l">
              <a:spcBef>
                <a:spcPts val="0"/>
              </a:spcBef>
              <a:spcAft>
                <a:spcPts val="0"/>
              </a:spcAft>
              <a:buNone/>
            </a:pPr>
            <a:r>
              <a:t/>
            </a:r>
            <a:endParaRPr/>
          </a:p>
        </p:txBody>
      </p:sp>
      <p:sp>
        <p:nvSpPr>
          <p:cNvPr id="1272" name="Google Shape;1272;p6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Malgun Gothic"/>
                <a:ea typeface="Malgun Gothic"/>
                <a:cs typeface="Malgun Gothic"/>
                <a:sym typeface="Malgun Gothic"/>
              </a:rPr>
              <a:t>Lịch sử kết nối mạng </a:t>
            </a:r>
            <a:r>
              <a:rPr b="0" i="0" lang="en-US" sz="1200">
                <a:solidFill>
                  <a:schemeClr val="dk1"/>
                </a:solidFill>
                <a:latin typeface="Malgun Gothic"/>
                <a:ea typeface="Malgun Gothic"/>
                <a:cs typeface="Malgun Gothic"/>
                <a:sym typeface="Malgun Gothic"/>
              </a:rPr>
              <a:t>máy tính.</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latin typeface="Malgun Gothic"/>
                <a:ea typeface="Malgun Gothic"/>
                <a:cs typeface="Malgun Gothic"/>
                <a:sym typeface="Malgun Gothic"/>
              </a:rPr>
              <a:t>Năm 1961, Leonard Kleinrock đã đề xuất ý tưởng mạng ARPANET, một trong những mạng máy tính đầu tiên, trong luận án “Dòng chảy Thông tin trong Mạng Truyền thông Rộng lớn.” Thuật ngữ “gói tin” được Donald Davies sử dụng lần đầu tiên vào năm 1965 để mô tả các dữ liệu được gửi qua một </a:t>
            </a:r>
            <a:r>
              <a:rPr b="1" i="0" lang="en-US" sz="1200">
                <a:solidFill>
                  <a:schemeClr val="dk1"/>
                </a:solidFill>
                <a:latin typeface="Malgun Gothic"/>
                <a:ea typeface="Malgun Gothic"/>
                <a:cs typeface="Malgun Gothic"/>
                <a:sym typeface="Malgun Gothic"/>
              </a:rPr>
              <a:t>mạng</a:t>
            </a:r>
            <a:r>
              <a:rPr b="0" i="0" lang="en-US" sz="1200">
                <a:solidFill>
                  <a:schemeClr val="dk1"/>
                </a:solidFill>
                <a:latin typeface="Malgun Gothic"/>
                <a:ea typeface="Malgun Gothic"/>
                <a:cs typeface="Malgun Gothic"/>
                <a:sym typeface="Malgun Gothic"/>
              </a:rPr>
              <a:t> giữa các máy tính.</a:t>
            </a:r>
            <a:endParaRPr/>
          </a:p>
        </p:txBody>
      </p:sp>
      <p:sp>
        <p:nvSpPr>
          <p:cNvPr id="204" name="Google Shape;204;p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p7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Đánh địa chỉ 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có một hệ thống </a:t>
            </a:r>
            <a:r>
              <a:rPr b="1" i="0" lang="en-US" sz="1200">
                <a:solidFill>
                  <a:schemeClr val="dk1"/>
                </a:solidFill>
                <a:latin typeface="Arial"/>
                <a:ea typeface="Arial"/>
                <a:cs typeface="Arial"/>
                <a:sym typeface="Arial"/>
              </a:rPr>
              <a:t>đánh địa chỉ</a:t>
            </a:r>
            <a:r>
              <a:rPr b="0" i="0" lang="en-US" sz="1200">
                <a:solidFill>
                  <a:schemeClr val="dk1"/>
                </a:solidFill>
                <a:latin typeface="Arial"/>
                <a:ea typeface="Arial"/>
                <a:cs typeface="Arial"/>
                <a:sym typeface="Arial"/>
              </a:rPr>
              <a:t> cho phép người dùng và các ứng dụng nhận diện một mạng cụ thể hoặc một máy chủ để giao tiếp. </a:t>
            </a:r>
            <a:r>
              <a:rPr b="1" i="0" lang="en-US" sz="1200">
                <a:solidFill>
                  <a:schemeClr val="dk1"/>
                </a:solidFill>
                <a:latin typeface="Arial"/>
                <a:ea typeface="Arial"/>
                <a:cs typeface="Arial"/>
                <a:sym typeface="Arial"/>
              </a:rPr>
              <a:t>Địa chỉ</a:t>
            </a:r>
            <a:r>
              <a:rPr b="0" i="0" lang="en-US" sz="1200">
                <a:solidFill>
                  <a:schemeClr val="dk1"/>
                </a:solidFill>
                <a:latin typeface="Arial"/>
                <a:ea typeface="Arial"/>
                <a:cs typeface="Arial"/>
                <a:sym typeface="Arial"/>
              </a:rPr>
              <a:t> Internet hoạt động như một </a:t>
            </a:r>
            <a:r>
              <a:rPr b="1" i="0" lang="en-US" sz="1200">
                <a:solidFill>
                  <a:schemeClr val="dk1"/>
                </a:solidFill>
                <a:latin typeface="Arial"/>
                <a:ea typeface="Arial"/>
                <a:cs typeface="Arial"/>
                <a:sym typeface="Arial"/>
              </a:rPr>
              <a:t>địa chỉ</a:t>
            </a:r>
            <a:r>
              <a:rPr b="0" i="0" lang="en-US" sz="1200">
                <a:solidFill>
                  <a:schemeClr val="dk1"/>
                </a:solidFill>
                <a:latin typeface="Arial"/>
                <a:ea typeface="Arial"/>
                <a:cs typeface="Arial"/>
                <a:sym typeface="Arial"/>
              </a:rPr>
              <a:t> bưu điện cho phép dữ liệu được định tuyến đến máy đích đã chọn.</a:t>
            </a:r>
            <a:endParaRPr/>
          </a:p>
        </p:txBody>
      </p:sp>
      <p:sp>
        <p:nvSpPr>
          <p:cNvPr id="1295" name="Google Shape;1295;p7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p7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Mỗi </a:t>
            </a:r>
            <a:r>
              <a:rPr b="1" i="0" lang="en-US" sz="1200">
                <a:solidFill>
                  <a:schemeClr val="dk1"/>
                </a:solidFill>
                <a:latin typeface="Arial"/>
                <a:ea typeface="Arial"/>
                <a:cs typeface="Arial"/>
                <a:sym typeface="Arial"/>
              </a:rPr>
              <a:t>địa chỉ</a:t>
            </a:r>
            <a:r>
              <a:rPr b="0" i="0" lang="en-US" sz="1200">
                <a:solidFill>
                  <a:schemeClr val="dk1"/>
                </a:solidFill>
                <a:latin typeface="Arial"/>
                <a:ea typeface="Arial"/>
                <a:cs typeface="Arial"/>
                <a:sym typeface="Arial"/>
              </a:rPr>
              <a:t> đều liên quan đến một tầng trong cấu trúc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như trong hình dưới đây. </a:t>
            </a:r>
            <a:r>
              <a:rPr b="1" i="0" lang="en-US" sz="1200">
                <a:solidFill>
                  <a:schemeClr val="dk1"/>
                </a:solidFill>
                <a:latin typeface="Arial"/>
                <a:ea typeface="Arial"/>
                <a:cs typeface="Arial"/>
                <a:sym typeface="Arial"/>
              </a:rPr>
              <a:t>Địa chỉ vật lý</a:t>
            </a:r>
            <a:r>
              <a:rPr b="0" i="0" lang="en-US" sz="1200">
                <a:solidFill>
                  <a:schemeClr val="dk1"/>
                </a:solidFill>
                <a:latin typeface="Arial"/>
                <a:ea typeface="Arial"/>
                <a:cs typeface="Arial"/>
                <a:sym typeface="Arial"/>
              </a:rPr>
              <a:t>, hay còn được biết đến là </a:t>
            </a:r>
            <a:r>
              <a:rPr b="1" i="0" lang="en-US" sz="1200">
                <a:solidFill>
                  <a:schemeClr val="dk1"/>
                </a:solidFill>
                <a:latin typeface="Arial"/>
                <a:ea typeface="Arial"/>
                <a:cs typeface="Arial"/>
                <a:sym typeface="Arial"/>
              </a:rPr>
              <a:t>địa chỉ liên kết</a:t>
            </a:r>
            <a:r>
              <a:rPr b="0" i="0" lang="en-US" sz="1200">
                <a:solidFill>
                  <a:schemeClr val="dk1"/>
                </a:solidFill>
                <a:latin typeface="Arial"/>
                <a:ea typeface="Arial"/>
                <a:cs typeface="Arial"/>
                <a:sym typeface="Arial"/>
              </a:rPr>
              <a:t>, là </a:t>
            </a:r>
            <a:r>
              <a:rPr b="1" i="0" lang="en-US" sz="1200">
                <a:solidFill>
                  <a:schemeClr val="dk1"/>
                </a:solidFill>
                <a:latin typeface="Arial"/>
                <a:ea typeface="Arial"/>
                <a:cs typeface="Arial"/>
                <a:sym typeface="Arial"/>
              </a:rPr>
              <a:t>địa chỉ</a:t>
            </a:r>
            <a:r>
              <a:rPr b="0" i="0" lang="en-US" sz="1200">
                <a:solidFill>
                  <a:schemeClr val="dk1"/>
                </a:solidFill>
                <a:latin typeface="Arial"/>
                <a:ea typeface="Arial"/>
                <a:cs typeface="Arial"/>
                <a:sym typeface="Arial"/>
              </a:rPr>
              <a:t> của một nút đã xác định trong mạng LAN hoặc mạng WAN. Địa chỉ này có trong frame mà tầng liên kết dữ liệu sử dụng.</a:t>
            </a:r>
            <a:endParaRPr/>
          </a:p>
        </p:txBody>
      </p:sp>
      <p:sp>
        <p:nvSpPr>
          <p:cNvPr id="1326" name="Google Shape;1326;p7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5" name="Google Shape;1335;p7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Để xác định vị trí của một thiết bị trong mạng, </a:t>
            </a:r>
            <a:r>
              <a:rPr b="1" i="0" lang="en-US" sz="1200">
                <a:solidFill>
                  <a:schemeClr val="dk1"/>
                </a:solidFill>
                <a:latin typeface="Arial"/>
                <a:ea typeface="Arial"/>
                <a:cs typeface="Arial"/>
                <a:sym typeface="Arial"/>
              </a:rPr>
              <a:t>địa chỉ IP logic</a:t>
            </a:r>
            <a:r>
              <a:rPr b="0" i="0" lang="en-US" sz="1200">
                <a:solidFill>
                  <a:schemeClr val="dk1"/>
                </a:solidFill>
                <a:latin typeface="Arial"/>
                <a:ea typeface="Arial"/>
                <a:cs typeface="Arial"/>
                <a:sym typeface="Arial"/>
              </a:rPr>
              <a:t> sẽ được chuyển thành một </a:t>
            </a:r>
            <a:r>
              <a:rPr b="1" i="0" lang="en-US" sz="1200">
                <a:solidFill>
                  <a:schemeClr val="dk1"/>
                </a:solidFill>
                <a:latin typeface="Arial"/>
                <a:ea typeface="Arial"/>
                <a:cs typeface="Arial"/>
                <a:sym typeface="Arial"/>
              </a:rPr>
              <a:t>địa chỉ</a:t>
            </a:r>
            <a:r>
              <a:rPr b="0" i="0" lang="en-US" sz="1200">
                <a:solidFill>
                  <a:schemeClr val="dk1"/>
                </a:solidFill>
                <a:latin typeface="Arial"/>
                <a:ea typeface="Arial"/>
                <a:cs typeface="Arial"/>
                <a:sym typeface="Arial"/>
              </a:rPr>
              <a:t> vật lý bởi một giao thức phân giải trong bộ giao thức </a:t>
            </a:r>
            <a:r>
              <a:rPr b="1" i="0" lang="en-US" sz="1200">
                <a:solidFill>
                  <a:schemeClr val="dk1"/>
                </a:solidFill>
                <a:latin typeface="Arial"/>
                <a:ea typeface="Arial"/>
                <a:cs typeface="Arial"/>
                <a:sym typeface="Arial"/>
              </a:rPr>
              <a:t>TCP</a:t>
            </a:r>
            <a:r>
              <a:rPr b="0" i="0" lang="en-US" sz="1200">
                <a:solidFill>
                  <a:schemeClr val="dk1"/>
                </a:solidFill>
                <a:latin typeface="Arial"/>
                <a:ea typeface="Arial"/>
                <a:cs typeface="Arial"/>
                <a:sym typeface="Arial"/>
              </a:rPr>
              <a:t>/</a:t>
            </a:r>
            <a:r>
              <a:rPr b="1" i="0" lang="en-US" sz="1200">
                <a:solidFill>
                  <a:schemeClr val="dk1"/>
                </a:solidFill>
                <a:latin typeface="Arial"/>
                <a:ea typeface="Arial"/>
                <a:cs typeface="Arial"/>
                <a:sym typeface="Arial"/>
              </a:rPr>
              <a:t>IP</a:t>
            </a:r>
            <a:r>
              <a:rPr b="0" i="0" lang="en-US" sz="1200">
                <a:solidFill>
                  <a:schemeClr val="dk1"/>
                </a:solidFill>
                <a:latin typeface="Arial"/>
                <a:ea typeface="Arial"/>
                <a:cs typeface="Arial"/>
                <a:sym typeface="Arial"/>
              </a:rPr>
              <a:t> (xem ARP). </a:t>
            </a:r>
            <a:r>
              <a:rPr b="1" i="0" lang="en-US" sz="1200">
                <a:solidFill>
                  <a:schemeClr val="dk1"/>
                </a:solidFill>
                <a:latin typeface="Arial"/>
                <a:ea typeface="Arial"/>
                <a:cs typeface="Arial"/>
                <a:sym typeface="Arial"/>
              </a:rPr>
              <a:t>Địa chỉ IP</a:t>
            </a:r>
            <a:r>
              <a:rPr b="0" i="0" lang="en-US" sz="1200">
                <a:solidFill>
                  <a:schemeClr val="dk1"/>
                </a:solidFill>
                <a:latin typeface="Arial"/>
                <a:ea typeface="Arial"/>
                <a:cs typeface="Arial"/>
                <a:sym typeface="Arial"/>
              </a:rPr>
              <a:t> có thể thay đổi vì địa chỉ đó được gán, nhưng </a:t>
            </a:r>
            <a:r>
              <a:rPr b="1" i="0" lang="en-US" sz="1200">
                <a:solidFill>
                  <a:schemeClr val="dk1"/>
                </a:solidFill>
                <a:latin typeface="Arial"/>
                <a:ea typeface="Arial"/>
                <a:cs typeface="Arial"/>
                <a:sym typeface="Arial"/>
              </a:rPr>
              <a:t>địa chỉ</a:t>
            </a:r>
            <a:r>
              <a:rPr b="0" i="0" lang="en-US" sz="1200">
                <a:solidFill>
                  <a:schemeClr val="dk1"/>
                </a:solidFill>
                <a:latin typeface="Arial"/>
                <a:ea typeface="Arial"/>
                <a:cs typeface="Arial"/>
                <a:sym typeface="Arial"/>
              </a:rPr>
              <a:t> MAC vật lý được cố định vào thiết bị.</a:t>
            </a:r>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360"/>
              </a:spcBef>
              <a:spcAft>
                <a:spcPts val="0"/>
              </a:spcAft>
              <a:buClr>
                <a:schemeClr val="dk1"/>
              </a:buClr>
              <a:buSzPts val="1200"/>
              <a:buFont typeface="Arial"/>
              <a:buNone/>
            </a:pPr>
            <a:r>
              <a:rPr i="0" lang="en-US" sz="1200">
                <a:solidFill>
                  <a:schemeClr val="dk1"/>
                </a:solidFill>
                <a:latin typeface="Arial"/>
                <a:ea typeface="Arial"/>
                <a:cs typeface="Arial"/>
                <a:sym typeface="Arial"/>
              </a:rPr>
              <a:t>Mã số</a:t>
            </a:r>
            <a:r>
              <a:rPr b="0" i="0" lang="en-US" sz="1200">
                <a:solidFill>
                  <a:schemeClr val="dk1"/>
                </a:solidFill>
                <a:latin typeface="Arial"/>
                <a:ea typeface="Arial"/>
                <a:cs typeface="Arial"/>
                <a:sym typeface="Arial"/>
              </a:rPr>
              <a:t> </a:t>
            </a:r>
            <a:r>
              <a:rPr b="1" i="0" lang="en-US" sz="1200">
                <a:solidFill>
                  <a:schemeClr val="dk1"/>
                </a:solidFill>
                <a:latin typeface="Arial"/>
                <a:ea typeface="Arial"/>
                <a:cs typeface="Arial"/>
                <a:sym typeface="Arial"/>
              </a:rPr>
              <a:t>cổng</a:t>
            </a:r>
            <a:r>
              <a:rPr b="0" i="0" lang="en-US" sz="1200">
                <a:solidFill>
                  <a:schemeClr val="dk1"/>
                </a:solidFill>
                <a:latin typeface="Arial"/>
                <a:ea typeface="Arial"/>
                <a:cs typeface="Arial"/>
                <a:sym typeface="Arial"/>
              </a:rPr>
              <a:t> là </a:t>
            </a:r>
            <a:r>
              <a:rPr b="1" i="0" lang="en-US" sz="1200">
                <a:solidFill>
                  <a:schemeClr val="dk1"/>
                </a:solidFill>
                <a:latin typeface="Arial"/>
                <a:ea typeface="Arial"/>
                <a:cs typeface="Arial"/>
                <a:sym typeface="Arial"/>
              </a:rPr>
              <a:t>địa chỉ</a:t>
            </a:r>
            <a:r>
              <a:rPr b="0" i="0" lang="en-US" sz="1200">
                <a:solidFill>
                  <a:schemeClr val="dk1"/>
                </a:solidFill>
                <a:latin typeface="Arial"/>
                <a:ea typeface="Arial"/>
                <a:cs typeface="Arial"/>
                <a:sym typeface="Arial"/>
              </a:rPr>
              <a:t> logic của mỗi ứng dụng hoặc quy trình sử dụng mạng hoặc mạng Internet để giao tiếp. </a:t>
            </a:r>
            <a:r>
              <a:rPr i="0" lang="en-US" sz="1200">
                <a:solidFill>
                  <a:schemeClr val="dk1"/>
                </a:solidFill>
                <a:latin typeface="Arial"/>
                <a:ea typeface="Arial"/>
                <a:cs typeface="Arial"/>
                <a:sym typeface="Arial"/>
              </a:rPr>
              <a:t>Mã số </a:t>
            </a:r>
            <a:r>
              <a:rPr b="1" i="0" lang="en-US" sz="1200">
                <a:solidFill>
                  <a:schemeClr val="dk1"/>
                </a:solidFill>
                <a:latin typeface="Arial"/>
                <a:ea typeface="Arial"/>
                <a:cs typeface="Arial"/>
                <a:sym typeface="Arial"/>
              </a:rPr>
              <a:t>cổng </a:t>
            </a:r>
            <a:r>
              <a:rPr b="0" i="0" lang="en-US" sz="1200">
                <a:solidFill>
                  <a:schemeClr val="dk1"/>
                </a:solidFill>
                <a:latin typeface="Arial"/>
                <a:ea typeface="Arial"/>
                <a:cs typeface="Arial"/>
                <a:sym typeface="Arial"/>
              </a:rPr>
              <a:t>nhận diện từng ứng dụng dựa trên nền tảng mạng trên một máy tính.</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0" lvl="0" marL="0" rtl="0" algn="l">
              <a:spcBef>
                <a:spcPts val="0"/>
              </a:spcBef>
              <a:spcAft>
                <a:spcPts val="0"/>
              </a:spcAft>
              <a:buNone/>
            </a:pPr>
            <a:r>
              <a:t/>
            </a:r>
            <a:endParaRPr>
              <a:latin typeface="Arial"/>
              <a:ea typeface="Arial"/>
              <a:cs typeface="Arial"/>
              <a:sym typeface="Arial"/>
            </a:endParaRPr>
          </a:p>
        </p:txBody>
      </p:sp>
      <p:sp>
        <p:nvSpPr>
          <p:cNvPr id="1336" name="Google Shape;1336;p7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7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p7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47" name="Google Shape;1347;p7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7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5" name="Google Shape;1355;p7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56" name="Google Shape;1356;p7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7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0" name="Google Shape;1370;p7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Yêu cầu/Phản hồi HTTP</a:t>
            </a:r>
            <a:endParaRPr/>
          </a:p>
          <a:p>
            <a:pPr indent="-95250" lvl="0" marL="171450" rtl="0" algn="l">
              <a:spcBef>
                <a:spcPts val="0"/>
              </a:spcBef>
              <a:spcAft>
                <a:spcPts val="0"/>
              </a:spcAft>
              <a:buClr>
                <a:schemeClr val="dk1"/>
              </a:buClr>
              <a:buSzPts val="1200"/>
              <a:buFont typeface="Noto Sans Symbols"/>
              <a:buNone/>
            </a:pPr>
            <a:r>
              <a:t/>
            </a:r>
            <a:endParaRPr b="1"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Arial"/>
                <a:ea typeface="Arial"/>
                <a:cs typeface="Arial"/>
                <a:sym typeface="Arial"/>
              </a:rPr>
              <a:t>Giao tiếp giữa máy khách và máy chủ được thiết lập bởi </a:t>
            </a:r>
            <a:r>
              <a:rPr b="1" i="0" lang="en-US" sz="1200">
                <a:solidFill>
                  <a:schemeClr val="dk1"/>
                </a:solidFill>
                <a:latin typeface="Arial"/>
                <a:ea typeface="Arial"/>
                <a:cs typeface="Arial"/>
                <a:sym typeface="Arial"/>
              </a:rPr>
              <a:t>các yêu cầu</a:t>
            </a:r>
            <a:r>
              <a:rPr b="0" i="0" lang="en-US" sz="1200">
                <a:solidFill>
                  <a:schemeClr val="dk1"/>
                </a:solidFill>
                <a:latin typeface="Arial"/>
                <a:ea typeface="Arial"/>
                <a:cs typeface="Arial"/>
                <a:sym typeface="Arial"/>
              </a:rPr>
              <a:t> và </a:t>
            </a:r>
            <a:r>
              <a:rPr b="1" i="0" lang="en-US" sz="1200">
                <a:solidFill>
                  <a:schemeClr val="dk1"/>
                </a:solidFill>
                <a:latin typeface="Arial"/>
                <a:ea typeface="Arial"/>
                <a:cs typeface="Arial"/>
                <a:sym typeface="Arial"/>
              </a:rPr>
              <a:t>các phản hồi</a:t>
            </a:r>
            <a:r>
              <a:rPr b="0" i="0" lang="en-US" sz="1200">
                <a:solidFill>
                  <a:schemeClr val="dk1"/>
                </a:solidFill>
                <a:latin typeface="Arial"/>
                <a:ea typeface="Arial"/>
                <a:cs typeface="Arial"/>
                <a:sym typeface="Arial"/>
              </a:rPr>
              <a:t>:</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Một máy khách (một trình duyệt) gửi </a:t>
            </a:r>
            <a:r>
              <a:rPr b="1" i="0" lang="en-US" sz="1200">
                <a:solidFill>
                  <a:schemeClr val="dk1"/>
                </a:solidFill>
                <a:latin typeface="Arial"/>
                <a:ea typeface="Arial"/>
                <a:cs typeface="Arial"/>
                <a:sym typeface="Arial"/>
              </a:rPr>
              <a:t>yêu cầu HTTP</a:t>
            </a:r>
            <a:r>
              <a:rPr b="0" i="0" lang="en-US" sz="1200">
                <a:solidFill>
                  <a:schemeClr val="dk1"/>
                </a:solidFill>
                <a:latin typeface="Arial"/>
                <a:ea typeface="Arial"/>
                <a:cs typeface="Arial"/>
                <a:sym typeface="Arial"/>
              </a:rPr>
              <a:t> cho trang web</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Một máy chủ web nhận yêu cầu đó</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Máy chủ chạy ứng dụng để xử lý yêu cầu</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Máy chủ trả về một </a:t>
            </a:r>
            <a:r>
              <a:rPr b="1" i="0" lang="en-US" sz="1200">
                <a:solidFill>
                  <a:schemeClr val="dk1"/>
                </a:solidFill>
                <a:latin typeface="Arial"/>
                <a:ea typeface="Arial"/>
                <a:cs typeface="Arial"/>
                <a:sym typeface="Arial"/>
              </a:rPr>
              <a:t>phản hồi HTTP</a:t>
            </a:r>
            <a:r>
              <a:rPr b="0" i="0" lang="en-US" sz="1200">
                <a:solidFill>
                  <a:schemeClr val="dk1"/>
                </a:solidFill>
                <a:latin typeface="Arial"/>
                <a:ea typeface="Arial"/>
                <a:cs typeface="Arial"/>
                <a:sym typeface="Arial"/>
              </a:rPr>
              <a:t>(kết quả) cho trình duyệt đó</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Máy khách (trình duyệt) nhận được phản hồi</a:t>
            </a:r>
            <a:endParaRPr/>
          </a:p>
        </p:txBody>
      </p:sp>
      <p:sp>
        <p:nvSpPr>
          <p:cNvPr id="1371" name="Google Shape;1371;p7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7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Google Shape;1386;p7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HTTP verb chiếm một tỷ lệ lớn trong việc "chuẩn hóa các interface) và giúp chúng ta thực hiện hành động đtương tác với nguồn tài nguyên dựa trên danh từ. HTTP verb gốc hoặc được sử dụng nhiều nhất (hoặc được gọi là phương thức) là POST, GET, PUT, PATCH và DELETE.</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Chúng được dùng để tạo, đọc, cập nhật và xóa (hoặc CRUD) các thao tác tương ứng. Có nhiều verb khác nhưng chúng được sử dụng ít hơn. Trong số các phương thức ít được sử dụng đó, OPTIONS và HEAD được sử dụng nhiều hơn cả.</a:t>
            </a:r>
            <a:endParaRPr/>
          </a:p>
        </p:txBody>
      </p:sp>
      <p:sp>
        <p:nvSpPr>
          <p:cNvPr id="1387" name="Google Shape;1387;p7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7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5" name="Google Shape;1395;p7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396" name="Google Shape;1396;p7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7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4" name="Google Shape;1404;p7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05" name="Google Shape;1405;p7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7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8" name="Google Shape;1428;p7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29" name="Google Shape;1429;p7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latin typeface="Arial"/>
                <a:ea typeface="Arial"/>
                <a:cs typeface="Arial"/>
                <a:sym typeface="Arial"/>
              </a:rPr>
              <a:t>Phương tiện truyền dẫn</a:t>
            </a:r>
            <a:r>
              <a:rPr b="0" i="0" lang="en-US" sz="1200">
                <a:solidFill>
                  <a:schemeClr val="dk1"/>
                </a:solidFill>
                <a:latin typeface="Arial"/>
                <a:ea typeface="Arial"/>
                <a:cs typeface="Arial"/>
                <a:sym typeface="Arial"/>
              </a:rPr>
              <a:t> là đường dẫn thông tin từ nơi gửi đến nơi nhận. Chúng ta sử dụng nhiều loại dây cáp hoặc nhiều loại bước sóng để truyền </a:t>
            </a:r>
            <a:r>
              <a:rPr b="0" i="0" lang="en-US">
                <a:solidFill>
                  <a:schemeClr val="dk1"/>
                </a:solidFill>
                <a:latin typeface="Arial"/>
                <a:ea typeface="Arial"/>
                <a:cs typeface="Arial"/>
                <a:sym typeface="Arial"/>
              </a:rPr>
              <a:t>dữ liệu. Dữ liệu thường được truyền dưới dạng các tín hiệu điện hoặc điện từ</a:t>
            </a:r>
            <a:endParaRPr/>
          </a:p>
          <a:p>
            <a:pPr indent="-171450" lvl="0" marL="171450" rtl="0" algn="l">
              <a:spcBef>
                <a:spcPts val="0"/>
              </a:spcBef>
              <a:spcAft>
                <a:spcPts val="0"/>
              </a:spcAft>
              <a:buClr>
                <a:schemeClr val="dk1"/>
              </a:buClr>
              <a:buSzPts val="1200"/>
              <a:buFont typeface="Noto Sans Symbols"/>
              <a:buChar char="▪"/>
            </a:pPr>
            <a:r>
              <a:rPr lang="en-US"/>
              <a:t>Cáp xoắn đôi</a:t>
            </a:r>
            <a:endParaRPr/>
          </a:p>
          <a:p>
            <a:pPr indent="-285750" lvl="1" marL="742950" rtl="0" algn="l">
              <a:spcBef>
                <a:spcPts val="0"/>
              </a:spcBef>
              <a:spcAft>
                <a:spcPts val="0"/>
              </a:spcAft>
              <a:buClr>
                <a:schemeClr val="dk1"/>
              </a:buClr>
              <a:buSzPts val="1200"/>
              <a:buFont typeface="Arial"/>
              <a:buChar char="•"/>
            </a:pPr>
            <a:r>
              <a:rPr lang="en-US"/>
              <a:t>UTP (Cáp xoắn đôi không có bọc chống nhiễu)</a:t>
            </a:r>
            <a:endParaRPr/>
          </a:p>
          <a:p>
            <a:pPr indent="0" lvl="2" marL="914400" rtl="0" algn="l">
              <a:spcBef>
                <a:spcPts val="0"/>
              </a:spcBef>
              <a:spcAft>
                <a:spcPts val="0"/>
              </a:spcAft>
              <a:buNone/>
            </a:pPr>
            <a:r>
              <a:rPr lang="en-US">
                <a:solidFill>
                  <a:schemeClr val="dk1"/>
                </a:solidFill>
              </a:rPr>
              <a:t>Không có bất kỳ lớp bảo vệ nào ở ngoài ngoại trừ lớp vỏ nhựa</a:t>
            </a:r>
            <a:endParaRPr/>
          </a:p>
          <a:p>
            <a:pPr indent="-285750" lvl="1" marL="742950" rtl="0" algn="l">
              <a:spcBef>
                <a:spcPts val="0"/>
              </a:spcBef>
              <a:spcAft>
                <a:spcPts val="0"/>
              </a:spcAft>
              <a:buClr>
                <a:schemeClr val="dk1"/>
              </a:buClr>
              <a:buSzPts val="1200"/>
              <a:buFont typeface="Arial"/>
              <a:buChar char="•"/>
            </a:pPr>
            <a:r>
              <a:rPr lang="en-US"/>
              <a:t>UTP (Cáp xoắn đôi có bọc chống nhiễu)</a:t>
            </a:r>
            <a:endParaRPr/>
          </a:p>
          <a:p>
            <a:pPr indent="0" lvl="2" marL="914400" rtl="0" algn="l">
              <a:spcBef>
                <a:spcPts val="0"/>
              </a:spcBef>
              <a:spcAft>
                <a:spcPts val="0"/>
              </a:spcAft>
              <a:buNone/>
            </a:pPr>
            <a:r>
              <a:rPr lang="en-US"/>
              <a:t>Được bọc thêm bên ngoài bởi một lớp kim loại như giấy thiếc</a:t>
            </a:r>
            <a:endParaRPr/>
          </a:p>
          <a:p>
            <a:pPr indent="0" lvl="2" marL="914400" rtl="0" algn="l">
              <a:spcBef>
                <a:spcPts val="0"/>
              </a:spcBef>
              <a:spcAft>
                <a:spcPts val="0"/>
              </a:spcAft>
              <a:buNone/>
            </a:pPr>
            <a:r>
              <a:t/>
            </a:r>
            <a:endParaRPr>
              <a:solidFill>
                <a:schemeClr val="dk1"/>
              </a:solidFill>
            </a:endParaRPr>
          </a:p>
          <a:p>
            <a:pPr indent="-342900" lvl="0" marL="342900" rtl="0" algn="l">
              <a:spcBef>
                <a:spcPts val="0"/>
              </a:spcBef>
              <a:spcAft>
                <a:spcPts val="0"/>
              </a:spcAft>
              <a:buClr>
                <a:schemeClr val="dk1"/>
              </a:buClr>
              <a:buSzPts val="1200"/>
              <a:buFont typeface="Noto Sans Symbols"/>
              <a:buChar char="▪"/>
            </a:pPr>
            <a:r>
              <a:rPr lang="en-US"/>
              <a:t>Cáp đồng trục</a:t>
            </a:r>
            <a:endParaRPr/>
          </a:p>
          <a:p>
            <a:pPr indent="-285750" lvl="1" marL="742950" rtl="0" algn="l">
              <a:spcBef>
                <a:spcPts val="0"/>
              </a:spcBef>
              <a:spcAft>
                <a:spcPts val="0"/>
              </a:spcAft>
              <a:buClr>
                <a:schemeClr val="dk1"/>
              </a:buClr>
              <a:buSzPts val="1200"/>
              <a:buFont typeface="Arial"/>
              <a:buChar char="•"/>
            </a:pPr>
            <a:r>
              <a:rPr b="0" i="0" lang="en-US">
                <a:solidFill>
                  <a:schemeClr val="dk1"/>
                </a:solidFill>
                <a:latin typeface="Arial"/>
                <a:ea typeface="Arial"/>
                <a:cs typeface="Arial"/>
                <a:sym typeface="Arial"/>
              </a:rPr>
              <a:t>Chống các tín hiệu bên ngoài và chặn các bước sóng điện từ rất tốt</a:t>
            </a:r>
            <a:endParaRPr/>
          </a:p>
          <a:p>
            <a:pPr indent="-285750" lvl="1" marL="742950" rtl="0" algn="l">
              <a:spcBef>
                <a:spcPts val="0"/>
              </a:spcBef>
              <a:spcAft>
                <a:spcPts val="0"/>
              </a:spcAft>
              <a:buClr>
                <a:schemeClr val="dk1"/>
              </a:buClr>
              <a:buSzPts val="1200"/>
              <a:buFont typeface="Arial"/>
              <a:buChar char="•"/>
            </a:pPr>
            <a:r>
              <a:rPr lang="en-US"/>
              <a:t>Cáp đồng trục được sử dụng rộng rãi trong truyền hình cáp, CATV, mạng cục bộ, v.v.</a:t>
            </a:r>
            <a:endParaRPr/>
          </a:p>
        </p:txBody>
      </p:sp>
      <p:sp>
        <p:nvSpPr>
          <p:cNvPr id="214" name="Google Shape;214;p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8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7" name="Google Shape;1437;p8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rPr b="1" lang="en-US"/>
              <a:t>MQTT (Message Queuing Telemetry Transport) </a:t>
            </a:r>
            <a:r>
              <a:rPr lang="en-US"/>
              <a:t>là một giao thức gửi thông điệp dạng publish-subscribe đạt chuẩn ISO (ISO/IEC PRF 20922). Giao thức này hoạt động ở phía trên bộ giao thức TCP/IP. Giao thức này được dùng để kết nối từ xa nơi cần có lượng code footprint nhỏ hoặc băng thông mạng hạn chế. Kiểu gửi thông điệp dạng publish-subscribe cần có một máy chủ.</a:t>
            </a:r>
            <a:endParaRPr/>
          </a:p>
        </p:txBody>
      </p:sp>
      <p:sp>
        <p:nvSpPr>
          <p:cNvPr id="1438" name="Google Shape;1438;p8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8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6" name="Google Shape;1446;p8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447" name="Google Shape;1447;p8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8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5" name="Google Shape;1455;p8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MQTT là một hàng chờ thông điệp theo kiểu xuất bản/đăng ký theo dõi. Để gửi và nhận dữ liệu đo bởi thiết bị đo từ xa, giao thức này bao gồm Publisher, Topic, Broker, và Subscriber như trong sơ đồ.</a:t>
            </a:r>
            <a:endParaRPr/>
          </a:p>
          <a:p>
            <a:pPr indent="-171450" lvl="0" marL="171450" rtl="0" algn="l">
              <a:spcBef>
                <a:spcPts val="0"/>
              </a:spcBef>
              <a:spcAft>
                <a:spcPts val="0"/>
              </a:spcAft>
              <a:buClr>
                <a:schemeClr val="dk1"/>
              </a:buClr>
              <a:buSzPts val="1200"/>
              <a:buFont typeface="Noto Sans Symbols"/>
              <a:buChar char="▪"/>
            </a:pPr>
            <a:r>
              <a:rPr lang="en-US"/>
              <a:t>Nhìn chung, cơ cấu đó là khi một publisher xuất bản một chủ đề, broker sẽ môi giới chủ đề đó, và subscriber sẽ đăng ký theo dõi chủ đề mình thích thông qua broker. Quy trình này còn được gọi là hàng chờ thông điệp không đồng bộ, quy trình  xuất bản/đăng ký theo dõi vì publisher và subscriber không trực tiếp trao đổi thông điệp cho nhau.</a:t>
            </a:r>
            <a:endParaRPr/>
          </a:p>
        </p:txBody>
      </p:sp>
      <p:sp>
        <p:nvSpPr>
          <p:cNvPr id="1456" name="Google Shape;1456;p8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8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5" name="Google Shape;1475;p8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Xuất bản và đăng ký theo dõi hoạt động theo chủ đề. Ví dụ, nếu một chủ đề bao gồm các cảm biến đo các trạng thái của một máy tính, bạn có thể phân cấp cho các thành phần máy tính và các liên kết dữ liệu.</a:t>
            </a:r>
            <a:endParaRPr/>
          </a:p>
        </p:txBody>
      </p:sp>
      <p:sp>
        <p:nvSpPr>
          <p:cNvPr id="1476" name="Google Shape;1476;p8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8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9" name="Google Shape;1509;p8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Noto Sans Symbols"/>
              <a:buChar char="▪"/>
            </a:pPr>
            <a:r>
              <a:rPr lang="en-US"/>
              <a:t>Xuất bản và đăng ký theo dõi hoạt động theo chủ đề. Ví dụ, nếu một chủ đề bao gồm các cảm biến đo các trạng thái của một máy tính, bạn có thể phân cấp cho các thành phần máy tính và các liên kết dữ liệu.</a:t>
            </a:r>
            <a:endParaRPr/>
          </a:p>
        </p:txBody>
      </p:sp>
      <p:sp>
        <p:nvSpPr>
          <p:cNvPr id="1510" name="Google Shape;1510;p8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8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p8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87313" lvl="0" marL="268288" marR="0" rtl="0" algn="just">
              <a:lnSpc>
                <a:spcPct val="120000"/>
              </a:lnSpc>
              <a:spcBef>
                <a:spcPts val="0"/>
              </a:spcBef>
              <a:spcAft>
                <a:spcPts val="0"/>
              </a:spcAft>
              <a:buClr>
                <a:schemeClr val="dk1"/>
              </a:buClr>
              <a:buSzPts val="1200"/>
              <a:buFont typeface="Arial"/>
              <a:buNone/>
            </a:pPr>
            <a:r>
              <a:rPr b="1" i="0" lang="en-US" sz="1200">
                <a:solidFill>
                  <a:schemeClr val="dk1"/>
                </a:solidFill>
                <a:latin typeface="Arial"/>
                <a:ea typeface="Arial"/>
                <a:cs typeface="Arial"/>
                <a:sym typeface="Arial"/>
              </a:rPr>
              <a:t>Giao thức MQTT</a:t>
            </a:r>
            <a:r>
              <a:rPr b="0" i="0" lang="en-US" sz="1200">
                <a:solidFill>
                  <a:schemeClr val="dk1"/>
                </a:solidFill>
                <a:latin typeface="Arial"/>
                <a:ea typeface="Arial"/>
                <a:cs typeface="Arial"/>
                <a:sym typeface="Arial"/>
              </a:rPr>
              <a:t> - Message Queuing Telemetry Transport. </a:t>
            </a:r>
            <a:r>
              <a:rPr i="0" lang="en-US" sz="1200">
                <a:solidFill>
                  <a:schemeClr val="dk1"/>
                </a:solidFill>
                <a:latin typeface="Arial"/>
                <a:ea typeface="Arial"/>
                <a:cs typeface="Arial"/>
                <a:sym typeface="Arial"/>
              </a:rPr>
              <a:t>Tiêu đề thông điệp</a:t>
            </a:r>
            <a:r>
              <a:rPr b="1" i="0" lang="en-US" sz="1200">
                <a:solidFill>
                  <a:schemeClr val="dk1"/>
                </a:solidFill>
                <a:latin typeface="Arial"/>
                <a:ea typeface="Arial"/>
                <a:cs typeface="Arial"/>
                <a:sym typeface="Arial"/>
              </a:rPr>
              <a:t>MQTT</a:t>
            </a:r>
            <a:r>
              <a:rPr b="0" i="0" lang="en-US" sz="1200">
                <a:solidFill>
                  <a:schemeClr val="dk1"/>
                </a:solidFill>
                <a:latin typeface="Arial"/>
                <a:ea typeface="Arial"/>
                <a:cs typeface="Arial"/>
                <a:sym typeface="Arial"/>
              </a:rPr>
              <a:t> được định dạng nhỏ nhất có thể; tiêu đề cố định chỉ dài 2 byte. Cần phải làm vậy vì việc phân phối thông điệp dạng đẩy khiến việc tối ưu hóa mạng bị chậm lại. Nhiều cấp độ dịch vụ cho phép xử lý linh hoạt nhiều dạng thông điệp.</a:t>
            </a:r>
            <a:endParaRPr/>
          </a:p>
        </p:txBody>
      </p:sp>
      <p:sp>
        <p:nvSpPr>
          <p:cNvPr id="1523" name="Google Shape;1523;p8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8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3" name="Google Shape;1543;p8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Gói tin </a:t>
            </a:r>
            <a:r>
              <a:rPr b="1" i="0" lang="en-US" sz="1200">
                <a:solidFill>
                  <a:schemeClr val="dk1"/>
                </a:solidFill>
                <a:latin typeface="Arial"/>
                <a:ea typeface="Arial"/>
                <a:cs typeface="Arial"/>
                <a:sym typeface="Arial"/>
              </a:rPr>
              <a:t>MQTT </a:t>
            </a:r>
            <a:r>
              <a:rPr b="0" i="0" lang="en-US" sz="1200">
                <a:solidFill>
                  <a:schemeClr val="dk1"/>
                </a:solidFill>
                <a:latin typeface="Arial"/>
                <a:ea typeface="Arial"/>
                <a:cs typeface="Arial"/>
                <a:sym typeface="Arial"/>
              </a:rPr>
              <a:t>hoặc </a:t>
            </a:r>
            <a:r>
              <a:rPr b="1" i="0" lang="en-US" sz="1200">
                <a:solidFill>
                  <a:schemeClr val="dk1"/>
                </a:solidFill>
                <a:latin typeface="Arial"/>
                <a:ea typeface="Arial"/>
                <a:cs typeface="Arial"/>
                <a:sym typeface="Arial"/>
              </a:rPr>
              <a:t>định dạng thông điệp</a:t>
            </a:r>
            <a:r>
              <a:rPr b="0" i="0" lang="en-US" sz="1200">
                <a:solidFill>
                  <a:schemeClr val="dk1"/>
                </a:solidFill>
                <a:latin typeface="Arial"/>
                <a:ea typeface="Arial"/>
                <a:cs typeface="Arial"/>
                <a:sym typeface="Arial"/>
              </a:rPr>
              <a:t> bao gồm một tiêu đề cố định dài 2 byte (luôn hiển thị) + tiêu đề thay đổi (có thể không hiển thị) + tải dữ liệu (có thể không hiển thị). Miền tiêu đề cố định bao gồm miền điều khiển và miền độ dài gói tin với độ dài có thể thay đổi.</a:t>
            </a:r>
            <a:endParaRPr/>
          </a:p>
        </p:txBody>
      </p:sp>
      <p:sp>
        <p:nvSpPr>
          <p:cNvPr id="1544" name="Google Shape;1544;p8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8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3" name="Google Shape;1553;p8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54" name="Google Shape;1554;p8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8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2" name="Google Shape;1562;p8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63" name="Google Shape;1563;p8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8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2" name="Google Shape;1572;p8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73" name="Google Shape;1573;p8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sz="1200"/>
              <a:t>Sợi quang </a:t>
            </a:r>
            <a:endParaRPr/>
          </a:p>
          <a:p>
            <a:pPr indent="0" lvl="1" marL="457200" marR="0" rtl="0" algn="l">
              <a:lnSpc>
                <a:spcPct val="100000"/>
              </a:lnSpc>
              <a:spcBef>
                <a:spcPts val="360"/>
              </a:spcBef>
              <a:spcAft>
                <a:spcPts val="0"/>
              </a:spcAft>
              <a:buClr>
                <a:schemeClr val="dk1"/>
              </a:buClr>
              <a:buSzPts val="1200"/>
              <a:buFont typeface="Noto Sans Symbols"/>
              <a:buNone/>
            </a:pPr>
            <a:r>
              <a:rPr lang="en-US" sz="1200"/>
              <a:t>Truyền dữ liệu ở tốc độ cực cao, có thể trên 10 Gbps</a:t>
            </a:r>
            <a:endParaRPr/>
          </a:p>
        </p:txBody>
      </p:sp>
      <p:sp>
        <p:nvSpPr>
          <p:cNvPr id="229" name="Google Shape;229;p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p9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1" name="Google Shape;1581;p9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82" name="Google Shape;1582;p9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9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2" name="Google Shape;1592;p9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593" name="Google Shape;1593;p9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9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2" name="Google Shape;1602;p9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Mosquitto</a:t>
            </a:r>
            <a:endParaRPr/>
          </a:p>
          <a:p>
            <a:pPr indent="0" lvl="0" marL="0" rtl="0" algn="l">
              <a:spcBef>
                <a:spcPts val="0"/>
              </a:spcBef>
              <a:spcAft>
                <a:spcPts val="0"/>
              </a:spcAft>
              <a:buNone/>
            </a:pPr>
            <a:r>
              <a:rPr b="0" i="0" lang="en-US" sz="1200" u="none" cap="none" strike="noStrike">
                <a:solidFill>
                  <a:srgbClr val="000000"/>
                </a:solidFill>
                <a:latin typeface="Arial"/>
                <a:ea typeface="Arial"/>
                <a:cs typeface="Arial"/>
                <a:sym typeface="Arial"/>
              </a:rPr>
              <a:t>  </a:t>
            </a:r>
            <a:r>
              <a:rPr b="0" i="0" lang="en-US" sz="1200">
                <a:solidFill>
                  <a:schemeClr val="dk1"/>
                </a:solidFill>
                <a:latin typeface="Arial"/>
                <a:ea typeface="Arial"/>
                <a:cs typeface="Arial"/>
                <a:sym typeface="Arial"/>
              </a:rPr>
              <a:t>- </a:t>
            </a:r>
            <a:r>
              <a:rPr b="0" i="0" lang="en-US" sz="1200" u="sng" strike="noStrike">
                <a:solidFill>
                  <a:schemeClr val="dk1"/>
                </a:solidFill>
                <a:latin typeface="Arial"/>
                <a:ea typeface="Arial"/>
                <a:cs typeface="Arial"/>
                <a:sym typeface="Arial"/>
                <a:hlinkClick r:id="rId2">
                  <a:extLst>
                    <a:ext uri="{A12FA001-AC4F-418D-AE19-62706E023703}">
                      <ahyp:hlinkClr val="tx"/>
                    </a:ext>
                  </a:extLst>
                </a:hlinkClick>
              </a:rPr>
              <a:t>https://mosquitto.org/</a:t>
            </a:r>
            <a:endParaRPr/>
          </a:p>
          <a:p>
            <a:pPr indent="0" lvl="0" marL="0" rtl="0" algn="l">
              <a:spcBef>
                <a:spcPts val="0"/>
              </a:spcBef>
              <a:spcAft>
                <a:spcPts val="0"/>
              </a:spcAft>
              <a:buNone/>
            </a:pPr>
            <a:r>
              <a:rPr b="0" i="0" lang="en-US" sz="1200">
                <a:solidFill>
                  <a:schemeClr val="dk1"/>
                </a:solidFill>
                <a:latin typeface="Arial"/>
                <a:ea typeface="Arial"/>
                <a:cs typeface="Arial"/>
                <a:sym typeface="Arial"/>
              </a:rPr>
              <a:t>Mosquitto là một broker thông điệp mã nguồn mở có thể triển khai MQTT 3.1 và 3.1.1.</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Hàng chờ thông điệp Xuất bản/Đăng ký theo dõi (Nhập trước - Xuất trước)</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Máy chủ này phù hợp để xử lý các kết nối “thiết bị đến thiết bị” ví dụ như cảm biến điện năng lượng thấp, thiết bị di động, máy tính tích hợp, Arduino và các bộ vi điều khiển</a:t>
            </a:r>
            <a:endParaRPr/>
          </a:p>
        </p:txBody>
      </p:sp>
      <p:sp>
        <p:nvSpPr>
          <p:cNvPr id="1603" name="Google Shape;1603;p9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9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4" name="Google Shape;1624;p9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Mosquitto</a:t>
            </a:r>
            <a:endParaRPr/>
          </a:p>
          <a:p>
            <a:pPr indent="0" lvl="0" marL="0" rtl="0" algn="l">
              <a:spcBef>
                <a:spcPts val="0"/>
              </a:spcBef>
              <a:spcAft>
                <a:spcPts val="0"/>
              </a:spcAft>
              <a:buNone/>
            </a:pPr>
            <a:r>
              <a:rPr b="0" i="0" lang="en-US" sz="1200" u="none" cap="none" strike="noStrike">
                <a:solidFill>
                  <a:srgbClr val="000000"/>
                </a:solidFill>
                <a:latin typeface="Arial"/>
                <a:ea typeface="Arial"/>
                <a:cs typeface="Arial"/>
                <a:sym typeface="Arial"/>
              </a:rPr>
              <a:t>  </a:t>
            </a:r>
            <a:r>
              <a:rPr b="0" i="0" lang="en-US" sz="1200">
                <a:solidFill>
                  <a:schemeClr val="dk1"/>
                </a:solidFill>
                <a:latin typeface="Malgun Gothic"/>
                <a:ea typeface="Malgun Gothic"/>
                <a:cs typeface="Malgun Gothic"/>
                <a:sym typeface="Malgun Gothic"/>
              </a:rPr>
              <a:t>- </a:t>
            </a:r>
            <a:r>
              <a:rPr b="0" i="0" lang="en-US" sz="1200" u="sng" strike="noStrike">
                <a:solidFill>
                  <a:schemeClr val="dk1"/>
                </a:solidFill>
                <a:latin typeface="Malgun Gothic"/>
                <a:ea typeface="Malgun Gothic"/>
                <a:cs typeface="Malgun Gothic"/>
                <a:sym typeface="Malgun Gothic"/>
                <a:hlinkClick r:id="rId2">
                  <a:extLst>
                    <a:ext uri="{A12FA001-AC4F-418D-AE19-62706E023703}">
                      <ahyp:hlinkClr val="tx"/>
                    </a:ext>
                  </a:extLst>
                </a:hlinkClick>
              </a:rPr>
              <a:t>https://mosquitto.org/</a:t>
            </a:r>
            <a:endParaRPr b="0" i="0" sz="1200" u="none" strike="noStrike">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Mosquitto is an open source message broker that implements the MQ Telemetry Transport Protocol (MQTT) 3.1 and 3.1.1.</a:t>
            </a:r>
            <a:endParaRPr/>
          </a:p>
          <a:p>
            <a:pPr indent="-171450" lvl="0" marL="171450" rtl="0" algn="l">
              <a:spcBef>
                <a:spcPts val="0"/>
              </a:spcBef>
              <a:spcAft>
                <a:spcPts val="0"/>
              </a:spcAft>
              <a:buClr>
                <a:schemeClr val="dk1"/>
              </a:buClr>
              <a:buSzPts val="1200"/>
              <a:buFont typeface="Malgun Gothic"/>
              <a:buChar char="-"/>
            </a:pPr>
            <a:r>
              <a:rPr b="0" i="0" lang="en-US" sz="1200">
                <a:solidFill>
                  <a:schemeClr val="dk1"/>
                </a:solidFill>
                <a:latin typeface="Malgun Gothic"/>
                <a:ea typeface="Malgun Gothic"/>
                <a:cs typeface="Malgun Gothic"/>
                <a:sym typeface="Malgun Gothic"/>
              </a:rPr>
              <a:t>Publish / Subscribe message queue (First In First Out)</a:t>
            </a:r>
            <a:endParaRPr/>
          </a:p>
          <a:p>
            <a:pPr indent="-171450" lvl="0" marL="171450" rtl="0" algn="l">
              <a:spcBef>
                <a:spcPts val="0"/>
              </a:spcBef>
              <a:spcAft>
                <a:spcPts val="0"/>
              </a:spcAft>
              <a:buClr>
                <a:schemeClr val="dk1"/>
              </a:buClr>
              <a:buSzPts val="1200"/>
              <a:buFont typeface="Malgun Gothic"/>
              <a:buChar char="-"/>
            </a:pPr>
            <a:r>
              <a:rPr b="0" i="0" lang="en-US" sz="1200">
                <a:solidFill>
                  <a:schemeClr val="dk1"/>
                </a:solidFill>
                <a:latin typeface="Malgun Gothic"/>
                <a:ea typeface="Malgun Gothic"/>
                <a:cs typeface="Malgun Gothic"/>
                <a:sym typeface="Malgun Gothic"/>
              </a:rPr>
              <a:t>It is suitable for the processing of "device to devices" such as low-power power sensors, mobile devices, embedded computers, Arduinos and microcontrollers</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a:latin typeface="Arial"/>
              <a:ea typeface="Arial"/>
              <a:cs typeface="Arial"/>
              <a:sym typeface="Arial"/>
            </a:endParaRPr>
          </a:p>
        </p:txBody>
      </p:sp>
      <p:sp>
        <p:nvSpPr>
          <p:cNvPr id="1625" name="Google Shape;1625;p9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9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6" name="Google Shape;1646;p9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Mosquitto</a:t>
            </a:r>
            <a:endParaRPr/>
          </a:p>
          <a:p>
            <a:pPr indent="0" lvl="0" marL="0" rtl="0" algn="l">
              <a:spcBef>
                <a:spcPts val="0"/>
              </a:spcBef>
              <a:spcAft>
                <a:spcPts val="0"/>
              </a:spcAft>
              <a:buNone/>
            </a:pPr>
            <a:r>
              <a:rPr b="0" i="0" lang="en-US" sz="1200" u="none" cap="none" strike="noStrike">
                <a:solidFill>
                  <a:srgbClr val="000000"/>
                </a:solidFill>
                <a:latin typeface="Arial"/>
                <a:ea typeface="Arial"/>
                <a:cs typeface="Arial"/>
                <a:sym typeface="Arial"/>
              </a:rPr>
              <a:t>  </a:t>
            </a:r>
            <a:r>
              <a:rPr b="0" i="0" lang="en-US" sz="1200">
                <a:solidFill>
                  <a:schemeClr val="dk1"/>
                </a:solidFill>
                <a:latin typeface="Malgun Gothic"/>
                <a:ea typeface="Malgun Gothic"/>
                <a:cs typeface="Malgun Gothic"/>
                <a:sym typeface="Malgun Gothic"/>
              </a:rPr>
              <a:t>- </a:t>
            </a:r>
            <a:r>
              <a:rPr b="0" i="0" lang="en-US" sz="1200" u="sng" strike="noStrike">
                <a:solidFill>
                  <a:schemeClr val="dk1"/>
                </a:solidFill>
                <a:latin typeface="Malgun Gothic"/>
                <a:ea typeface="Malgun Gothic"/>
                <a:cs typeface="Malgun Gothic"/>
                <a:sym typeface="Malgun Gothic"/>
                <a:hlinkClick r:id="rId2">
                  <a:extLst>
                    <a:ext uri="{A12FA001-AC4F-418D-AE19-62706E023703}">
                      <ahyp:hlinkClr val="tx"/>
                    </a:ext>
                  </a:extLst>
                </a:hlinkClick>
              </a:rPr>
              <a:t>https://mosquitto.org/</a:t>
            </a:r>
            <a:endParaRPr b="0" i="0" sz="1200" u="none" strike="noStrike">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Mosquitto is an open source message broker that implements the MQ Telemetry Transport Protocol (MQTT) 3.1 and 3.1.1.</a:t>
            </a:r>
            <a:endParaRPr/>
          </a:p>
          <a:p>
            <a:pPr indent="-171450" lvl="0" marL="171450" rtl="0" algn="l">
              <a:spcBef>
                <a:spcPts val="0"/>
              </a:spcBef>
              <a:spcAft>
                <a:spcPts val="0"/>
              </a:spcAft>
              <a:buClr>
                <a:schemeClr val="dk1"/>
              </a:buClr>
              <a:buSzPts val="1200"/>
              <a:buFont typeface="Malgun Gothic"/>
              <a:buChar char="-"/>
            </a:pPr>
            <a:r>
              <a:rPr b="0" i="0" lang="en-US" sz="1200">
                <a:solidFill>
                  <a:schemeClr val="dk1"/>
                </a:solidFill>
                <a:latin typeface="Malgun Gothic"/>
                <a:ea typeface="Malgun Gothic"/>
                <a:cs typeface="Malgun Gothic"/>
                <a:sym typeface="Malgun Gothic"/>
              </a:rPr>
              <a:t>Publish / Subscribe message queue (First In First Out)</a:t>
            </a:r>
            <a:endParaRPr/>
          </a:p>
          <a:p>
            <a:pPr indent="-171450" lvl="0" marL="171450" rtl="0" algn="l">
              <a:spcBef>
                <a:spcPts val="0"/>
              </a:spcBef>
              <a:spcAft>
                <a:spcPts val="0"/>
              </a:spcAft>
              <a:buClr>
                <a:schemeClr val="dk1"/>
              </a:buClr>
              <a:buSzPts val="1200"/>
              <a:buFont typeface="Malgun Gothic"/>
              <a:buChar char="-"/>
            </a:pPr>
            <a:r>
              <a:rPr b="0" i="0" lang="en-US" sz="1200">
                <a:solidFill>
                  <a:schemeClr val="dk1"/>
                </a:solidFill>
                <a:latin typeface="Malgun Gothic"/>
                <a:ea typeface="Malgun Gothic"/>
                <a:cs typeface="Malgun Gothic"/>
                <a:sym typeface="Malgun Gothic"/>
              </a:rPr>
              <a:t>It is suitable for the processing of "device to devices" such as low-power power sensors, mobile devices, embedded computers, Arduinos and microcontrollers</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a:latin typeface="Arial"/>
              <a:ea typeface="Arial"/>
              <a:cs typeface="Arial"/>
              <a:sym typeface="Arial"/>
            </a:endParaRPr>
          </a:p>
        </p:txBody>
      </p:sp>
      <p:sp>
        <p:nvSpPr>
          <p:cNvPr id="1647" name="Google Shape;1647;p9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9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8" name="Google Shape;1658;p9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59" name="Google Shape;1659;p9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9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5" name="Google Shape;1675;p9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76" name="Google Shape;1676;p9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9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9" name="Google Shape;1689;p9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690" name="Google Shape;1690;p9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9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2" name="Google Shape;1702;p9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03" name="Google Shape;1703;p9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9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2" name="Google Shape;1712;p9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713" name="Google Shape;1713;p9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2" name="Shape 12"/>
        <p:cNvGrpSpPr/>
        <p:nvPr/>
      </p:nvGrpSpPr>
      <p:grpSpPr>
        <a:xfrm>
          <a:off x="0" y="0"/>
          <a:ext cx="0" cy="0"/>
          <a:chOff x="0" y="0"/>
          <a:chExt cx="0" cy="0"/>
        </a:xfrm>
      </p:grpSpPr>
      <p:pic>
        <p:nvPicPr>
          <p:cNvPr id="13" name="Google Shape;13;p274"/>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 name="Google Shape;14;p274"/>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b="0" i="0" sz="1959" u="none" cap="none" strike="noStrike">
              <a:solidFill>
                <a:schemeClr val="dk1"/>
              </a:solidFill>
              <a:latin typeface="Malgun Gothic"/>
              <a:ea typeface="Malgun Gothic"/>
              <a:cs typeface="Malgun Gothic"/>
              <a:sym typeface="Malgun Gothic"/>
            </a:endParaRPr>
          </a:p>
        </p:txBody>
      </p:sp>
      <p:pic>
        <p:nvPicPr>
          <p:cNvPr id="15" name="Google Shape;15;p274"/>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89" name="Shape 89"/>
        <p:cNvGrpSpPr/>
        <p:nvPr/>
      </p:nvGrpSpPr>
      <p:grpSpPr>
        <a:xfrm>
          <a:off x="0" y="0"/>
          <a:ext cx="0" cy="0"/>
          <a:chOff x="0" y="0"/>
          <a:chExt cx="0" cy="0"/>
        </a:xfrm>
      </p:grpSpPr>
      <p:grpSp>
        <p:nvGrpSpPr>
          <p:cNvPr id="90" name="Google Shape;90;p283"/>
          <p:cNvGrpSpPr/>
          <p:nvPr/>
        </p:nvGrpSpPr>
        <p:grpSpPr>
          <a:xfrm>
            <a:off x="0" y="1"/>
            <a:ext cx="9902825" cy="999802"/>
            <a:chOff x="0" y="1"/>
            <a:chExt cx="9906000" cy="999802"/>
          </a:xfrm>
        </p:grpSpPr>
        <p:sp>
          <p:nvSpPr>
            <p:cNvPr id="91" name="Google Shape;91;p283"/>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2" name="Google Shape;92;p283"/>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93" name="Google Shape;93;p28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4" name="Google Shape;94;p28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5" name="Google Shape;95;p28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96" name="Google Shape;96;p283"/>
          <p:cNvGrpSpPr/>
          <p:nvPr/>
        </p:nvGrpSpPr>
        <p:grpSpPr>
          <a:xfrm>
            <a:off x="449468" y="1462227"/>
            <a:ext cx="9000714" cy="4500283"/>
            <a:chOff x="449612" y="1219200"/>
            <a:chExt cx="9003600" cy="4500283"/>
          </a:xfrm>
        </p:grpSpPr>
        <p:grpSp>
          <p:nvGrpSpPr>
            <p:cNvPr id="97" name="Google Shape;97;p283"/>
            <p:cNvGrpSpPr/>
            <p:nvPr/>
          </p:nvGrpSpPr>
          <p:grpSpPr>
            <a:xfrm>
              <a:off x="449612" y="1219200"/>
              <a:ext cx="9003600" cy="4500283"/>
              <a:chOff x="578678" y="1445207"/>
              <a:chExt cx="8748000" cy="4136077"/>
            </a:xfrm>
          </p:grpSpPr>
          <p:sp>
            <p:nvSpPr>
              <p:cNvPr id="98" name="Google Shape;98;p283"/>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9" name="Google Shape;99;p283"/>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00" name="Google Shape;100;p283"/>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101" name="Google Shape;101;p283"/>
            <p:cNvGrpSpPr/>
            <p:nvPr/>
          </p:nvGrpSpPr>
          <p:grpSpPr>
            <a:xfrm>
              <a:off x="747834" y="2165797"/>
              <a:ext cx="8539600" cy="1267182"/>
              <a:chOff x="805623" y="2423005"/>
              <a:chExt cx="8539600" cy="1267182"/>
            </a:xfrm>
          </p:grpSpPr>
          <p:grpSp>
            <p:nvGrpSpPr>
              <p:cNvPr id="102" name="Google Shape;102;p283"/>
              <p:cNvGrpSpPr/>
              <p:nvPr/>
            </p:nvGrpSpPr>
            <p:grpSpPr>
              <a:xfrm>
                <a:off x="966158" y="2423005"/>
                <a:ext cx="8379065" cy="1267182"/>
                <a:chOff x="1098893" y="2558690"/>
                <a:chExt cx="8379065" cy="1267182"/>
              </a:xfrm>
            </p:grpSpPr>
            <p:sp>
              <p:nvSpPr>
                <p:cNvPr id="103" name="Google Shape;103;p283"/>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4" name="Google Shape;104;p283"/>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5" name="Google Shape;105;p283"/>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6" name="Google Shape;106;p283"/>
            <p:cNvGrpSpPr/>
            <p:nvPr/>
          </p:nvGrpSpPr>
          <p:grpSpPr>
            <a:xfrm>
              <a:off x="747834" y="3595777"/>
              <a:ext cx="8539600" cy="1876451"/>
              <a:chOff x="805623" y="3889855"/>
              <a:chExt cx="8539600" cy="1876451"/>
            </a:xfrm>
          </p:grpSpPr>
          <p:grpSp>
            <p:nvGrpSpPr>
              <p:cNvPr id="107" name="Google Shape;107;p283"/>
              <p:cNvGrpSpPr/>
              <p:nvPr/>
            </p:nvGrpSpPr>
            <p:grpSpPr>
              <a:xfrm>
                <a:off x="958539" y="3889855"/>
                <a:ext cx="8386684" cy="1876451"/>
                <a:chOff x="1098894" y="2558690"/>
                <a:chExt cx="8386684" cy="1876451"/>
              </a:xfrm>
            </p:grpSpPr>
            <p:sp>
              <p:nvSpPr>
                <p:cNvPr id="108" name="Google Shape;108;p283"/>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09" name="Google Shape;109;p283"/>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10" name="Google Shape;110;p283"/>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1" name="Google Shape;111;p283"/>
            <p:cNvGrpSpPr/>
            <p:nvPr/>
          </p:nvGrpSpPr>
          <p:grpSpPr>
            <a:xfrm>
              <a:off x="589808" y="1345444"/>
              <a:ext cx="6615664" cy="430887"/>
              <a:chOff x="790976" y="1592058"/>
              <a:chExt cx="6615664" cy="430887"/>
            </a:xfrm>
          </p:grpSpPr>
          <p:sp>
            <p:nvSpPr>
              <p:cNvPr id="112" name="Google Shape;112;p283"/>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113" name="Google Shape;113;p283"/>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4" name="Google Shape;114;p283"/>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6. Truyền thông Mạng và Lập trình Mạng</a:t>
            </a:r>
            <a:endParaRPr sz="900">
              <a:solidFill>
                <a:srgbClr val="7F7F7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15" name="Shape 115"/>
        <p:cNvGrpSpPr/>
        <p:nvPr/>
      </p:nvGrpSpPr>
      <p:grpSpPr>
        <a:xfrm>
          <a:off x="0" y="0"/>
          <a:ext cx="0" cy="0"/>
          <a:chOff x="0" y="0"/>
          <a:chExt cx="0" cy="0"/>
        </a:xfrm>
      </p:grpSpPr>
      <p:sp>
        <p:nvSpPr>
          <p:cNvPr id="116" name="Google Shape;116;p284"/>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7" name="Google Shape;117;p284"/>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8" name="Google Shape;118;p284"/>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pic>
        <p:nvPicPr>
          <p:cNvPr id="119" name="Google Shape;119;p284"/>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0" name="Google Shape;120;p28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1" name="Google Shape;121;p28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2" name="Google Shape;122;p28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23" name="Google Shape;123;p284"/>
          <p:cNvGrpSpPr/>
          <p:nvPr/>
        </p:nvGrpSpPr>
        <p:grpSpPr>
          <a:xfrm>
            <a:off x="0" y="1"/>
            <a:ext cx="9902825" cy="999802"/>
            <a:chOff x="0" y="1"/>
            <a:chExt cx="9906000" cy="999802"/>
          </a:xfrm>
        </p:grpSpPr>
        <p:sp>
          <p:nvSpPr>
            <p:cNvPr id="124" name="Google Shape;124;p284"/>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5" name="Google Shape;125;p284"/>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sp>
        <p:nvSpPr>
          <p:cNvPr id="126" name="Google Shape;126;p284"/>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6. Truyền thông Mạng và Lập trình Mạng</a:t>
            </a:r>
            <a:endParaRPr sz="900">
              <a:solidFill>
                <a:srgbClr val="7F7F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27" name="Shape 127"/>
        <p:cNvGrpSpPr/>
        <p:nvPr/>
      </p:nvGrpSpPr>
      <p:grpSpPr>
        <a:xfrm>
          <a:off x="0" y="0"/>
          <a:ext cx="0" cy="0"/>
          <a:chOff x="0" y="0"/>
          <a:chExt cx="0" cy="0"/>
        </a:xfrm>
      </p:grpSpPr>
      <p:cxnSp>
        <p:nvCxnSpPr>
          <p:cNvPr id="128" name="Google Shape;128;p28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9" name="Google Shape;129;p28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0" name="Google Shape;130;p28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cxnSp>
        <p:nvCxnSpPr>
          <p:cNvPr id="131" name="Google Shape;131;p285"/>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2" name="Google Shape;132;p285"/>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6. Truyền thông Mạng và Lập trình Mạng</a:t>
            </a:r>
            <a:endParaRPr sz="900">
              <a:solidFill>
                <a:srgbClr val="7F7F7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3" name="Shape 133"/>
        <p:cNvGrpSpPr/>
        <p:nvPr/>
      </p:nvGrpSpPr>
      <p:grpSpPr>
        <a:xfrm>
          <a:off x="0" y="0"/>
          <a:ext cx="0" cy="0"/>
          <a:chOff x="0" y="0"/>
          <a:chExt cx="0" cy="0"/>
        </a:xfrm>
      </p:grpSpPr>
      <p:pic>
        <p:nvPicPr>
          <p:cNvPr id="134" name="Google Shape;134;p286"/>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35" name="Google Shape;135;p286"/>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pic>
        <p:nvPicPr>
          <p:cNvPr id="136" name="Google Shape;136;p286"/>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6" name="Shape 16"/>
        <p:cNvGrpSpPr/>
        <p:nvPr/>
      </p:nvGrpSpPr>
      <p:grpSpPr>
        <a:xfrm>
          <a:off x="0" y="0"/>
          <a:ext cx="0" cy="0"/>
          <a:chOff x="0" y="0"/>
          <a:chExt cx="0" cy="0"/>
        </a:xfrm>
      </p:grpSpPr>
      <p:pic>
        <p:nvPicPr>
          <p:cNvPr id="17" name="Google Shape;17;p275"/>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18" name="Google Shape;18;p275"/>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19" name="Google Shape;19;p275"/>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0" name="Google Shape;20;p275"/>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1" name="Shape 21"/>
        <p:cNvGrpSpPr/>
        <p:nvPr/>
      </p:nvGrpSpPr>
      <p:grpSpPr>
        <a:xfrm>
          <a:off x="0" y="0"/>
          <a:ext cx="0" cy="0"/>
          <a:chOff x="0" y="0"/>
          <a:chExt cx="0" cy="0"/>
        </a:xfrm>
      </p:grpSpPr>
      <p:cxnSp>
        <p:nvCxnSpPr>
          <p:cNvPr id="22" name="Google Shape;22;p27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3" name="Google Shape;23;p27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4" name="Google Shape;24;p276"/>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5" name="Google Shape;25;p276"/>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0" i="0" lang="en-US" sz="900" u="none" cap="none" strike="noStrike">
                <a:solidFill>
                  <a:srgbClr val="7F7F7F"/>
                </a:solidFill>
                <a:latin typeface="Arial"/>
                <a:ea typeface="Arial"/>
                <a:cs typeface="Arial"/>
                <a:sym typeface="Arial"/>
              </a:rPr>
              <a:t>Chương 6. Truyền thông Mạng và Lập trình Mạng</a:t>
            </a:r>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26" name="Shape 26"/>
        <p:cNvGrpSpPr/>
        <p:nvPr/>
      </p:nvGrpSpPr>
      <p:grpSpPr>
        <a:xfrm>
          <a:off x="0" y="0"/>
          <a:ext cx="0" cy="0"/>
          <a:chOff x="0" y="0"/>
          <a:chExt cx="0" cy="0"/>
        </a:xfrm>
      </p:grpSpPr>
      <p:pic>
        <p:nvPicPr>
          <p:cNvPr id="27" name="Google Shape;27;p277"/>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8" name="Google Shape;28;p277"/>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9" name="Google Shape;29;p277"/>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0" name="Google Shape;30;p277"/>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1" name="Google Shape;31;p277"/>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6. Truyền thông Mạng và Lập trình Mạng</a:t>
            </a:r>
            <a:endParaRPr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p:cSld name="콘텐츠 2개">
    <p:spTree>
      <p:nvGrpSpPr>
        <p:cNvPr id="32" name="Shape 32"/>
        <p:cNvGrpSpPr/>
        <p:nvPr/>
      </p:nvGrpSpPr>
      <p:grpSpPr>
        <a:xfrm>
          <a:off x="0" y="0"/>
          <a:ext cx="0" cy="0"/>
          <a:chOff x="0" y="0"/>
          <a:chExt cx="0" cy="0"/>
        </a:xfrm>
      </p:grpSpPr>
      <p:pic>
        <p:nvPicPr>
          <p:cNvPr id="33" name="Google Shape;33;p278"/>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4" name="Google Shape;34;p278"/>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5" name="Google Shape;35;p278"/>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6" name="Google Shape;36;p278"/>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7" name="Google Shape;37;p278"/>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6. Truyền thông Mạng và Lập trình Mạng</a:t>
            </a:r>
            <a:endParaRPr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38" name="Shape 38"/>
        <p:cNvGrpSpPr/>
        <p:nvPr/>
      </p:nvGrpSpPr>
      <p:grpSpPr>
        <a:xfrm>
          <a:off x="0" y="0"/>
          <a:ext cx="0" cy="0"/>
          <a:chOff x="0" y="0"/>
          <a:chExt cx="0" cy="0"/>
        </a:xfrm>
      </p:grpSpPr>
      <p:sp>
        <p:nvSpPr>
          <p:cNvPr id="39" name="Google Shape;39;p279"/>
          <p:cNvSpPr txBox="1"/>
          <p:nvPr/>
        </p:nvSpPr>
        <p:spPr>
          <a:xfrm>
            <a:off x="5184663" y="6347711"/>
            <a:ext cx="3573093"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lang="en-US" sz="1100">
                <a:solidFill>
                  <a:srgbClr val="7F7F7F"/>
                </a:solidFill>
                <a:latin typeface="Arial"/>
                <a:ea typeface="Arial"/>
                <a:cs typeface="Arial"/>
                <a:sym typeface="Arial"/>
              </a:rPr>
              <a:t>Chương 6. Truyền thông Mạng và Lập trình Mạng</a:t>
            </a:r>
            <a:endParaRPr sz="1100">
              <a:solidFill>
                <a:srgbClr val="7F7F7F"/>
              </a:solidFill>
              <a:latin typeface="Arial"/>
              <a:ea typeface="Arial"/>
              <a:cs typeface="Arial"/>
              <a:sym typeface="Arial"/>
            </a:endParaRPr>
          </a:p>
        </p:txBody>
      </p:sp>
      <p:sp>
        <p:nvSpPr>
          <p:cNvPr id="40" name="Google Shape;40;p279"/>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41" name="Shape 41"/>
        <p:cNvGrpSpPr/>
        <p:nvPr/>
      </p:nvGrpSpPr>
      <p:grpSpPr>
        <a:xfrm>
          <a:off x="0" y="0"/>
          <a:ext cx="0" cy="0"/>
          <a:chOff x="0" y="0"/>
          <a:chExt cx="0" cy="0"/>
        </a:xfrm>
      </p:grpSpPr>
      <p:pic>
        <p:nvPicPr>
          <p:cNvPr id="42" name="Google Shape;42;p280"/>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3" name="Google Shape;43;p280"/>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Malgun Gothic"/>
              <a:ea typeface="Malgun Gothic"/>
              <a:cs typeface="Malgun Gothic"/>
              <a:sym typeface="Malgun Gothic"/>
            </a:endParaRPr>
          </a:p>
        </p:txBody>
      </p:sp>
      <p:sp>
        <p:nvSpPr>
          <p:cNvPr id="44" name="Google Shape;44;p280"/>
          <p:cNvSpPr/>
          <p:nvPr/>
        </p:nvSpPr>
        <p:spPr>
          <a:xfrm>
            <a:off x="449468" y="5677032"/>
            <a:ext cx="9000714" cy="88485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5" name="Google Shape;45;p280"/>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6" name="Google Shape;46;p280"/>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p:cSld name="비교">
    <p:spTree>
      <p:nvGrpSpPr>
        <p:cNvPr id="47" name="Shape 47"/>
        <p:cNvGrpSpPr/>
        <p:nvPr/>
      </p:nvGrpSpPr>
      <p:grpSpPr>
        <a:xfrm>
          <a:off x="0" y="0"/>
          <a:ext cx="0" cy="0"/>
          <a:chOff x="0" y="0"/>
          <a:chExt cx="0" cy="0"/>
        </a:xfrm>
      </p:grpSpPr>
      <p:cxnSp>
        <p:nvCxnSpPr>
          <p:cNvPr id="48" name="Google Shape;48;p281"/>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9" name="Google Shape;49;p281"/>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0" name="Google Shape;50;p281"/>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51" name="Google Shape;51;p281"/>
          <p:cNvGrpSpPr/>
          <p:nvPr/>
        </p:nvGrpSpPr>
        <p:grpSpPr>
          <a:xfrm>
            <a:off x="0" y="1"/>
            <a:ext cx="9906000" cy="999802"/>
            <a:chOff x="0" y="1"/>
            <a:chExt cx="9906000" cy="999802"/>
          </a:xfrm>
        </p:grpSpPr>
        <p:sp>
          <p:nvSpPr>
            <p:cNvPr id="52" name="Google Shape;52;p281"/>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 name="Google Shape;53;p281"/>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4" name="Google Shape;54;p281"/>
          <p:cNvGrpSpPr/>
          <p:nvPr/>
        </p:nvGrpSpPr>
        <p:grpSpPr>
          <a:xfrm>
            <a:off x="449999" y="1251375"/>
            <a:ext cx="9018001" cy="4993977"/>
            <a:chOff x="578678" y="1436153"/>
            <a:chExt cx="8748000" cy="4993977"/>
          </a:xfrm>
        </p:grpSpPr>
        <p:sp>
          <p:nvSpPr>
            <p:cNvPr id="55" name="Google Shape;55;p281"/>
            <p:cNvSpPr/>
            <p:nvPr/>
          </p:nvSpPr>
          <p:spPr>
            <a:xfrm>
              <a:off x="578678" y="1436153"/>
              <a:ext cx="8748000" cy="912275"/>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 name="Google Shape;56;p281"/>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57" name="Google Shape;57;p281"/>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6. Truyền thông Mạng và Lập trình Mạng</a:t>
            </a:r>
            <a:endParaRPr sz="900">
              <a:solidFill>
                <a:srgbClr val="7F7F7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58" name="Shape 58"/>
        <p:cNvGrpSpPr/>
        <p:nvPr/>
      </p:nvGrpSpPr>
      <p:grpSpPr>
        <a:xfrm>
          <a:off x="0" y="0"/>
          <a:ext cx="0" cy="0"/>
          <a:chOff x="0" y="0"/>
          <a:chExt cx="0" cy="0"/>
        </a:xfrm>
      </p:grpSpPr>
      <p:grpSp>
        <p:nvGrpSpPr>
          <p:cNvPr id="59" name="Google Shape;59;p282"/>
          <p:cNvGrpSpPr/>
          <p:nvPr/>
        </p:nvGrpSpPr>
        <p:grpSpPr>
          <a:xfrm>
            <a:off x="449468" y="1462227"/>
            <a:ext cx="9000714" cy="4500283"/>
            <a:chOff x="578678" y="1445207"/>
            <a:chExt cx="8748000" cy="4136077"/>
          </a:xfrm>
        </p:grpSpPr>
        <p:sp>
          <p:nvSpPr>
            <p:cNvPr id="60" name="Google Shape;60;p282"/>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1" name="Google Shape;61;p282"/>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2" name="Google Shape;62;p282"/>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63" name="Google Shape;63;p282"/>
          <p:cNvGrpSpPr/>
          <p:nvPr/>
        </p:nvGrpSpPr>
        <p:grpSpPr>
          <a:xfrm>
            <a:off x="0" y="1"/>
            <a:ext cx="9902825" cy="999802"/>
            <a:chOff x="0" y="1"/>
            <a:chExt cx="9906000" cy="999802"/>
          </a:xfrm>
        </p:grpSpPr>
        <p:sp>
          <p:nvSpPr>
            <p:cNvPr id="64" name="Google Shape;64;p282"/>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5" name="Google Shape;65;p282"/>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66" name="Google Shape;66;p28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7" name="Google Shape;67;p28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8" name="Google Shape;68;p28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69" name="Google Shape;69;p282"/>
          <p:cNvGrpSpPr/>
          <p:nvPr/>
        </p:nvGrpSpPr>
        <p:grpSpPr>
          <a:xfrm>
            <a:off x="747594" y="2408824"/>
            <a:ext cx="8536863" cy="3303528"/>
            <a:chOff x="747834" y="2129937"/>
            <a:chExt cx="8539600" cy="3303528"/>
          </a:xfrm>
        </p:grpSpPr>
        <p:grpSp>
          <p:nvGrpSpPr>
            <p:cNvPr id="70" name="Google Shape;70;p282"/>
            <p:cNvGrpSpPr/>
            <p:nvPr/>
          </p:nvGrpSpPr>
          <p:grpSpPr>
            <a:xfrm>
              <a:off x="747834" y="2129937"/>
              <a:ext cx="8539600" cy="1267182"/>
              <a:chOff x="805623" y="2423005"/>
              <a:chExt cx="8539600" cy="1267182"/>
            </a:xfrm>
          </p:grpSpPr>
          <p:grpSp>
            <p:nvGrpSpPr>
              <p:cNvPr id="71" name="Google Shape;71;p282"/>
              <p:cNvGrpSpPr/>
              <p:nvPr/>
            </p:nvGrpSpPr>
            <p:grpSpPr>
              <a:xfrm>
                <a:off x="966158" y="2423005"/>
                <a:ext cx="8379065" cy="1267182"/>
                <a:chOff x="1098893" y="2558690"/>
                <a:chExt cx="8379065" cy="1267182"/>
              </a:xfrm>
            </p:grpSpPr>
            <p:sp>
              <p:nvSpPr>
                <p:cNvPr id="72" name="Google Shape;72;p282"/>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3" name="Google Shape;73;p282"/>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4" name="Google Shape;74;p282"/>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5" name="Google Shape;75;p282"/>
            <p:cNvGrpSpPr/>
            <p:nvPr/>
          </p:nvGrpSpPr>
          <p:grpSpPr>
            <a:xfrm>
              <a:off x="747834" y="3559917"/>
              <a:ext cx="8539600" cy="1055714"/>
              <a:chOff x="805623" y="3889855"/>
              <a:chExt cx="8539600" cy="1055714"/>
            </a:xfrm>
          </p:grpSpPr>
          <p:grpSp>
            <p:nvGrpSpPr>
              <p:cNvPr id="76" name="Google Shape;76;p282"/>
              <p:cNvGrpSpPr/>
              <p:nvPr/>
            </p:nvGrpSpPr>
            <p:grpSpPr>
              <a:xfrm>
                <a:off x="958539" y="3889855"/>
                <a:ext cx="8386684" cy="1055714"/>
                <a:chOff x="1098894" y="2558690"/>
                <a:chExt cx="8386684" cy="1055714"/>
              </a:xfrm>
            </p:grpSpPr>
            <p:sp>
              <p:nvSpPr>
                <p:cNvPr id="77" name="Google Shape;77;p282"/>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78" name="Google Shape;78;p282"/>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79" name="Google Shape;79;p282"/>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0" name="Google Shape;80;p282"/>
            <p:cNvGrpSpPr/>
            <p:nvPr/>
          </p:nvGrpSpPr>
          <p:grpSpPr>
            <a:xfrm>
              <a:off x="747834" y="4781836"/>
              <a:ext cx="8539600" cy="651629"/>
              <a:chOff x="805623" y="5143345"/>
              <a:chExt cx="8539600" cy="651629"/>
            </a:xfrm>
          </p:grpSpPr>
          <p:grpSp>
            <p:nvGrpSpPr>
              <p:cNvPr id="81" name="Google Shape;81;p282"/>
              <p:cNvGrpSpPr/>
              <p:nvPr/>
            </p:nvGrpSpPr>
            <p:grpSpPr>
              <a:xfrm>
                <a:off x="966159" y="5143345"/>
                <a:ext cx="8379064" cy="651629"/>
                <a:chOff x="1098894" y="2558690"/>
                <a:chExt cx="8379064" cy="651629"/>
              </a:xfrm>
            </p:grpSpPr>
            <p:sp>
              <p:nvSpPr>
                <p:cNvPr id="82" name="Google Shape;82;p282"/>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3" name="Google Shape;83;p282"/>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4" name="Google Shape;84;p282"/>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85" name="Google Shape;85;p282"/>
          <p:cNvGrpSpPr/>
          <p:nvPr/>
        </p:nvGrpSpPr>
        <p:grpSpPr>
          <a:xfrm>
            <a:off x="589619" y="1588472"/>
            <a:ext cx="6613544" cy="430887"/>
            <a:chOff x="790976" y="1592058"/>
            <a:chExt cx="6615664" cy="430887"/>
          </a:xfrm>
        </p:grpSpPr>
        <p:sp>
          <p:nvSpPr>
            <p:cNvPr id="86" name="Google Shape;86;p282"/>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87" name="Google Shape;87;p282"/>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88" name="Google Shape;88;p282"/>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6. Truyền thông Mạng và Lập trình Mạng</a:t>
            </a:r>
            <a:endParaRPr sz="900">
              <a:solidFill>
                <a:srgbClr val="7F7F7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273"/>
          <p:cNvSpPr txBox="1"/>
          <p:nvPr>
            <p:ph type="title"/>
          </p:nvPr>
        </p:nvSpPr>
        <p:spPr>
          <a:xfrm>
            <a:off x="681038" y="365125"/>
            <a:ext cx="854075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273"/>
          <p:cNvSpPr txBox="1"/>
          <p:nvPr>
            <p:ph idx="1" type="body"/>
          </p:nvPr>
        </p:nvSpPr>
        <p:spPr>
          <a:xfrm>
            <a:off x="681038" y="1825625"/>
            <a:ext cx="854075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273"/>
          <p:cNvSpPr txBox="1"/>
          <p:nvPr>
            <p:ph idx="10" type="dt"/>
          </p:nvPr>
        </p:nvSpPr>
        <p:spPr>
          <a:xfrm>
            <a:off x="681038" y="6356350"/>
            <a:ext cx="2227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273"/>
          <p:cNvSpPr txBox="1"/>
          <p:nvPr>
            <p:ph idx="11" type="ftr"/>
          </p:nvPr>
        </p:nvSpPr>
        <p:spPr>
          <a:xfrm>
            <a:off x="3279775" y="6356350"/>
            <a:ext cx="334327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 name="Google Shape;11;p273"/>
          <p:cNvSpPr txBox="1"/>
          <p:nvPr>
            <p:ph idx="12" type="sldNum"/>
          </p:nvPr>
        </p:nvSpPr>
        <p:spPr>
          <a:xfrm>
            <a:off x="6994525" y="6356350"/>
            <a:ext cx="222726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2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6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5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4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6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7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5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6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6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6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66.png"/><Relationship Id="rId4" Type="http://schemas.openxmlformats.org/officeDocument/2006/relationships/image" Target="../media/image7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74.png"/><Relationship Id="rId4" Type="http://schemas.openxmlformats.org/officeDocument/2006/relationships/image" Target="../media/image7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7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8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9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6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6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8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7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8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8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image" Target="../media/image8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image" Target="../media/image8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 Id="rId3" Type="http://schemas.openxmlformats.org/officeDocument/2006/relationships/image" Target="../media/image8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 Id="rId3" Type="http://schemas.openxmlformats.org/officeDocument/2006/relationships/image" Target="../media/image8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image" Target="../media/image7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 Id="rId3" Type="http://schemas.openxmlformats.org/officeDocument/2006/relationships/image" Target="../media/image9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 Id="rId3" Type="http://schemas.openxmlformats.org/officeDocument/2006/relationships/image" Target="../media/image9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 Id="rId3" Type="http://schemas.openxmlformats.org/officeDocument/2006/relationships/image" Target="../media/image85.png"/><Relationship Id="rId4" Type="http://schemas.openxmlformats.org/officeDocument/2006/relationships/image" Target="../media/image8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 Id="rId3" Type="http://schemas.openxmlformats.org/officeDocument/2006/relationships/image" Target="../media/image101.png"/><Relationship Id="rId4" Type="http://schemas.openxmlformats.org/officeDocument/2006/relationships/image" Target="../media/image9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 Id="rId3" Type="http://schemas.openxmlformats.org/officeDocument/2006/relationships/image" Target="../media/image98.png"/><Relationship Id="rId4" Type="http://schemas.openxmlformats.org/officeDocument/2006/relationships/image" Target="../media/image9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 Id="rId3" Type="http://schemas.openxmlformats.org/officeDocument/2006/relationships/image" Target="../media/image100.png"/><Relationship Id="rId4" Type="http://schemas.openxmlformats.org/officeDocument/2006/relationships/image" Target="../media/image13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 Id="rId3" Type="http://schemas.openxmlformats.org/officeDocument/2006/relationships/image" Target="../media/image10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 Id="rId3" Type="http://schemas.openxmlformats.org/officeDocument/2006/relationships/image" Target="../media/image9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 Id="rId3" Type="http://schemas.openxmlformats.org/officeDocument/2006/relationships/image" Target="../media/image10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 Id="rId3" Type="http://schemas.openxmlformats.org/officeDocument/2006/relationships/image" Target="../media/image109.png"/><Relationship Id="rId4" Type="http://schemas.openxmlformats.org/officeDocument/2006/relationships/image" Target="../media/image10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 Id="rId3" Type="http://schemas.openxmlformats.org/officeDocument/2006/relationships/image" Target="../media/image1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 Id="rId3" Type="http://schemas.openxmlformats.org/officeDocument/2006/relationships/image" Target="../media/image11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 Id="rId3" Type="http://schemas.openxmlformats.org/officeDocument/2006/relationships/image" Target="../media/image107.png"/><Relationship Id="rId4" Type="http://schemas.openxmlformats.org/officeDocument/2006/relationships/image" Target="../media/image10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 Id="rId3" Type="http://schemas.openxmlformats.org/officeDocument/2006/relationships/image" Target="../media/image11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 Id="rId3" Type="http://schemas.openxmlformats.org/officeDocument/2006/relationships/image" Target="../media/image116.jpg"/><Relationship Id="rId4" Type="http://schemas.openxmlformats.org/officeDocument/2006/relationships/image" Target="../media/image114.png"/><Relationship Id="rId5" Type="http://schemas.openxmlformats.org/officeDocument/2006/relationships/image" Target="../media/image11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 Id="rId3" Type="http://schemas.openxmlformats.org/officeDocument/2006/relationships/image" Target="../media/image11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121.png"/><Relationship Id="rId4" Type="http://schemas.openxmlformats.org/officeDocument/2006/relationships/image" Target="../media/image4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118.png"/><Relationship Id="rId4" Type="http://schemas.openxmlformats.org/officeDocument/2006/relationships/image" Target="../media/image120.png"/><Relationship Id="rId5" Type="http://schemas.openxmlformats.org/officeDocument/2006/relationships/image" Target="../media/image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129.png"/><Relationship Id="rId4" Type="http://schemas.openxmlformats.org/officeDocument/2006/relationships/image" Target="../media/image3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123.png"/><Relationship Id="rId4" Type="http://schemas.openxmlformats.org/officeDocument/2006/relationships/image" Target="../media/image18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 Id="rId3" Type="http://schemas.openxmlformats.org/officeDocument/2006/relationships/image" Target="../media/image15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 Id="rId3" Type="http://schemas.openxmlformats.org/officeDocument/2006/relationships/image" Target="../media/image138.png"/><Relationship Id="rId4" Type="http://schemas.openxmlformats.org/officeDocument/2006/relationships/image" Target="../media/image124.png"/><Relationship Id="rId5" Type="http://schemas.openxmlformats.org/officeDocument/2006/relationships/image" Target="../media/image14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12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image" Target="../media/image135.png"/><Relationship Id="rId4" Type="http://schemas.openxmlformats.org/officeDocument/2006/relationships/image" Target="../media/image11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Relationship Id="rId3" Type="http://schemas.openxmlformats.org/officeDocument/2006/relationships/image" Target="../media/image160.png"/><Relationship Id="rId4" Type="http://schemas.openxmlformats.org/officeDocument/2006/relationships/image" Target="../media/image17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133.png"/><Relationship Id="rId4" Type="http://schemas.openxmlformats.org/officeDocument/2006/relationships/image" Target="../media/image11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image" Target="../media/image18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 Id="rId3" Type="http://schemas.openxmlformats.org/officeDocument/2006/relationships/image" Target="../media/image1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 Id="rId3" Type="http://schemas.openxmlformats.org/officeDocument/2006/relationships/image" Target="../media/image17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 Id="rId3" Type="http://schemas.openxmlformats.org/officeDocument/2006/relationships/image" Target="../media/image142.png"/><Relationship Id="rId4" Type="http://schemas.openxmlformats.org/officeDocument/2006/relationships/image" Target="../media/image117.png"/><Relationship Id="rId5" Type="http://schemas.openxmlformats.org/officeDocument/2006/relationships/image" Target="../media/image14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 Id="rId3" Type="http://schemas.openxmlformats.org/officeDocument/2006/relationships/image" Target="../media/image164.png"/><Relationship Id="rId4" Type="http://schemas.openxmlformats.org/officeDocument/2006/relationships/image" Target="../media/image277.png"/><Relationship Id="rId5" Type="http://schemas.openxmlformats.org/officeDocument/2006/relationships/image" Target="../media/image142.png"/><Relationship Id="rId6" Type="http://schemas.openxmlformats.org/officeDocument/2006/relationships/image" Target="../media/image11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 Id="rId3" Type="http://schemas.openxmlformats.org/officeDocument/2006/relationships/hyperlink" Target="https://flask.palletsprojects.com/en/2.0.x/" TargetMode="External"/><Relationship Id="rId4" Type="http://schemas.openxmlformats.org/officeDocument/2006/relationships/image" Target="../media/image140.jpg"/><Relationship Id="rId5" Type="http://schemas.openxmlformats.org/officeDocument/2006/relationships/image" Target="../media/image14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 Id="rId3" Type="http://schemas.openxmlformats.org/officeDocument/2006/relationships/image" Target="../media/image144.png"/><Relationship Id="rId4" Type="http://schemas.openxmlformats.org/officeDocument/2006/relationships/image" Target="../media/image14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 Id="rId3" Type="http://schemas.openxmlformats.org/officeDocument/2006/relationships/image" Target="../media/image153.png"/><Relationship Id="rId4" Type="http://schemas.openxmlformats.org/officeDocument/2006/relationships/image" Target="../media/image14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 Id="rId3" Type="http://schemas.openxmlformats.org/officeDocument/2006/relationships/image" Target="../media/image19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8.xml"/><Relationship Id="rId3" Type="http://schemas.openxmlformats.org/officeDocument/2006/relationships/image" Target="../media/image192.png"/><Relationship Id="rId4" Type="http://schemas.openxmlformats.org/officeDocument/2006/relationships/image" Target="../media/image149.png"/><Relationship Id="rId5" Type="http://schemas.openxmlformats.org/officeDocument/2006/relationships/image" Target="../media/image11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image" Target="../media/image181.png"/><Relationship Id="rId4" Type="http://schemas.openxmlformats.org/officeDocument/2006/relationships/image" Target="../media/image154.png"/><Relationship Id="rId5" Type="http://schemas.openxmlformats.org/officeDocument/2006/relationships/image" Target="../media/image1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 Id="rId3" Type="http://schemas.openxmlformats.org/officeDocument/2006/relationships/image" Target="../media/image19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 Id="rId3" Type="http://schemas.openxmlformats.org/officeDocument/2006/relationships/image" Target="../media/image193.png"/><Relationship Id="rId4" Type="http://schemas.openxmlformats.org/officeDocument/2006/relationships/image" Target="../media/image163.png"/><Relationship Id="rId5" Type="http://schemas.openxmlformats.org/officeDocument/2006/relationships/image" Target="../media/image14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image" Target="../media/image16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image" Target="../media/image162.png"/><Relationship Id="rId4" Type="http://schemas.openxmlformats.org/officeDocument/2006/relationships/image" Target="../media/image16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 Id="rId3" Type="http://schemas.openxmlformats.org/officeDocument/2006/relationships/image" Target="../media/image162.png"/><Relationship Id="rId4" Type="http://schemas.openxmlformats.org/officeDocument/2006/relationships/image" Target="../media/image1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 Id="rId3" Type="http://schemas.openxmlformats.org/officeDocument/2006/relationships/image" Target="../media/image197.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 Id="rId3" Type="http://schemas.openxmlformats.org/officeDocument/2006/relationships/image" Target="../media/image200.png"/><Relationship Id="rId4" Type="http://schemas.openxmlformats.org/officeDocument/2006/relationships/image" Target="../media/image17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172.png"/><Relationship Id="rId4" Type="http://schemas.openxmlformats.org/officeDocument/2006/relationships/image" Target="../media/image199.png"/><Relationship Id="rId5" Type="http://schemas.openxmlformats.org/officeDocument/2006/relationships/image" Target="../media/image17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 Id="rId3" Type="http://schemas.openxmlformats.org/officeDocument/2006/relationships/image" Target="../media/image178.png"/><Relationship Id="rId4" Type="http://schemas.openxmlformats.org/officeDocument/2006/relationships/image" Target="../media/image182.png"/><Relationship Id="rId5" Type="http://schemas.openxmlformats.org/officeDocument/2006/relationships/image" Target="../media/image19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 Id="rId3" Type="http://schemas.openxmlformats.org/officeDocument/2006/relationships/image" Target="../media/image196.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 Id="rId3" Type="http://schemas.openxmlformats.org/officeDocument/2006/relationships/image" Target="../media/image20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 Id="rId3" Type="http://schemas.openxmlformats.org/officeDocument/2006/relationships/image" Target="../media/image204.png"/><Relationship Id="rId4" Type="http://schemas.openxmlformats.org/officeDocument/2006/relationships/image" Target="../media/image186.png"/><Relationship Id="rId5" Type="http://schemas.openxmlformats.org/officeDocument/2006/relationships/image" Target="../media/image191.png"/><Relationship Id="rId6" Type="http://schemas.openxmlformats.org/officeDocument/2006/relationships/image" Target="../media/image189.png"/><Relationship Id="rId7" Type="http://schemas.openxmlformats.org/officeDocument/2006/relationships/image" Target="../media/image17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 Id="rId3" Type="http://schemas.openxmlformats.org/officeDocument/2006/relationships/image" Target="../media/image201.png"/><Relationship Id="rId4" Type="http://schemas.openxmlformats.org/officeDocument/2006/relationships/image" Target="../media/image198.png"/><Relationship Id="rId5" Type="http://schemas.openxmlformats.org/officeDocument/2006/relationships/image" Target="../media/image218.png"/><Relationship Id="rId6" Type="http://schemas.openxmlformats.org/officeDocument/2006/relationships/image" Target="../media/image17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 Id="rId3" Type="http://schemas.openxmlformats.org/officeDocument/2006/relationships/image" Target="../media/image20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 Id="rId3" Type="http://schemas.openxmlformats.org/officeDocument/2006/relationships/image" Target="../media/image21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9.xml"/><Relationship Id="rId3" Type="http://schemas.openxmlformats.org/officeDocument/2006/relationships/image" Target="../media/image1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 Id="rId3" Type="http://schemas.openxmlformats.org/officeDocument/2006/relationships/image" Target="../media/image221.png"/><Relationship Id="rId4" Type="http://schemas.openxmlformats.org/officeDocument/2006/relationships/image" Target="../media/image207.png"/><Relationship Id="rId5" Type="http://schemas.openxmlformats.org/officeDocument/2006/relationships/image" Target="../media/image234.png"/><Relationship Id="rId6" Type="http://schemas.openxmlformats.org/officeDocument/2006/relationships/image" Target="../media/image175.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1.xml"/><Relationship Id="rId3" Type="http://schemas.openxmlformats.org/officeDocument/2006/relationships/image" Target="../media/image259.png"/><Relationship Id="rId4" Type="http://schemas.openxmlformats.org/officeDocument/2006/relationships/image" Target="../media/image17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 Id="rId3" Type="http://schemas.openxmlformats.org/officeDocument/2006/relationships/image" Target="../media/image175.png"/><Relationship Id="rId4" Type="http://schemas.openxmlformats.org/officeDocument/2006/relationships/image" Target="../media/image260.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3.xml"/><Relationship Id="rId3" Type="http://schemas.openxmlformats.org/officeDocument/2006/relationships/image" Target="../media/image205.png"/><Relationship Id="rId4" Type="http://schemas.openxmlformats.org/officeDocument/2006/relationships/image" Target="../media/image208.png"/><Relationship Id="rId5" Type="http://schemas.openxmlformats.org/officeDocument/2006/relationships/image" Target="../media/image17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5.xml"/><Relationship Id="rId3" Type="http://schemas.openxmlformats.org/officeDocument/2006/relationships/image" Target="../media/image211.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6.xml"/><Relationship Id="rId3" Type="http://schemas.openxmlformats.org/officeDocument/2006/relationships/image" Target="../media/image209.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175.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8.xml"/><Relationship Id="rId3" Type="http://schemas.openxmlformats.org/officeDocument/2006/relationships/image" Target="../media/image223.png"/><Relationship Id="rId4" Type="http://schemas.openxmlformats.org/officeDocument/2006/relationships/image" Target="../media/image222.png"/><Relationship Id="rId5" Type="http://schemas.openxmlformats.org/officeDocument/2006/relationships/image" Target="../media/image175.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 Id="rId3" Type="http://schemas.openxmlformats.org/officeDocument/2006/relationships/image" Target="../media/image2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0.xml"/><Relationship Id="rId3" Type="http://schemas.openxmlformats.org/officeDocument/2006/relationships/image" Target="../media/image220.png"/><Relationship Id="rId4" Type="http://schemas.openxmlformats.org/officeDocument/2006/relationships/image" Target="../media/image17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1.xml"/><Relationship Id="rId3" Type="http://schemas.openxmlformats.org/officeDocument/2006/relationships/image" Target="../media/image229.png"/><Relationship Id="rId4" Type="http://schemas.openxmlformats.org/officeDocument/2006/relationships/image" Target="../media/image175.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3.xml"/><Relationship Id="rId3" Type="http://schemas.openxmlformats.org/officeDocument/2006/relationships/image" Target="../media/image228.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4.xml"/><Relationship Id="rId3" Type="http://schemas.openxmlformats.org/officeDocument/2006/relationships/image" Target="../media/image231.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5.xml"/><Relationship Id="rId3" Type="http://schemas.openxmlformats.org/officeDocument/2006/relationships/image" Target="../media/image23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6.xml"/><Relationship Id="rId3" Type="http://schemas.openxmlformats.org/officeDocument/2006/relationships/image" Target="../media/image235.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7.xml"/><Relationship Id="rId3" Type="http://schemas.openxmlformats.org/officeDocument/2006/relationships/hyperlink" Target="https://www.heidisql.com/download.php" TargetMode="External"/><Relationship Id="rId4" Type="http://schemas.openxmlformats.org/officeDocument/2006/relationships/image" Target="../media/image270.png"/><Relationship Id="rId5" Type="http://schemas.openxmlformats.org/officeDocument/2006/relationships/image" Target="../media/image117.png"/><Relationship Id="rId6" Type="http://schemas.openxmlformats.org/officeDocument/2006/relationships/image" Target="../media/image236.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8.xml"/><Relationship Id="rId3" Type="http://schemas.openxmlformats.org/officeDocument/2006/relationships/image" Target="../media/image246.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9.xml"/><Relationship Id="rId3" Type="http://schemas.openxmlformats.org/officeDocument/2006/relationships/image" Target="../media/image2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 Id="rId3" Type="http://schemas.openxmlformats.org/officeDocument/2006/relationships/image" Target="../media/image243.png"/><Relationship Id="rId4" Type="http://schemas.openxmlformats.org/officeDocument/2006/relationships/image" Target="../media/image250.png"/><Relationship Id="rId5" Type="http://schemas.openxmlformats.org/officeDocument/2006/relationships/image" Target="../media/image117.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2.xml"/><Relationship Id="rId3" Type="http://schemas.openxmlformats.org/officeDocument/2006/relationships/image" Target="../media/image239.png"/><Relationship Id="rId4" Type="http://schemas.openxmlformats.org/officeDocument/2006/relationships/image" Target="../media/image240.png"/><Relationship Id="rId5" Type="http://schemas.openxmlformats.org/officeDocument/2006/relationships/image" Target="../media/image117.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4.xml"/><Relationship Id="rId3" Type="http://schemas.openxmlformats.org/officeDocument/2006/relationships/image" Target="../media/image248.png"/><Relationship Id="rId4" Type="http://schemas.openxmlformats.org/officeDocument/2006/relationships/image" Target="../media/image238.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5.xml"/><Relationship Id="rId3" Type="http://schemas.openxmlformats.org/officeDocument/2006/relationships/image" Target="../media/image249.png"/><Relationship Id="rId4" Type="http://schemas.openxmlformats.org/officeDocument/2006/relationships/image" Target="../media/image23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6.xml"/><Relationship Id="rId3" Type="http://schemas.openxmlformats.org/officeDocument/2006/relationships/image" Target="../media/image245.png"/><Relationship Id="rId4" Type="http://schemas.openxmlformats.org/officeDocument/2006/relationships/image" Target="../media/image23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7.xml"/><Relationship Id="rId3" Type="http://schemas.openxmlformats.org/officeDocument/2006/relationships/image" Target="../media/image253.png"/><Relationship Id="rId4" Type="http://schemas.openxmlformats.org/officeDocument/2006/relationships/image" Target="../media/image23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9.xml"/><Relationship Id="rId3" Type="http://schemas.openxmlformats.org/officeDocument/2006/relationships/image" Target="../media/image2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0.xml"/><Relationship Id="rId3" Type="http://schemas.openxmlformats.org/officeDocument/2006/relationships/image" Target="../media/image25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1.xml"/><Relationship Id="rId3" Type="http://schemas.openxmlformats.org/officeDocument/2006/relationships/image" Target="../media/image276.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2.xml"/><Relationship Id="rId3" Type="http://schemas.openxmlformats.org/officeDocument/2006/relationships/image" Target="../media/image25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3.xml"/><Relationship Id="rId3" Type="http://schemas.openxmlformats.org/officeDocument/2006/relationships/image" Target="../media/image274.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4.xml"/><Relationship Id="rId3" Type="http://schemas.openxmlformats.org/officeDocument/2006/relationships/image" Target="../media/image265.png"/><Relationship Id="rId4" Type="http://schemas.openxmlformats.org/officeDocument/2006/relationships/image" Target="../media/image262.png"/><Relationship Id="rId5" Type="http://schemas.openxmlformats.org/officeDocument/2006/relationships/image" Target="../media/image117.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5.xml"/><Relationship Id="rId3" Type="http://schemas.openxmlformats.org/officeDocument/2006/relationships/image" Target="../media/image27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6.xml"/><Relationship Id="rId3" Type="http://schemas.openxmlformats.org/officeDocument/2006/relationships/image" Target="../media/image27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7.xml"/><Relationship Id="rId3" Type="http://schemas.openxmlformats.org/officeDocument/2006/relationships/image" Target="../media/image269.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8.xml"/><Relationship Id="rId3" Type="http://schemas.openxmlformats.org/officeDocument/2006/relationships/image" Target="../media/image268.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9.xml"/><Relationship Id="rId3" Type="http://schemas.openxmlformats.org/officeDocument/2006/relationships/image" Target="../media/image2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0.xml"/><Relationship Id="rId3" Type="http://schemas.openxmlformats.org/officeDocument/2006/relationships/image" Target="../media/image263.png"/><Relationship Id="rId4" Type="http://schemas.openxmlformats.org/officeDocument/2006/relationships/image" Target="../media/image117.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1.xml"/><Relationship Id="rId3" Type="http://schemas.openxmlformats.org/officeDocument/2006/relationships/image" Target="../media/image272.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2.xml"/><Relationship Id="rId3" Type="http://schemas.openxmlformats.org/officeDocument/2006/relationships/image" Target="../media/image21.jp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4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42.png"/><Relationship Id="rId4"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4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46.png"/><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39.png"/><Relationship Id="rId4" Type="http://schemas.openxmlformats.org/officeDocument/2006/relationships/image" Target="../media/image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47.png"/><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43.png"/><Relationship Id="rId4" Type="http://schemas.openxmlformats.org/officeDocument/2006/relationships/image" Target="../media/image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55.png"/><Relationship Id="rId4" Type="http://schemas.openxmlformats.org/officeDocument/2006/relationships/image" Target="../media/image4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Campus</a:t>
            </a:r>
            <a:endParaRPr/>
          </a:p>
        </p:txBody>
      </p:sp>
      <p:grpSp>
        <p:nvGrpSpPr>
          <p:cNvPr id="142" name="Google Shape;142;p1"/>
          <p:cNvGrpSpPr/>
          <p:nvPr/>
        </p:nvGrpSpPr>
        <p:grpSpPr>
          <a:xfrm>
            <a:off x="724689" y="4320000"/>
            <a:ext cx="6097837" cy="369332"/>
            <a:chOff x="724689" y="4320000"/>
            <a:chExt cx="6097837" cy="369332"/>
          </a:xfrm>
        </p:grpSpPr>
        <p:sp>
          <p:nvSpPr>
            <p:cNvPr id="143" name="Google Shape;143;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a:t>
              </a:r>
              <a:endParaRPr b="0" i="0" sz="2400" u="none" cap="none" strike="noStrike">
                <a:solidFill>
                  <a:srgbClr val="1428A0"/>
                </a:solidFill>
                <a:latin typeface="Arial"/>
                <a:ea typeface="Arial"/>
                <a:cs typeface="Arial"/>
                <a:sym typeface="Arial"/>
              </a:endParaRPr>
            </a:p>
          </p:txBody>
        </p:sp>
        <p:sp>
          <p:nvSpPr>
            <p:cNvPr id="144" name="Google Shape;144;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0"/>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Tìm hiểu về Mạng</a:t>
            </a:r>
            <a:endParaRPr sz="3600">
              <a:solidFill>
                <a:schemeClr val="dk1"/>
              </a:solidFill>
              <a:latin typeface="Arial"/>
              <a:ea typeface="Arial"/>
              <a:cs typeface="Arial"/>
              <a:sym typeface="Arial"/>
            </a:endParaRPr>
          </a:p>
        </p:txBody>
      </p:sp>
      <p:sp>
        <p:nvSpPr>
          <p:cNvPr id="247" name="Google Shape;247;p1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248" name="Google Shape;248;p10"/>
          <p:cNvSpPr/>
          <p:nvPr/>
        </p:nvSpPr>
        <p:spPr>
          <a:xfrm>
            <a:off x="1054112" y="4003778"/>
            <a:ext cx="3740912" cy="176971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Tổng quan về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1.2. Thiết bị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Chuyển đổi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Phương thức truyền dữ liệu của Mạng</a:t>
            </a:r>
            <a:endParaRPr sz="1800">
              <a:solidFill>
                <a:srgbClr val="A5A5A5"/>
              </a:solidFill>
              <a:latin typeface="Arial"/>
              <a:ea typeface="Arial"/>
              <a:cs typeface="Arial"/>
              <a:sym typeface="Arial"/>
            </a:endParaRPr>
          </a:p>
        </p:txBody>
      </p:sp>
      <p:sp>
        <p:nvSpPr>
          <p:cNvPr id="249" name="Google Shape;249;p10"/>
          <p:cNvSpPr/>
          <p:nvPr/>
        </p:nvSpPr>
        <p:spPr>
          <a:xfrm>
            <a:off x="5107800" y="4003778"/>
            <a:ext cx="3877703" cy="136447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a:t>
            </a:r>
            <a:r>
              <a:rPr lang="en-US" sz="1800">
                <a:solidFill>
                  <a:srgbClr val="A5A5A5"/>
                </a:solidFill>
                <a:latin typeface="Arial"/>
                <a:ea typeface="Arial"/>
                <a:cs typeface="Arial"/>
                <a:sym typeface="Arial"/>
              </a:rPr>
              <a:t>Phân loại và Tính năng của giao tiếp có dây</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1.6. Cấu trúc liên kết mạng</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1.7. Sử dụng Mạng</a:t>
            </a:r>
            <a:endParaRPr sz="1800">
              <a:solidFill>
                <a:srgbClr val="A6A6A6"/>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00"/>
          <p:cNvSpPr/>
          <p:nvPr/>
        </p:nvSpPr>
        <p:spPr>
          <a:xfrm>
            <a:off x="580388" y="352535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Kết nối bằng đối tượng khách MQTT</a:t>
            </a:r>
            <a:endParaRPr/>
          </a:p>
        </p:txBody>
      </p:sp>
      <p:sp>
        <p:nvSpPr>
          <p:cNvPr id="1746" name="Google Shape;1746;p100"/>
          <p:cNvSpPr/>
          <p:nvPr/>
        </p:nvSpPr>
        <p:spPr>
          <a:xfrm>
            <a:off x="580388" y="2824791"/>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đối tượng máy khách MQTT.</a:t>
            </a:r>
            <a:endParaRPr/>
          </a:p>
        </p:txBody>
      </p:sp>
      <p:sp>
        <p:nvSpPr>
          <p:cNvPr id="1747" name="Google Shape;1747;p10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748" name="Google Shape;1748;p1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749" name="Google Shape;1749;p10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thư viện API của MQTT bằng Ruby</a:t>
            </a:r>
            <a:endParaRPr/>
          </a:p>
        </p:txBody>
      </p:sp>
      <p:sp>
        <p:nvSpPr>
          <p:cNvPr id="1750" name="Google Shape;1750;p100"/>
          <p:cNvSpPr/>
          <p:nvPr/>
        </p:nvSpPr>
        <p:spPr>
          <a:xfrm>
            <a:off x="712182" y="2174873"/>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require 'rubygems’</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require 'mqtt’ # Load the mqtt library from the line of code</a:t>
            </a:r>
            <a:endParaRPr/>
          </a:p>
        </p:txBody>
      </p:sp>
      <p:sp>
        <p:nvSpPr>
          <p:cNvPr id="1751" name="Google Shape;1751;p100"/>
          <p:cNvSpPr/>
          <p:nvPr/>
        </p:nvSpPr>
        <p:spPr>
          <a:xfrm>
            <a:off x="712182" y="307022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mqtt = MQTT::Client.new (‘Địa chỉ IP của broker MQTT’)</a:t>
            </a:r>
            <a:endParaRPr/>
          </a:p>
        </p:txBody>
      </p:sp>
      <p:sp>
        <p:nvSpPr>
          <p:cNvPr id="1752" name="Google Shape;1752;p100"/>
          <p:cNvSpPr/>
          <p:nvPr/>
        </p:nvSpPr>
        <p:spPr>
          <a:xfrm>
            <a:off x="712182" y="3764411"/>
            <a:ext cx="8487381" cy="74553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mqtt.connect('test.mosquitto.org') do |client|</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 perform operations</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end</a:t>
            </a:r>
            <a:endParaRPr/>
          </a:p>
        </p:txBody>
      </p:sp>
      <p:sp>
        <p:nvSpPr>
          <p:cNvPr id="1753" name="Google Shape;1753;p10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Khai báo thư viện API</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01"/>
          <p:cNvSpPr/>
          <p:nvPr/>
        </p:nvSpPr>
        <p:spPr>
          <a:xfrm>
            <a:off x="580388" y="3536722"/>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Nhận thông điệp: Nhận các chủ đề và thông điệp của chúng.</a:t>
            </a:r>
            <a:endParaRPr/>
          </a:p>
        </p:txBody>
      </p:sp>
      <p:sp>
        <p:nvSpPr>
          <p:cNvPr id="1760" name="Google Shape;1760;p10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761" name="Google Shape;1761;p1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762" name="Google Shape;1762;p101"/>
          <p:cNvSpPr/>
          <p:nvPr/>
        </p:nvSpPr>
        <p:spPr>
          <a:xfrm>
            <a:off x="712182" y="1759881"/>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client.publish topic, payload</a:t>
            </a:r>
            <a:endParaRPr/>
          </a:p>
        </p:txBody>
      </p:sp>
      <p:grpSp>
        <p:nvGrpSpPr>
          <p:cNvPr id="1763" name="Google Shape;1763;p101"/>
          <p:cNvGrpSpPr/>
          <p:nvPr/>
        </p:nvGrpSpPr>
        <p:grpSpPr>
          <a:xfrm>
            <a:off x="580388" y="2262835"/>
            <a:ext cx="8619175" cy="1166165"/>
            <a:chOff x="580388" y="2363587"/>
            <a:chExt cx="8619175" cy="1166165"/>
          </a:xfrm>
        </p:grpSpPr>
        <p:sp>
          <p:nvSpPr>
            <p:cNvPr id="1764" name="Google Shape;1764;p101"/>
            <p:cNvSpPr/>
            <p:nvPr/>
          </p:nvSpPr>
          <p:spPr>
            <a:xfrm>
              <a:off x="580388" y="23635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Đăng ký theo dõi API: Nhập chủ đề để đăng ký theo dõi là giá trị đối số</a:t>
              </a:r>
              <a:endParaRPr sz="1400">
                <a:solidFill>
                  <a:schemeClr val="dk1"/>
                </a:solidFill>
                <a:latin typeface="Arial"/>
                <a:ea typeface="Arial"/>
                <a:cs typeface="Arial"/>
                <a:sym typeface="Arial"/>
              </a:endParaRPr>
            </a:p>
          </p:txBody>
        </p:sp>
        <p:sp>
          <p:nvSpPr>
            <p:cNvPr id="1765" name="Google Shape;1765;p101"/>
            <p:cNvSpPr/>
            <p:nvPr/>
          </p:nvSpPr>
          <p:spPr>
            <a:xfrm>
              <a:off x="712182" y="2579031"/>
              <a:ext cx="8487381"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client.subscribe('topic1‘)</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client.subscribe('topic1', 'topic2')</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client.subscribe('foo/#’)</a:t>
              </a:r>
              <a:endParaRPr/>
            </a:p>
          </p:txBody>
        </p:sp>
      </p:grpSp>
      <p:sp>
        <p:nvSpPr>
          <p:cNvPr id="1766" name="Google Shape;1766;p101"/>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Xuất bản API: Nhập chủ đề và thông điệp để xuất bản</a:t>
            </a:r>
            <a:endParaRPr sz="1400">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02"/>
          <p:cNvSpPr/>
          <p:nvPr/>
        </p:nvSpPr>
        <p:spPr>
          <a:xfrm>
            <a:off x="5217058" y="1921113"/>
            <a:ext cx="4230155" cy="1805623"/>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Mã nguồn chương trình trò chuyện MQTT</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Tin nhắn công khai: tin nhắn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Nói chuyện riêng: \ w usr_name message</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Thoát: \ q message</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Chạy phương thức: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ruby Chat_Example.rb username</a:t>
            </a:r>
            <a:endParaRPr/>
          </a:p>
        </p:txBody>
      </p:sp>
      <p:sp>
        <p:nvSpPr>
          <p:cNvPr id="1773" name="Google Shape;1773;p10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774" name="Google Shape;1774;p1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775" name="Google Shape;1775;p10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Mẫu code triển khai MQTT</a:t>
            </a:r>
            <a:endParaRPr/>
          </a:p>
        </p:txBody>
      </p:sp>
      <p:pic>
        <p:nvPicPr>
          <p:cNvPr id="1776" name="Google Shape;1776;p102"/>
          <p:cNvPicPr preferRelativeResize="0"/>
          <p:nvPr/>
        </p:nvPicPr>
        <p:blipFill rotWithShape="1">
          <a:blip r:embed="rId3">
            <a:alphaModFix/>
          </a:blip>
          <a:srcRect b="40706" l="15148" r="49818" t="4543"/>
          <a:stretch/>
        </p:blipFill>
        <p:spPr>
          <a:xfrm>
            <a:off x="449998" y="1876425"/>
            <a:ext cx="4584850" cy="447826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0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783" name="Google Shape;1783;p1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784" name="Google Shape;1784;p10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Kết quả chạy Chương trình trò chuyện MQTT bằng Ruby</a:t>
            </a:r>
            <a:endParaRPr/>
          </a:p>
        </p:txBody>
      </p:sp>
      <p:sp>
        <p:nvSpPr>
          <p:cNvPr id="1785" name="Google Shape;1785;p103"/>
          <p:cNvSpPr txBox="1"/>
          <p:nvPr/>
        </p:nvSpPr>
        <p:spPr>
          <a:xfrm>
            <a:off x="449998" y="1878020"/>
            <a:ext cx="8696046" cy="523220"/>
          </a:xfrm>
          <a:prstGeom prst="rect">
            <a:avLst/>
          </a:prstGeom>
          <a:noFill/>
          <a:ln>
            <a:noFill/>
          </a:ln>
        </p:spPr>
        <p:txBody>
          <a:bodyPr anchorCtr="0" anchor="t" bIns="45700" lIns="91425" spcFirstLastPara="1" rIns="91425" wrap="square" tIns="4570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Mở hai cửa sổ như hình bên dưới và đổi tên thành chat. Bạn có thể thấy rằng cuộc trò chuyện đang diễn ra thông qua MQTT Broker.</a:t>
            </a:r>
            <a:endParaRPr sz="1400">
              <a:solidFill>
                <a:schemeClr val="dk1"/>
              </a:solidFill>
              <a:latin typeface="Arial"/>
              <a:ea typeface="Arial"/>
              <a:cs typeface="Arial"/>
              <a:sym typeface="Arial"/>
            </a:endParaRPr>
          </a:p>
        </p:txBody>
      </p:sp>
      <p:grpSp>
        <p:nvGrpSpPr>
          <p:cNvPr id="1786" name="Google Shape;1786;p103"/>
          <p:cNvGrpSpPr/>
          <p:nvPr/>
        </p:nvGrpSpPr>
        <p:grpSpPr>
          <a:xfrm>
            <a:off x="472954" y="2534826"/>
            <a:ext cx="9030952" cy="3027774"/>
            <a:chOff x="580387" y="2702757"/>
            <a:chExt cx="8491894" cy="2847046"/>
          </a:xfrm>
        </p:grpSpPr>
        <p:pic>
          <p:nvPicPr>
            <p:cNvPr id="1787" name="Google Shape;1787;p103"/>
            <p:cNvPicPr preferRelativeResize="0"/>
            <p:nvPr/>
          </p:nvPicPr>
          <p:blipFill rotWithShape="1">
            <a:blip r:embed="rId3">
              <a:alphaModFix/>
            </a:blip>
            <a:srcRect b="0" l="0" r="0" t="0"/>
            <a:stretch/>
          </p:blipFill>
          <p:spPr>
            <a:xfrm>
              <a:off x="580387" y="2702757"/>
              <a:ext cx="4182307" cy="2847046"/>
            </a:xfrm>
            <a:prstGeom prst="rect">
              <a:avLst/>
            </a:prstGeom>
            <a:noFill/>
            <a:ln>
              <a:noFill/>
            </a:ln>
          </p:spPr>
        </p:pic>
        <p:pic>
          <p:nvPicPr>
            <p:cNvPr id="1788" name="Google Shape;1788;p103"/>
            <p:cNvPicPr preferRelativeResize="0"/>
            <p:nvPr/>
          </p:nvPicPr>
          <p:blipFill rotWithShape="1">
            <a:blip r:embed="rId4">
              <a:alphaModFix/>
            </a:blip>
            <a:srcRect b="0" l="0" r="0" t="0"/>
            <a:stretch/>
          </p:blipFill>
          <p:spPr>
            <a:xfrm>
              <a:off x="4889974" y="2702757"/>
              <a:ext cx="4182307" cy="2847046"/>
            </a:xfrm>
            <a:prstGeom prst="rect">
              <a:avLst/>
            </a:prstGeom>
            <a:noFill/>
            <a:ln>
              <a:noFill/>
            </a:ln>
          </p:spPr>
        </p:pic>
        <p:sp>
          <p:nvSpPr>
            <p:cNvPr id="1789" name="Google Shape;1789;p103"/>
            <p:cNvSpPr/>
            <p:nvPr/>
          </p:nvSpPr>
          <p:spPr>
            <a:xfrm>
              <a:off x="592442" y="2921085"/>
              <a:ext cx="2095811" cy="163825"/>
            </a:xfrm>
            <a:prstGeom prst="rect">
              <a:avLst/>
            </a:prstGeom>
            <a:noFill/>
            <a:ln cap="flat" cmpd="sng" w="28575">
              <a:solidFill>
                <a:srgbClr val="D295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90" name="Google Shape;1790;p103"/>
            <p:cNvSpPr/>
            <p:nvPr/>
          </p:nvSpPr>
          <p:spPr>
            <a:xfrm>
              <a:off x="4891540" y="2921084"/>
              <a:ext cx="2122679" cy="174650"/>
            </a:xfrm>
            <a:prstGeom prst="rect">
              <a:avLst/>
            </a:prstGeom>
            <a:noFill/>
            <a:ln cap="flat" cmpd="sng" w="28575">
              <a:solidFill>
                <a:srgbClr val="D295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791" name="Google Shape;1791;p103"/>
            <p:cNvPicPr preferRelativeResize="0"/>
            <p:nvPr/>
          </p:nvPicPr>
          <p:blipFill rotWithShape="1">
            <a:blip r:embed="rId4">
              <a:alphaModFix/>
            </a:blip>
            <a:srcRect b="86355" l="358" r="50172" t="7511"/>
            <a:stretch/>
          </p:blipFill>
          <p:spPr>
            <a:xfrm>
              <a:off x="5187975" y="3802839"/>
              <a:ext cx="3612778" cy="304975"/>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1792" name="Google Shape;1792;p103"/>
            <p:cNvPicPr preferRelativeResize="0"/>
            <p:nvPr/>
          </p:nvPicPr>
          <p:blipFill rotWithShape="1">
            <a:blip r:embed="rId3">
              <a:alphaModFix/>
            </a:blip>
            <a:srcRect b="86512" l="288" r="49600" t="7935"/>
            <a:stretch/>
          </p:blipFill>
          <p:spPr>
            <a:xfrm>
              <a:off x="736340" y="3830164"/>
              <a:ext cx="3877550" cy="292497"/>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grpSp>
      <p:pic>
        <p:nvPicPr>
          <p:cNvPr id="1793" name="Google Shape;1793;p103"/>
          <p:cNvPicPr preferRelativeResize="0"/>
          <p:nvPr/>
        </p:nvPicPr>
        <p:blipFill rotWithShape="1">
          <a:blip r:embed="rId5">
            <a:alphaModFix/>
          </a:blip>
          <a:srcRect b="0" l="0" r="0" t="0"/>
          <a:stretch/>
        </p:blipFill>
        <p:spPr>
          <a:xfrm rot="-5400000">
            <a:off x="6307897" y="2933767"/>
            <a:ext cx="461205" cy="385628"/>
          </a:xfrm>
          <a:prstGeom prst="rect">
            <a:avLst/>
          </a:prstGeom>
          <a:noFill/>
          <a:ln>
            <a:noFill/>
          </a:ln>
        </p:spPr>
      </p:pic>
      <p:pic>
        <p:nvPicPr>
          <p:cNvPr id="1794" name="Google Shape;1794;p103"/>
          <p:cNvPicPr preferRelativeResize="0"/>
          <p:nvPr/>
        </p:nvPicPr>
        <p:blipFill rotWithShape="1">
          <a:blip r:embed="rId5">
            <a:alphaModFix/>
          </a:blip>
          <a:srcRect b="0" l="0" r="0" t="0"/>
          <a:stretch/>
        </p:blipFill>
        <p:spPr>
          <a:xfrm rot="-5400000">
            <a:off x="1860100" y="2941499"/>
            <a:ext cx="461205" cy="38562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0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801" name="Google Shape;1801;p1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802" name="Google Shape;1802;p104"/>
          <p:cNvSpPr/>
          <p:nvPr/>
        </p:nvSpPr>
        <p:spPr>
          <a:xfrm>
            <a:off x="449998" y="1375101"/>
            <a:ext cx="9018002"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Raspberry pi: Cấu hình chương trình trò chuyện MQTT </a:t>
            </a:r>
            <a:endParaRPr sz="2400">
              <a:solidFill>
                <a:srgbClr val="0C0C0C"/>
              </a:solidFill>
              <a:latin typeface="Arial"/>
              <a:ea typeface="Arial"/>
              <a:cs typeface="Arial"/>
              <a:sym typeface="Arial"/>
            </a:endParaRPr>
          </a:p>
        </p:txBody>
      </p:sp>
      <p:sp>
        <p:nvSpPr>
          <p:cNvPr id="1803" name="Google Shape;1803;p104"/>
          <p:cNvSpPr/>
          <p:nvPr/>
        </p:nvSpPr>
        <p:spPr>
          <a:xfrm>
            <a:off x="712182" y="2566408"/>
            <a:ext cx="6301457"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Trước khi thay đổi: mqtt = MQTT::Client.new('localhost’)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thay đổi: mqtt = MQTT::Client.new('mosquitto server ip')</a:t>
            </a:r>
            <a:endParaRPr/>
          </a:p>
        </p:txBody>
      </p:sp>
      <p:grpSp>
        <p:nvGrpSpPr>
          <p:cNvPr id="1804" name="Google Shape;1804;p104"/>
          <p:cNvGrpSpPr/>
          <p:nvPr/>
        </p:nvGrpSpPr>
        <p:grpSpPr>
          <a:xfrm>
            <a:off x="712182" y="3313685"/>
            <a:ext cx="6666518" cy="1815826"/>
            <a:chOff x="11484016" y="3909849"/>
            <a:chExt cx="6579911" cy="1792237"/>
          </a:xfrm>
        </p:grpSpPr>
        <p:pic>
          <p:nvPicPr>
            <p:cNvPr descr="EMB00001ea42ef6" id="1805" name="Google Shape;1805;p104"/>
            <p:cNvPicPr preferRelativeResize="0"/>
            <p:nvPr/>
          </p:nvPicPr>
          <p:blipFill rotWithShape="1">
            <a:blip r:embed="rId3">
              <a:alphaModFix/>
            </a:blip>
            <a:srcRect b="55481" l="0" r="60973" t="29034"/>
            <a:stretch/>
          </p:blipFill>
          <p:spPr>
            <a:xfrm>
              <a:off x="11484016" y="3909849"/>
              <a:ext cx="6579911" cy="1792237"/>
            </a:xfrm>
            <a:prstGeom prst="rect">
              <a:avLst/>
            </a:prstGeom>
            <a:noFill/>
            <a:ln>
              <a:noFill/>
            </a:ln>
          </p:spPr>
        </p:pic>
        <p:sp>
          <p:nvSpPr>
            <p:cNvPr id="1806" name="Google Shape;1806;p104"/>
            <p:cNvSpPr/>
            <p:nvPr/>
          </p:nvSpPr>
          <p:spPr>
            <a:xfrm>
              <a:off x="12068823" y="3952711"/>
              <a:ext cx="2056991" cy="338814"/>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 Username</a:t>
              </a:r>
              <a:endParaRPr b="0" i="0" sz="1400" u="none" cap="none" strike="noStrike">
                <a:solidFill>
                  <a:srgbClr val="FFFFFF"/>
                </a:solidFill>
                <a:latin typeface="Arial"/>
                <a:ea typeface="Arial"/>
                <a:cs typeface="Arial"/>
                <a:sym typeface="Arial"/>
              </a:endParaRPr>
            </a:p>
          </p:txBody>
        </p:sp>
        <p:sp>
          <p:nvSpPr>
            <p:cNvPr id="1807" name="Google Shape;1807;p104"/>
            <p:cNvSpPr/>
            <p:nvPr/>
          </p:nvSpPr>
          <p:spPr>
            <a:xfrm>
              <a:off x="12165782" y="4738714"/>
              <a:ext cx="3738590" cy="291393"/>
            </a:xfrm>
            <a:prstGeom prst="rect">
              <a:avLst/>
            </a:prstGeom>
            <a:solidFill>
              <a:srgbClr val="264F78"/>
            </a:solid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F2F2F2"/>
                </a:buClr>
                <a:buSzPts val="1400"/>
                <a:buFont typeface="Arial"/>
                <a:buNone/>
              </a:pPr>
              <a:r>
                <a:rPr b="1" i="0" lang="en-US" sz="1400" u="none" cap="none" strike="noStrike">
                  <a:solidFill>
                    <a:srgbClr val="F2F2F2"/>
                  </a:solidFill>
                  <a:latin typeface="Arial"/>
                  <a:ea typeface="Arial"/>
                  <a:cs typeface="Arial"/>
                  <a:sym typeface="Arial"/>
                </a:rPr>
                <a:t># connect to mqtt server in localhost</a:t>
              </a:r>
              <a:endParaRPr b="1" i="0" sz="1400" u="none" cap="none" strike="noStrike">
                <a:solidFill>
                  <a:srgbClr val="F2F2F2"/>
                </a:solidFill>
                <a:latin typeface="Arial"/>
                <a:ea typeface="Arial"/>
                <a:cs typeface="Arial"/>
                <a:sym typeface="Arial"/>
              </a:endParaRPr>
            </a:p>
          </p:txBody>
        </p:sp>
      </p:grpSp>
      <p:sp>
        <p:nvSpPr>
          <p:cNvPr id="1808" name="Google Shape;1808;p104"/>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Chạy máy chủ mosquitto trên Windows</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Thay đổi mã nguồn mẫu của chương trình trò chuyện MQTT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0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815" name="Google Shape;1815;p1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816" name="Google Shape;1816;p105"/>
          <p:cNvGrpSpPr/>
          <p:nvPr/>
        </p:nvGrpSpPr>
        <p:grpSpPr>
          <a:xfrm>
            <a:off x="565053" y="1872274"/>
            <a:ext cx="4401282" cy="2670614"/>
            <a:chOff x="1913824" y="2208518"/>
            <a:chExt cx="5464876" cy="3315982"/>
          </a:xfrm>
        </p:grpSpPr>
        <p:sp>
          <p:nvSpPr>
            <p:cNvPr id="1817" name="Google Shape;1817;p105"/>
            <p:cNvSpPr/>
            <p:nvPr/>
          </p:nvSpPr>
          <p:spPr>
            <a:xfrm>
              <a:off x="1913824" y="2208518"/>
              <a:ext cx="5464876" cy="331598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nvGrpSpPr>
            <p:cNvPr id="1818" name="Google Shape;1818;p105"/>
            <p:cNvGrpSpPr/>
            <p:nvPr/>
          </p:nvGrpSpPr>
          <p:grpSpPr>
            <a:xfrm>
              <a:off x="2044701" y="2328035"/>
              <a:ext cx="5194299" cy="3149603"/>
              <a:chOff x="-1432561" y="2369249"/>
              <a:chExt cx="4636696" cy="3316933"/>
            </a:xfrm>
          </p:grpSpPr>
          <p:pic>
            <p:nvPicPr>
              <p:cNvPr descr="EMB00001ea42efc" id="1819" name="Google Shape;1819;p105"/>
              <p:cNvPicPr preferRelativeResize="0"/>
              <p:nvPr/>
            </p:nvPicPr>
            <p:blipFill rotWithShape="1">
              <a:blip r:embed="rId3">
                <a:alphaModFix/>
              </a:blip>
              <a:srcRect b="9254" l="16873" r="38935" t="38175"/>
              <a:stretch/>
            </p:blipFill>
            <p:spPr>
              <a:xfrm>
                <a:off x="-1432561" y="2369249"/>
                <a:ext cx="4636696" cy="3316933"/>
              </a:xfrm>
              <a:prstGeom prst="rect">
                <a:avLst/>
              </a:prstGeom>
              <a:noFill/>
              <a:ln>
                <a:noFill/>
              </a:ln>
            </p:spPr>
          </p:pic>
          <p:sp>
            <p:nvSpPr>
              <p:cNvPr id="1820" name="Google Shape;1820;p105"/>
              <p:cNvSpPr/>
              <p:nvPr/>
            </p:nvSpPr>
            <p:spPr>
              <a:xfrm>
                <a:off x="1911519" y="2926510"/>
                <a:ext cx="1206194" cy="2196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6E6E6E"/>
                  </a:buClr>
                  <a:buSzPts val="1100"/>
                  <a:buFont typeface="Arial"/>
                  <a:buNone/>
                </a:pPr>
                <a:r>
                  <a:rPr b="1" i="0" lang="en-US" sz="1100" u="none" cap="none" strike="noStrike">
                    <a:solidFill>
                      <a:srgbClr val="6E6E6E"/>
                    </a:solidFill>
                    <a:latin typeface="Arial"/>
                    <a:ea typeface="Arial"/>
                    <a:cs typeface="Arial"/>
                    <a:sym typeface="Arial"/>
                  </a:rPr>
                  <a:t>Date Modified</a:t>
                </a:r>
                <a:endParaRPr b="1" i="0" sz="1100" u="none" cap="none" strike="noStrike">
                  <a:solidFill>
                    <a:srgbClr val="6E6E6E"/>
                  </a:solidFill>
                  <a:latin typeface="Arial"/>
                  <a:ea typeface="Arial"/>
                  <a:cs typeface="Arial"/>
                  <a:sym typeface="Arial"/>
                </a:endParaRPr>
              </a:p>
            </p:txBody>
          </p:sp>
          <p:sp>
            <p:nvSpPr>
              <p:cNvPr id="1821" name="Google Shape;1821;p105"/>
              <p:cNvSpPr/>
              <p:nvPr/>
            </p:nvSpPr>
            <p:spPr>
              <a:xfrm>
                <a:off x="-1163650" y="2925155"/>
                <a:ext cx="647700" cy="22102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name</a:t>
                </a:r>
                <a:endParaRPr b="1" i="0" sz="1100" u="none" cap="none" strike="noStrike">
                  <a:solidFill>
                    <a:srgbClr val="000000"/>
                  </a:solidFill>
                  <a:latin typeface="Arial"/>
                  <a:ea typeface="Arial"/>
                  <a:cs typeface="Arial"/>
                  <a:sym typeface="Arial"/>
                </a:endParaRPr>
              </a:p>
            </p:txBody>
          </p:sp>
          <p:sp>
            <p:nvSpPr>
              <p:cNvPr id="1822" name="Google Shape;1822;p105"/>
              <p:cNvSpPr/>
              <p:nvPr/>
            </p:nvSpPr>
            <p:spPr>
              <a:xfrm>
                <a:off x="-1432560" y="2417972"/>
                <a:ext cx="809218" cy="25664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6E6E6E"/>
                  </a:buClr>
                  <a:buSzPts val="1100"/>
                  <a:buFont typeface="Arial"/>
                  <a:buNone/>
                </a:pPr>
                <a:r>
                  <a:rPr b="1" i="0" lang="en-US" sz="1100" u="none" cap="none" strike="noStrike">
                    <a:solidFill>
                      <a:srgbClr val="6E6E6E"/>
                    </a:solidFill>
                    <a:latin typeface="Arial"/>
                    <a:ea typeface="Arial"/>
                    <a:cs typeface="Arial"/>
                    <a:sym typeface="Arial"/>
                  </a:rPr>
                  <a:t>Network</a:t>
                </a:r>
                <a:endParaRPr b="1" i="0" sz="1100" u="none" cap="none" strike="noStrike">
                  <a:solidFill>
                    <a:srgbClr val="6E6E6E"/>
                  </a:solidFill>
                  <a:latin typeface="Arial"/>
                  <a:ea typeface="Arial"/>
                  <a:cs typeface="Arial"/>
                  <a:sym typeface="Arial"/>
                </a:endParaRPr>
              </a:p>
            </p:txBody>
          </p:sp>
        </p:grpSp>
      </p:grpSp>
      <p:sp>
        <p:nvSpPr>
          <p:cNvPr id="1823" name="Google Shape;1823;p105"/>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Lưu các tệp tin nguồn của Ruby bằng samba trong thư mục gốc của Pi</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10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830" name="Google Shape;1830;p1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831" name="Google Shape;1831;p106"/>
          <p:cNvSpPr/>
          <p:nvPr/>
        </p:nvSpPr>
        <p:spPr>
          <a:xfrm>
            <a:off x="712182" y="2175883"/>
            <a:ext cx="6301457"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thư viện MQTT từ gói cài đặt Rubygems</a:t>
            </a:r>
            <a:endParaRPr/>
          </a:p>
        </p:txBody>
      </p:sp>
      <p:pic>
        <p:nvPicPr>
          <p:cNvPr descr="EMB00001ea42f06" id="1832" name="Google Shape;1832;p106"/>
          <p:cNvPicPr preferRelativeResize="0"/>
          <p:nvPr/>
        </p:nvPicPr>
        <p:blipFill rotWithShape="1">
          <a:blip r:embed="rId3">
            <a:alphaModFix/>
          </a:blip>
          <a:srcRect b="0" l="0" r="995" t="2405"/>
          <a:stretch/>
        </p:blipFill>
        <p:spPr>
          <a:xfrm>
            <a:off x="696607" y="2570543"/>
            <a:ext cx="8504675" cy="2734236"/>
          </a:xfrm>
          <a:prstGeom prst="rect">
            <a:avLst/>
          </a:prstGeom>
          <a:noFill/>
          <a:ln cap="flat" cmpd="sng" w="9525">
            <a:solidFill>
              <a:srgbClr val="7F7F7F"/>
            </a:solidFill>
            <a:prstDash val="solid"/>
            <a:round/>
            <a:headEnd len="sm" w="sm" type="none"/>
            <a:tailEnd len="sm" w="sm" type="none"/>
          </a:ln>
        </p:spPr>
      </p:pic>
      <p:sp>
        <p:nvSpPr>
          <p:cNvPr id="1833" name="Google Shape;1833;p106"/>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Kết nối Raspberry pi bằng putty hoặc màn hình LCD và sử dụng lệnh dưới đây</a:t>
            </a:r>
            <a:endParaRPr/>
          </a:p>
        </p:txBody>
      </p:sp>
      <p:sp>
        <p:nvSpPr>
          <p:cNvPr id="1834" name="Google Shape;1834;p106"/>
          <p:cNvSpPr/>
          <p:nvPr/>
        </p:nvSpPr>
        <p:spPr>
          <a:xfrm>
            <a:off x="696607" y="1816086"/>
            <a:ext cx="6301457" cy="330038"/>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sudo gem install mqtt</a:t>
            </a:r>
            <a:endParaRPr/>
          </a:p>
        </p:txBody>
      </p:sp>
      <p:sp>
        <p:nvSpPr>
          <p:cNvPr id="1835" name="Google Shape;1835;p106"/>
          <p:cNvSpPr/>
          <p:nvPr/>
        </p:nvSpPr>
        <p:spPr>
          <a:xfrm>
            <a:off x="696607" y="2899508"/>
            <a:ext cx="4633485" cy="28135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10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842" name="Google Shape;1842;p1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pic>
        <p:nvPicPr>
          <p:cNvPr descr="EMB00001ea42f09" id="1843" name="Google Shape;1843;p107"/>
          <p:cNvPicPr preferRelativeResize="0"/>
          <p:nvPr/>
        </p:nvPicPr>
        <p:blipFill rotWithShape="1">
          <a:blip r:embed="rId3">
            <a:alphaModFix/>
          </a:blip>
          <a:srcRect b="0" l="0" r="1098" t="3190"/>
          <a:stretch/>
        </p:blipFill>
        <p:spPr>
          <a:xfrm>
            <a:off x="580388" y="2219315"/>
            <a:ext cx="7001312" cy="1908645"/>
          </a:xfrm>
          <a:prstGeom prst="rect">
            <a:avLst/>
          </a:prstGeom>
          <a:noFill/>
          <a:ln cap="flat" cmpd="sng" w="9525">
            <a:solidFill>
              <a:srgbClr val="7F7F7F"/>
            </a:solidFill>
            <a:prstDash val="solid"/>
            <a:round/>
            <a:headEnd len="sm" w="sm" type="none"/>
            <a:tailEnd len="sm" w="sm" type="none"/>
          </a:ln>
        </p:spPr>
      </p:pic>
      <p:sp>
        <p:nvSpPr>
          <p:cNvPr id="1844" name="Google Shape;1844;p107"/>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Khởi động chương trình trò chuyện MQTT bằng lệnh dưới đây</a:t>
            </a:r>
            <a:endParaRPr/>
          </a:p>
        </p:txBody>
      </p:sp>
      <p:sp>
        <p:nvSpPr>
          <p:cNvPr id="1845" name="Google Shape;1845;p107"/>
          <p:cNvSpPr/>
          <p:nvPr/>
        </p:nvSpPr>
        <p:spPr>
          <a:xfrm>
            <a:off x="696607" y="1816086"/>
            <a:ext cx="6301457" cy="3300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440"/>
              <a:buFont typeface="Arial"/>
              <a:buChar char="‣"/>
            </a:pPr>
            <a:r>
              <a:rPr lang="en-US" sz="1200">
                <a:solidFill>
                  <a:schemeClr val="dk1"/>
                </a:solidFill>
                <a:latin typeface="Arial"/>
                <a:ea typeface="Arial"/>
                <a:cs typeface="Arial"/>
                <a:sym typeface="Arial"/>
              </a:rPr>
              <a:t>sudo ruby ./ filename username</a:t>
            </a:r>
            <a:endParaRPr/>
          </a:p>
        </p:txBody>
      </p:sp>
      <p:sp>
        <p:nvSpPr>
          <p:cNvPr id="1846" name="Google Shape;1846;p107"/>
          <p:cNvSpPr/>
          <p:nvPr/>
        </p:nvSpPr>
        <p:spPr>
          <a:xfrm>
            <a:off x="580388" y="2586893"/>
            <a:ext cx="6265889" cy="23446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08"/>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Giao thức truyền thông</a:t>
            </a:r>
            <a:endParaRPr sz="3600">
              <a:solidFill>
                <a:schemeClr val="dk1"/>
              </a:solidFill>
              <a:latin typeface="Arial"/>
              <a:ea typeface="Arial"/>
              <a:cs typeface="Arial"/>
              <a:sym typeface="Arial"/>
            </a:endParaRPr>
          </a:p>
        </p:txBody>
      </p:sp>
      <p:sp>
        <p:nvSpPr>
          <p:cNvPr id="1853" name="Google Shape;1853;p108"/>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sp>
        <p:nvSpPr>
          <p:cNvPr id="1854" name="Google Shape;1854;p108"/>
          <p:cNvSpPr/>
          <p:nvPr/>
        </p:nvSpPr>
        <p:spPr>
          <a:xfrm>
            <a:off x="1054112" y="4003778"/>
            <a:ext cx="3740912"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Giao thức là gì</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Mô hình OSI</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Giao thức truyền thông TCP/IP</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HTTP </a:t>
            </a:r>
            <a:endParaRPr/>
          </a:p>
        </p:txBody>
      </p:sp>
      <p:sp>
        <p:nvSpPr>
          <p:cNvPr id="1855" name="Google Shape;1855;p108"/>
          <p:cNvSpPr/>
          <p:nvPr/>
        </p:nvSpPr>
        <p:spPr>
          <a:xfrm>
            <a:off x="5107801" y="4003778"/>
            <a:ext cx="3740912"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MQTT</a:t>
            </a:r>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2.6. CoAP</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2.7. WebSocket</a:t>
            </a:r>
            <a:endParaRPr sz="1800">
              <a:solidFill>
                <a:srgbClr val="A5A5A5"/>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10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1862" name="Google Shape;1862;p1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863" name="Google Shape;1863;p10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Khái niệm CoAP</a:t>
            </a:r>
            <a:endParaRPr/>
          </a:p>
        </p:txBody>
      </p:sp>
      <p:sp>
        <p:nvSpPr>
          <p:cNvPr id="1864" name="Google Shape;1864;p109"/>
          <p:cNvSpPr/>
          <p:nvPr/>
        </p:nvSpPr>
        <p:spPr>
          <a:xfrm>
            <a:off x="580388" y="1944537"/>
            <a:ext cx="8619175" cy="99001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thức ứng dụng ràng buộc (CoAP) là một giao thức phổ biến để hỗ trợ các dịch vụ web RESTful của các thiết bị cảm biến hoạt động trên các phần cứng cấp thấp trong môi trường mạng với độ trễ và tỉ lệ mất dữ liệu cao.</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Đây là một chồng giao thức thấp hơn dựa trên tiêu chuẩn IEEE 802.15.4 và tầng mạng sử dụng IPv6.</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bị truy cập mạng: Modem</a:t>
            </a:r>
            <a:endParaRPr/>
          </a:p>
        </p:txBody>
      </p:sp>
      <p:sp>
        <p:nvSpPr>
          <p:cNvPr id="256" name="Google Shape;256;p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Thiết bị Mạng</a:t>
            </a:r>
            <a:endParaRPr sz="1800">
              <a:solidFill>
                <a:schemeClr val="lt1"/>
              </a:solidFill>
              <a:latin typeface="Arial"/>
              <a:ea typeface="Arial"/>
              <a:cs typeface="Arial"/>
              <a:sym typeface="Arial"/>
            </a:endParaRPr>
          </a:p>
        </p:txBody>
      </p:sp>
      <p:sp>
        <p:nvSpPr>
          <p:cNvPr id="257" name="Google Shape;257;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58" name="Google Shape;258;p11"/>
          <p:cNvSpPr/>
          <p:nvPr/>
        </p:nvSpPr>
        <p:spPr>
          <a:xfrm>
            <a:off x="712182" y="2393948"/>
            <a:ext cx="8487381" cy="256141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Modem</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mới ra mắt công nghệ giao tiếp bằng máy tính, nó được sử dụng để liên lạc giữa các máy tính bằng mạng điện thoại có sẵn.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Vì mạng điện thoại truyền được các tín hiệu analog như giọng nói, nên để các máy tính giao tiếp với nhau qua mạng điện thoại thì cần một bộ chuyển đổi để chuyển tín hiệu analog sang tín hiệu digital.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điều chế </a:t>
            </a:r>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Modem chuyển dữ liệu digital của máy tính sang tín hiệu analog.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giải điều chế</a:t>
            </a:r>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chức năng phục hồi tín hiệu analog về tín hiệu digital</a:t>
            </a:r>
            <a:endParaRPr/>
          </a:p>
        </p:txBody>
      </p:sp>
      <p:grpSp>
        <p:nvGrpSpPr>
          <p:cNvPr id="259" name="Google Shape;259;p11"/>
          <p:cNvGrpSpPr/>
          <p:nvPr/>
        </p:nvGrpSpPr>
        <p:grpSpPr>
          <a:xfrm>
            <a:off x="1984425" y="5146403"/>
            <a:ext cx="5925057" cy="998694"/>
            <a:chOff x="1221532" y="5124125"/>
            <a:chExt cx="6932883" cy="1168568"/>
          </a:xfrm>
        </p:grpSpPr>
        <p:pic>
          <p:nvPicPr>
            <p:cNvPr id="260" name="Google Shape;260;p11"/>
            <p:cNvPicPr preferRelativeResize="0"/>
            <p:nvPr/>
          </p:nvPicPr>
          <p:blipFill rotWithShape="1">
            <a:blip r:embed="rId3">
              <a:alphaModFix/>
            </a:blip>
            <a:srcRect b="20476" l="0" r="0" t="0"/>
            <a:stretch/>
          </p:blipFill>
          <p:spPr>
            <a:xfrm>
              <a:off x="1221532" y="5124125"/>
              <a:ext cx="6932883" cy="1168568"/>
            </a:xfrm>
            <a:prstGeom prst="rect">
              <a:avLst/>
            </a:prstGeom>
            <a:noFill/>
            <a:ln>
              <a:noFill/>
            </a:ln>
          </p:spPr>
        </p:pic>
        <p:sp>
          <p:nvSpPr>
            <p:cNvPr id="261" name="Google Shape;261;p11"/>
            <p:cNvSpPr txBox="1"/>
            <p:nvPr/>
          </p:nvSpPr>
          <p:spPr>
            <a:xfrm>
              <a:off x="3184959" y="5827480"/>
              <a:ext cx="828237" cy="25209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Modem</a:t>
              </a:r>
              <a:endParaRPr sz="1400">
                <a:solidFill>
                  <a:schemeClr val="dk1"/>
                </a:solidFill>
                <a:latin typeface="Arial"/>
                <a:ea typeface="Arial"/>
                <a:cs typeface="Arial"/>
                <a:sym typeface="Arial"/>
              </a:endParaRPr>
            </a:p>
          </p:txBody>
        </p:sp>
        <p:sp>
          <p:nvSpPr>
            <p:cNvPr id="262" name="Google Shape;262;p11"/>
            <p:cNvSpPr txBox="1"/>
            <p:nvPr/>
          </p:nvSpPr>
          <p:spPr>
            <a:xfrm>
              <a:off x="5334405" y="5816218"/>
              <a:ext cx="828237" cy="25209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Modem</a:t>
              </a:r>
              <a:endParaRPr sz="1400">
                <a:solidFill>
                  <a:schemeClr val="dk1"/>
                </a:solidFill>
                <a:latin typeface="Arial"/>
                <a:ea typeface="Arial"/>
                <a:cs typeface="Arial"/>
                <a:sym typeface="Arial"/>
              </a:endParaRPr>
            </a:p>
          </p:txBody>
        </p:sp>
      </p:grpSp>
      <p:sp>
        <p:nvSpPr>
          <p:cNvPr id="263" name="Google Shape;263;p1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Modem là một thiết bị giúp chuyển tín hiệu digital thành tín hiệu analog và ngược lại.</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1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1871" name="Google Shape;1871;p1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872" name="Google Shape;1872;p1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Tính năng của CoAP</a:t>
            </a:r>
            <a:endParaRPr/>
          </a:p>
        </p:txBody>
      </p:sp>
      <p:sp>
        <p:nvSpPr>
          <p:cNvPr id="1873" name="Google Shape;1873;p110"/>
          <p:cNvSpPr/>
          <p:nvPr/>
        </p:nvSpPr>
        <p:spPr>
          <a:xfrm>
            <a:off x="580388" y="1944537"/>
            <a:ext cx="8619175" cy="1805623"/>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tiếp cận sử dụng RESTful cho phép chuyển đổi và tích hợp dễ dàng với các giao thức HTTP hiện tại.</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Khả năng thông điệp bị phân mảnh thấp</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Hỗ trợ Unicast là Multicast trong môi trường UDP.</a:t>
            </a:r>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CoAP được định nghĩa bởi bốn kiểu thông điệp: có thể xác nhận, không thể xác nhận, báo nhận và đặt lại.</a:t>
            </a:r>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CoAP là một giao thức thay thế cho HTTP chứ không phải khả năng nén HTTP nói chung.</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1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1880" name="Google Shape;1880;p1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881" name="Google Shape;1881;p1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Môi trường hoạt động của CoAP</a:t>
            </a:r>
            <a:endParaRPr/>
          </a:p>
        </p:txBody>
      </p:sp>
      <p:grpSp>
        <p:nvGrpSpPr>
          <p:cNvPr id="1882" name="Google Shape;1882;p111"/>
          <p:cNvGrpSpPr/>
          <p:nvPr/>
        </p:nvGrpSpPr>
        <p:grpSpPr>
          <a:xfrm>
            <a:off x="536830" y="2105025"/>
            <a:ext cx="8661400" cy="3810276"/>
            <a:chOff x="536830" y="2105025"/>
            <a:chExt cx="8661400" cy="3810276"/>
          </a:xfrm>
        </p:grpSpPr>
        <p:grpSp>
          <p:nvGrpSpPr>
            <p:cNvPr id="1883" name="Google Shape;1883;p111"/>
            <p:cNvGrpSpPr/>
            <p:nvPr/>
          </p:nvGrpSpPr>
          <p:grpSpPr>
            <a:xfrm>
              <a:off x="536830" y="2105025"/>
              <a:ext cx="8661400" cy="3810276"/>
              <a:chOff x="409830" y="1952625"/>
              <a:chExt cx="8661400" cy="3810276"/>
            </a:xfrm>
          </p:grpSpPr>
          <p:pic>
            <p:nvPicPr>
              <p:cNvPr id="1884" name="Google Shape;1884;p111"/>
              <p:cNvPicPr preferRelativeResize="0"/>
              <p:nvPr/>
            </p:nvPicPr>
            <p:blipFill rotWithShape="1">
              <a:blip r:embed="rId3">
                <a:alphaModFix/>
              </a:blip>
              <a:srcRect b="0" l="0" r="0" t="0"/>
              <a:stretch/>
            </p:blipFill>
            <p:spPr>
              <a:xfrm>
                <a:off x="409830" y="1952625"/>
                <a:ext cx="8661400" cy="3810276"/>
              </a:xfrm>
              <a:prstGeom prst="rect">
                <a:avLst/>
              </a:prstGeom>
              <a:noFill/>
              <a:ln>
                <a:noFill/>
              </a:ln>
            </p:spPr>
          </p:pic>
          <p:grpSp>
            <p:nvGrpSpPr>
              <p:cNvPr id="1885" name="Google Shape;1885;p111"/>
              <p:cNvGrpSpPr/>
              <p:nvPr/>
            </p:nvGrpSpPr>
            <p:grpSpPr>
              <a:xfrm>
                <a:off x="5928659" y="2873054"/>
                <a:ext cx="1404168" cy="1994030"/>
                <a:chOff x="9129416" y="2659106"/>
                <a:chExt cx="1260144" cy="1994030"/>
              </a:xfrm>
            </p:grpSpPr>
            <p:sp>
              <p:nvSpPr>
                <p:cNvPr id="1886" name="Google Shape;1886;p111"/>
                <p:cNvSpPr/>
                <p:nvPr/>
              </p:nvSpPr>
              <p:spPr>
                <a:xfrm>
                  <a:off x="9129416" y="2659106"/>
                  <a:ext cx="1260140"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Tải dữ liệu</a:t>
                  </a:r>
                  <a:endParaRPr sz="1400">
                    <a:solidFill>
                      <a:srgbClr val="262626"/>
                    </a:solidFill>
                    <a:latin typeface="Arial"/>
                    <a:ea typeface="Arial"/>
                    <a:cs typeface="Arial"/>
                    <a:sym typeface="Arial"/>
                  </a:endParaRPr>
                </a:p>
              </p:txBody>
            </p:sp>
            <p:sp>
              <p:nvSpPr>
                <p:cNvPr id="1887" name="Google Shape;1887;p111"/>
                <p:cNvSpPr/>
                <p:nvPr/>
              </p:nvSpPr>
              <p:spPr>
                <a:xfrm>
                  <a:off x="9129420" y="3058602"/>
                  <a:ext cx="1260140"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HTTP</a:t>
                  </a:r>
                  <a:endParaRPr sz="1400">
                    <a:solidFill>
                      <a:srgbClr val="262626"/>
                    </a:solidFill>
                    <a:latin typeface="Arial"/>
                    <a:ea typeface="Arial"/>
                    <a:cs typeface="Arial"/>
                    <a:sym typeface="Arial"/>
                  </a:endParaRPr>
                </a:p>
              </p:txBody>
            </p:sp>
            <p:sp>
              <p:nvSpPr>
                <p:cNvPr id="1888" name="Google Shape;1888;p111"/>
                <p:cNvSpPr/>
                <p:nvPr/>
              </p:nvSpPr>
              <p:spPr>
                <a:xfrm>
                  <a:off x="9129420" y="3458098"/>
                  <a:ext cx="1260140"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TCP</a:t>
                  </a:r>
                  <a:endParaRPr sz="1400">
                    <a:solidFill>
                      <a:srgbClr val="262626"/>
                    </a:solidFill>
                    <a:latin typeface="Arial"/>
                    <a:ea typeface="Arial"/>
                    <a:cs typeface="Arial"/>
                    <a:sym typeface="Arial"/>
                  </a:endParaRPr>
                </a:p>
              </p:txBody>
            </p:sp>
            <p:sp>
              <p:nvSpPr>
                <p:cNvPr id="1889" name="Google Shape;1889;p111"/>
                <p:cNvSpPr/>
                <p:nvPr/>
              </p:nvSpPr>
              <p:spPr>
                <a:xfrm>
                  <a:off x="9129419" y="3857594"/>
                  <a:ext cx="1260140"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IP</a:t>
                  </a:r>
                  <a:endParaRPr sz="1400">
                    <a:solidFill>
                      <a:srgbClr val="262626"/>
                    </a:solidFill>
                    <a:latin typeface="Arial"/>
                    <a:ea typeface="Arial"/>
                    <a:cs typeface="Arial"/>
                    <a:sym typeface="Arial"/>
                  </a:endParaRPr>
                </a:p>
              </p:txBody>
            </p:sp>
            <p:sp>
              <p:nvSpPr>
                <p:cNvPr id="1890" name="Google Shape;1890;p111"/>
                <p:cNvSpPr/>
                <p:nvPr/>
              </p:nvSpPr>
              <p:spPr>
                <a:xfrm>
                  <a:off x="9129420" y="4257092"/>
                  <a:ext cx="1260140"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Liên kết Ethernet</a:t>
                  </a:r>
                  <a:endParaRPr/>
                </a:p>
              </p:txBody>
            </p:sp>
          </p:grpSp>
          <p:grpSp>
            <p:nvGrpSpPr>
              <p:cNvPr id="1891" name="Google Shape;1891;p111"/>
              <p:cNvGrpSpPr/>
              <p:nvPr/>
            </p:nvGrpSpPr>
            <p:grpSpPr>
              <a:xfrm>
                <a:off x="7574240" y="2873054"/>
                <a:ext cx="1404159" cy="1994030"/>
                <a:chOff x="7520190" y="3067730"/>
                <a:chExt cx="1303589" cy="1994030"/>
              </a:xfrm>
            </p:grpSpPr>
            <p:sp>
              <p:nvSpPr>
                <p:cNvPr id="1892" name="Google Shape;1892;p111"/>
                <p:cNvSpPr/>
                <p:nvPr/>
              </p:nvSpPr>
              <p:spPr>
                <a:xfrm>
                  <a:off x="7520193" y="3067730"/>
                  <a:ext cx="1303586"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Tải dữ liệu</a:t>
                  </a:r>
                  <a:endParaRPr sz="1400">
                    <a:solidFill>
                      <a:srgbClr val="262626"/>
                    </a:solidFill>
                    <a:latin typeface="Arial"/>
                    <a:ea typeface="Arial"/>
                    <a:cs typeface="Arial"/>
                    <a:sym typeface="Arial"/>
                  </a:endParaRPr>
                </a:p>
              </p:txBody>
            </p:sp>
            <p:sp>
              <p:nvSpPr>
                <p:cNvPr id="1893" name="Google Shape;1893;p111"/>
                <p:cNvSpPr/>
                <p:nvPr/>
              </p:nvSpPr>
              <p:spPr>
                <a:xfrm>
                  <a:off x="7520190" y="3467226"/>
                  <a:ext cx="1303586"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CoAP</a:t>
                  </a:r>
                  <a:endParaRPr sz="1400">
                    <a:solidFill>
                      <a:srgbClr val="262626"/>
                    </a:solidFill>
                    <a:latin typeface="Arial"/>
                    <a:ea typeface="Arial"/>
                    <a:cs typeface="Arial"/>
                    <a:sym typeface="Arial"/>
                  </a:endParaRPr>
                </a:p>
              </p:txBody>
            </p:sp>
            <p:sp>
              <p:nvSpPr>
                <p:cNvPr id="1894" name="Google Shape;1894;p111"/>
                <p:cNvSpPr/>
                <p:nvPr/>
              </p:nvSpPr>
              <p:spPr>
                <a:xfrm>
                  <a:off x="7520192" y="3866722"/>
                  <a:ext cx="1303586"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UDP</a:t>
                  </a:r>
                  <a:endParaRPr sz="1400">
                    <a:solidFill>
                      <a:srgbClr val="262626"/>
                    </a:solidFill>
                    <a:latin typeface="Arial"/>
                    <a:ea typeface="Arial"/>
                    <a:cs typeface="Arial"/>
                    <a:sym typeface="Arial"/>
                  </a:endParaRPr>
                </a:p>
              </p:txBody>
            </p:sp>
            <p:sp>
              <p:nvSpPr>
                <p:cNvPr id="1895" name="Google Shape;1895;p111"/>
                <p:cNvSpPr/>
                <p:nvPr/>
              </p:nvSpPr>
              <p:spPr>
                <a:xfrm>
                  <a:off x="7520192" y="4266218"/>
                  <a:ext cx="1303586"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IP</a:t>
                  </a:r>
                  <a:endParaRPr sz="1400">
                    <a:solidFill>
                      <a:srgbClr val="262626"/>
                    </a:solidFill>
                    <a:latin typeface="Arial"/>
                    <a:ea typeface="Arial"/>
                    <a:cs typeface="Arial"/>
                    <a:sym typeface="Arial"/>
                  </a:endParaRPr>
                </a:p>
              </p:txBody>
            </p:sp>
            <p:sp>
              <p:nvSpPr>
                <p:cNvPr id="1896" name="Google Shape;1896;p111"/>
                <p:cNvSpPr/>
                <p:nvPr/>
              </p:nvSpPr>
              <p:spPr>
                <a:xfrm>
                  <a:off x="7520190" y="4665716"/>
                  <a:ext cx="1303586"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Liên kết ràng buộc</a:t>
                  </a:r>
                  <a:endParaRPr sz="1400">
                    <a:solidFill>
                      <a:srgbClr val="262626"/>
                    </a:solidFill>
                    <a:latin typeface="Arial"/>
                    <a:ea typeface="Arial"/>
                    <a:cs typeface="Arial"/>
                    <a:sym typeface="Arial"/>
                  </a:endParaRPr>
                </a:p>
              </p:txBody>
            </p:sp>
          </p:grpSp>
          <p:sp>
            <p:nvSpPr>
              <p:cNvPr id="1897" name="Google Shape;1897;p111"/>
              <p:cNvSpPr/>
              <p:nvPr/>
            </p:nvSpPr>
            <p:spPr>
              <a:xfrm>
                <a:off x="4355815" y="3941982"/>
                <a:ext cx="242690" cy="242690"/>
              </a:xfrm>
              <a:prstGeom prst="ellipse">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a:t>
                </a:r>
                <a:endParaRPr sz="1400">
                  <a:solidFill>
                    <a:srgbClr val="3F3F3F"/>
                  </a:solidFill>
                  <a:latin typeface="Arial"/>
                  <a:ea typeface="Arial"/>
                  <a:cs typeface="Arial"/>
                  <a:sym typeface="Arial"/>
                </a:endParaRPr>
              </a:p>
            </p:txBody>
          </p:sp>
          <p:sp>
            <p:nvSpPr>
              <p:cNvPr id="1898" name="Google Shape;1898;p111"/>
              <p:cNvSpPr/>
              <p:nvPr/>
            </p:nvSpPr>
            <p:spPr>
              <a:xfrm>
                <a:off x="4874927" y="3413344"/>
                <a:ext cx="242690" cy="242690"/>
              </a:xfrm>
              <a:prstGeom prst="ellipse">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a:t>
                </a:r>
                <a:endParaRPr sz="1400">
                  <a:solidFill>
                    <a:srgbClr val="3F3F3F"/>
                  </a:solidFill>
                  <a:latin typeface="Arial"/>
                  <a:ea typeface="Arial"/>
                  <a:cs typeface="Arial"/>
                  <a:sym typeface="Arial"/>
                </a:endParaRPr>
              </a:p>
            </p:txBody>
          </p:sp>
          <p:sp>
            <p:nvSpPr>
              <p:cNvPr id="1899" name="Google Shape;1899;p111"/>
              <p:cNvSpPr/>
              <p:nvPr/>
            </p:nvSpPr>
            <p:spPr>
              <a:xfrm>
                <a:off x="5160677" y="3889595"/>
                <a:ext cx="242690" cy="242690"/>
              </a:xfrm>
              <a:prstGeom prst="ellipse">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a:t>
                </a:r>
                <a:endParaRPr sz="1400">
                  <a:solidFill>
                    <a:srgbClr val="3F3F3F"/>
                  </a:solidFill>
                  <a:latin typeface="Arial"/>
                  <a:ea typeface="Arial"/>
                  <a:cs typeface="Arial"/>
                  <a:sym typeface="Arial"/>
                </a:endParaRPr>
              </a:p>
            </p:txBody>
          </p:sp>
          <p:sp>
            <p:nvSpPr>
              <p:cNvPr id="1900" name="Google Shape;1900;p111"/>
              <p:cNvSpPr/>
              <p:nvPr/>
            </p:nvSpPr>
            <p:spPr>
              <a:xfrm>
                <a:off x="4503453" y="4532532"/>
                <a:ext cx="242690" cy="242690"/>
              </a:xfrm>
              <a:prstGeom prst="ellipse">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a:t>
                </a:r>
                <a:endParaRPr sz="1400">
                  <a:solidFill>
                    <a:srgbClr val="3F3F3F"/>
                  </a:solidFill>
                  <a:latin typeface="Arial"/>
                  <a:ea typeface="Arial"/>
                  <a:cs typeface="Arial"/>
                  <a:sym typeface="Arial"/>
                </a:endParaRPr>
              </a:p>
            </p:txBody>
          </p:sp>
        </p:grpSp>
        <p:sp>
          <p:nvSpPr>
            <p:cNvPr id="1901" name="Google Shape;1901;p111"/>
            <p:cNvSpPr txBox="1"/>
            <p:nvPr/>
          </p:nvSpPr>
          <p:spPr>
            <a:xfrm>
              <a:off x="1243533" y="3735504"/>
              <a:ext cx="612347"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Máy chủ</a:t>
              </a:r>
              <a:endParaRPr b="1" sz="1300">
                <a:solidFill>
                  <a:srgbClr val="262626"/>
                </a:solidFill>
                <a:latin typeface="Arial"/>
                <a:ea typeface="Arial"/>
                <a:cs typeface="Arial"/>
                <a:sym typeface="Arial"/>
              </a:endParaRPr>
            </a:p>
          </p:txBody>
        </p:sp>
        <p:sp>
          <p:nvSpPr>
            <p:cNvPr id="1902" name="Google Shape;1902;p111"/>
            <p:cNvSpPr txBox="1"/>
            <p:nvPr/>
          </p:nvSpPr>
          <p:spPr>
            <a:xfrm>
              <a:off x="1243533" y="4964068"/>
              <a:ext cx="612347"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Máy chủ</a:t>
              </a:r>
              <a:endParaRPr b="1" sz="1300">
                <a:solidFill>
                  <a:srgbClr val="262626"/>
                </a:solidFill>
                <a:latin typeface="Arial"/>
                <a:ea typeface="Arial"/>
                <a:cs typeface="Arial"/>
                <a:sym typeface="Arial"/>
              </a:endParaRPr>
            </a:p>
          </p:txBody>
        </p:sp>
        <p:sp>
          <p:nvSpPr>
            <p:cNvPr id="1903" name="Google Shape;1903;p111"/>
            <p:cNvSpPr txBox="1"/>
            <p:nvPr/>
          </p:nvSpPr>
          <p:spPr>
            <a:xfrm>
              <a:off x="3897777" y="3350798"/>
              <a:ext cx="612347"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Máy chủ</a:t>
              </a:r>
              <a:endParaRPr b="1" sz="1300">
                <a:solidFill>
                  <a:srgbClr val="262626"/>
                </a:solidFill>
                <a:latin typeface="Arial"/>
                <a:ea typeface="Arial"/>
                <a:cs typeface="Arial"/>
                <a:sym typeface="Arial"/>
              </a:endParaRPr>
            </a:p>
          </p:txBody>
        </p:sp>
        <p:sp>
          <p:nvSpPr>
            <p:cNvPr id="1904" name="Google Shape;1904;p111"/>
            <p:cNvSpPr txBox="1"/>
            <p:nvPr/>
          </p:nvSpPr>
          <p:spPr>
            <a:xfrm>
              <a:off x="3015183" y="2146751"/>
              <a:ext cx="373500"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REST</a:t>
              </a:r>
              <a:endParaRPr b="1" sz="1300">
                <a:solidFill>
                  <a:srgbClr val="262626"/>
                </a:solidFill>
                <a:latin typeface="Arial"/>
                <a:ea typeface="Arial"/>
                <a:cs typeface="Arial"/>
                <a:sym typeface="Arial"/>
              </a:endParaRPr>
            </a:p>
          </p:txBody>
        </p:sp>
        <p:sp>
          <p:nvSpPr>
            <p:cNvPr id="1905" name="Google Shape;1905;p111"/>
            <p:cNvSpPr txBox="1"/>
            <p:nvPr/>
          </p:nvSpPr>
          <p:spPr>
            <a:xfrm>
              <a:off x="2786583" y="3049993"/>
              <a:ext cx="272510"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Nút</a:t>
              </a:r>
              <a:endParaRPr b="1" sz="1300">
                <a:solidFill>
                  <a:srgbClr val="262626"/>
                </a:solidFill>
                <a:latin typeface="Arial"/>
                <a:ea typeface="Arial"/>
                <a:cs typeface="Arial"/>
                <a:sym typeface="Arial"/>
              </a:endParaRPr>
            </a:p>
          </p:txBody>
        </p:sp>
        <p:sp>
          <p:nvSpPr>
            <p:cNvPr id="1906" name="Google Shape;1906;p111"/>
            <p:cNvSpPr txBox="1"/>
            <p:nvPr/>
          </p:nvSpPr>
          <p:spPr>
            <a:xfrm>
              <a:off x="2994344" y="4335537"/>
              <a:ext cx="394339"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1E4E79"/>
                  </a:solidFill>
                  <a:latin typeface="Arial"/>
                  <a:ea typeface="Arial"/>
                  <a:cs typeface="Arial"/>
                  <a:sym typeface="Arial"/>
                </a:rPr>
                <a:t>CoAP</a:t>
              </a:r>
              <a:endParaRPr b="1" sz="1300">
                <a:solidFill>
                  <a:srgbClr val="1E4E79"/>
                </a:solidFill>
                <a:latin typeface="Arial"/>
                <a:ea typeface="Arial"/>
                <a:cs typeface="Arial"/>
                <a:sym typeface="Arial"/>
              </a:endParaRPr>
            </a:p>
          </p:txBody>
        </p:sp>
        <p:sp>
          <p:nvSpPr>
            <p:cNvPr id="1907" name="Google Shape;1907;p111"/>
            <p:cNvSpPr txBox="1"/>
            <p:nvPr/>
          </p:nvSpPr>
          <p:spPr>
            <a:xfrm>
              <a:off x="1976958" y="5715246"/>
              <a:ext cx="601127"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Internet</a:t>
              </a:r>
              <a:endParaRPr b="1" sz="1300">
                <a:solidFill>
                  <a:srgbClr val="262626"/>
                </a:solidFill>
                <a:latin typeface="Arial"/>
                <a:ea typeface="Arial"/>
                <a:cs typeface="Arial"/>
                <a:sym typeface="Arial"/>
              </a:endParaRPr>
            </a:p>
          </p:txBody>
        </p:sp>
        <p:sp>
          <p:nvSpPr>
            <p:cNvPr id="1908" name="Google Shape;1908;p111"/>
            <p:cNvSpPr txBox="1"/>
            <p:nvPr/>
          </p:nvSpPr>
          <p:spPr>
            <a:xfrm>
              <a:off x="3574703" y="5715246"/>
              <a:ext cx="1955664"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Constrained environments</a:t>
              </a:r>
              <a:endParaRPr b="1" sz="1300">
                <a:solidFill>
                  <a:srgbClr val="262626"/>
                </a:solidFill>
                <a:latin typeface="Arial"/>
                <a:ea typeface="Arial"/>
                <a:cs typeface="Arial"/>
                <a:sym typeface="Arial"/>
              </a:endParaRPr>
            </a:p>
          </p:txBody>
        </p:sp>
        <p:sp>
          <p:nvSpPr>
            <p:cNvPr id="1909" name="Google Shape;1909;p111"/>
            <p:cNvSpPr txBox="1"/>
            <p:nvPr/>
          </p:nvSpPr>
          <p:spPr>
            <a:xfrm>
              <a:off x="4871591" y="4383162"/>
              <a:ext cx="394339"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1E4E79"/>
                  </a:solidFill>
                  <a:latin typeface="Arial"/>
                  <a:ea typeface="Arial"/>
                  <a:cs typeface="Arial"/>
                  <a:sym typeface="Arial"/>
                </a:rPr>
                <a:t>CoAP</a:t>
              </a:r>
              <a:endParaRPr b="1" sz="1300">
                <a:solidFill>
                  <a:srgbClr val="1E4E79"/>
                </a:solidFill>
                <a:latin typeface="Arial"/>
                <a:ea typeface="Arial"/>
                <a:cs typeface="Arial"/>
                <a:sym typeface="Arial"/>
              </a:endParaRPr>
            </a:p>
          </p:txBody>
        </p:sp>
        <p:sp>
          <p:nvSpPr>
            <p:cNvPr id="1910" name="Google Shape;1910;p111"/>
            <p:cNvSpPr txBox="1"/>
            <p:nvPr/>
          </p:nvSpPr>
          <p:spPr>
            <a:xfrm>
              <a:off x="4355365" y="3648171"/>
              <a:ext cx="394339"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1E4E79"/>
                  </a:solidFill>
                  <a:latin typeface="Arial"/>
                  <a:ea typeface="Arial"/>
                  <a:cs typeface="Arial"/>
                  <a:sym typeface="Arial"/>
                </a:rPr>
                <a:t>CoAP</a:t>
              </a:r>
              <a:endParaRPr b="1" sz="1300">
                <a:solidFill>
                  <a:srgbClr val="1E4E79"/>
                </a:solidFill>
                <a:latin typeface="Arial"/>
                <a:ea typeface="Arial"/>
                <a:cs typeface="Arial"/>
                <a:sym typeface="Arial"/>
              </a:endParaRPr>
            </a:p>
          </p:txBody>
        </p:sp>
        <p:sp>
          <p:nvSpPr>
            <p:cNvPr id="1911" name="Google Shape;1911;p111"/>
            <p:cNvSpPr txBox="1"/>
            <p:nvPr/>
          </p:nvSpPr>
          <p:spPr>
            <a:xfrm>
              <a:off x="4530880" y="3289617"/>
              <a:ext cx="394339"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1E4E79"/>
                  </a:solidFill>
                  <a:latin typeface="Arial"/>
                  <a:ea typeface="Arial"/>
                  <a:cs typeface="Arial"/>
                  <a:sym typeface="Arial"/>
                </a:rPr>
                <a:t>CoAP</a:t>
              </a:r>
              <a:endParaRPr b="1" sz="1300">
                <a:solidFill>
                  <a:srgbClr val="1E4E79"/>
                </a:solidFill>
                <a:latin typeface="Arial"/>
                <a:ea typeface="Arial"/>
                <a:cs typeface="Arial"/>
                <a:sym typeface="Arial"/>
              </a:endParaRPr>
            </a:p>
          </p:txBody>
        </p:sp>
        <p:sp>
          <p:nvSpPr>
            <p:cNvPr id="1912" name="Google Shape;1912;p111"/>
            <p:cNvSpPr txBox="1"/>
            <p:nvPr/>
          </p:nvSpPr>
          <p:spPr>
            <a:xfrm>
              <a:off x="3634308" y="3919899"/>
              <a:ext cx="386324" cy="18466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rgbClr val="262626"/>
                  </a:solidFill>
                  <a:latin typeface="Arial"/>
                  <a:ea typeface="Arial"/>
                  <a:cs typeface="Arial"/>
                  <a:sym typeface="Arial"/>
                </a:rPr>
                <a:t>Proxy</a:t>
              </a:r>
              <a:endParaRPr b="1" sz="1200">
                <a:solidFill>
                  <a:srgbClr val="262626"/>
                </a:solidFill>
                <a:latin typeface="Arial"/>
                <a:ea typeface="Arial"/>
                <a:cs typeface="Arial"/>
                <a:sym typeface="Arial"/>
              </a:endParaRPr>
            </a:p>
          </p:txBody>
        </p:sp>
        <p:sp>
          <p:nvSpPr>
            <p:cNvPr id="1913" name="Google Shape;1913;p111"/>
            <p:cNvSpPr txBox="1"/>
            <p:nvPr/>
          </p:nvSpPr>
          <p:spPr>
            <a:xfrm>
              <a:off x="2450018" y="3539192"/>
              <a:ext cx="384721"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548135"/>
                  </a:solidFill>
                  <a:latin typeface="Arial"/>
                  <a:ea typeface="Arial"/>
                  <a:cs typeface="Arial"/>
                  <a:sym typeface="Arial"/>
                </a:rPr>
                <a:t>HTTP</a:t>
              </a:r>
              <a:endParaRPr b="1" sz="1300">
                <a:solidFill>
                  <a:srgbClr val="548135"/>
                </a:solidFill>
                <a:latin typeface="Arial"/>
                <a:ea typeface="Arial"/>
                <a:cs typeface="Arial"/>
                <a:sym typeface="Arial"/>
              </a:endParaRPr>
            </a:p>
          </p:txBody>
        </p:sp>
        <p:sp>
          <p:nvSpPr>
            <p:cNvPr id="1914" name="Google Shape;1914;p111"/>
            <p:cNvSpPr txBox="1"/>
            <p:nvPr/>
          </p:nvSpPr>
          <p:spPr>
            <a:xfrm>
              <a:off x="2046808" y="3042471"/>
              <a:ext cx="384721" cy="200055"/>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rgbClr val="548135"/>
                  </a:solidFill>
                  <a:latin typeface="Arial"/>
                  <a:ea typeface="Arial"/>
                  <a:cs typeface="Arial"/>
                  <a:sym typeface="Arial"/>
                </a:rPr>
                <a:t>HTTP</a:t>
              </a:r>
              <a:endParaRPr b="1" sz="1300">
                <a:solidFill>
                  <a:srgbClr val="548135"/>
                </a:solidFill>
                <a:latin typeface="Arial"/>
                <a:ea typeface="Arial"/>
                <a:cs typeface="Arial"/>
                <a:sym typeface="Arial"/>
              </a:endParaRPr>
            </a:p>
          </p:txBody>
        </p:sp>
      </p:grpSp>
      <p:sp>
        <p:nvSpPr>
          <p:cNvPr id="1915" name="Google Shape;1915;p111"/>
          <p:cNvSpPr/>
          <p:nvPr/>
        </p:nvSpPr>
        <p:spPr>
          <a:xfrm>
            <a:off x="6796794" y="6166003"/>
            <a:ext cx="2338955" cy="208924"/>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77th IETF core WG presentation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112"/>
          <p:cNvSpPr/>
          <p:nvPr/>
        </p:nvSpPr>
        <p:spPr>
          <a:xfrm>
            <a:off x="580388" y="50591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Không thể xác nhận (NON)</a:t>
            </a:r>
            <a:endParaRPr/>
          </a:p>
        </p:txBody>
      </p:sp>
      <p:sp>
        <p:nvSpPr>
          <p:cNvPr id="1922" name="Google Shape;1922;p112"/>
          <p:cNvSpPr/>
          <p:nvPr/>
        </p:nvSpPr>
        <p:spPr>
          <a:xfrm>
            <a:off x="580388" y="400571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Đặt lại (RST)</a:t>
            </a:r>
            <a:endParaRPr/>
          </a:p>
        </p:txBody>
      </p:sp>
      <p:sp>
        <p:nvSpPr>
          <p:cNvPr id="1923" name="Google Shape;1923;p112"/>
          <p:cNvSpPr/>
          <p:nvPr/>
        </p:nvSpPr>
        <p:spPr>
          <a:xfrm>
            <a:off x="580388" y="298356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Báo nhận (ACK)</a:t>
            </a:r>
            <a:endParaRPr/>
          </a:p>
        </p:txBody>
      </p:sp>
      <p:sp>
        <p:nvSpPr>
          <p:cNvPr id="1924" name="Google Shape;1924;p11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1925" name="Google Shape;1925;p1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926" name="Google Shape;1926;p1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Thông điệp mà CoAP</a:t>
            </a:r>
            <a:endParaRPr/>
          </a:p>
        </p:txBody>
      </p:sp>
      <p:sp>
        <p:nvSpPr>
          <p:cNvPr id="1927" name="Google Shape;1927;p112"/>
          <p:cNvSpPr/>
          <p:nvPr/>
        </p:nvSpPr>
        <p:spPr>
          <a:xfrm>
            <a:off x="712182" y="2174873"/>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sử dụng để biết được một thông điệp hoặc phản hồi cho một thông điệp đã gửi thành công hay chưa.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Nhận một thông điệp ACK/RST như một thông điệp phản hồi.</a:t>
            </a:r>
            <a:endParaRPr/>
          </a:p>
        </p:txBody>
      </p:sp>
      <p:sp>
        <p:nvSpPr>
          <p:cNvPr id="1928" name="Google Shape;1928;p112"/>
          <p:cNvSpPr/>
          <p:nvPr/>
        </p:nvSpPr>
        <p:spPr>
          <a:xfrm>
            <a:off x="712182" y="3203573"/>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is divided into ACK message and message ID (mid) for CON message.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Receives an ACK/RST message as a Phản hồi message.</a:t>
            </a:r>
            <a:endParaRPr/>
          </a:p>
        </p:txBody>
      </p:sp>
      <p:sp>
        <p:nvSpPr>
          <p:cNvPr id="1929" name="Google Shape;1929;p112"/>
          <p:cNvSpPr/>
          <p:nvPr/>
        </p:nvSpPr>
        <p:spPr>
          <a:xfrm>
            <a:off x="712182" y="4255885"/>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Nhận một thông điệp CON từ máy khách nhưng thông báo lỗi quá trình.</a:t>
            </a:r>
            <a:endParaRPr/>
          </a:p>
        </p:txBody>
      </p:sp>
      <p:sp>
        <p:nvSpPr>
          <p:cNvPr id="1930" name="Google Shape;1930;p112"/>
          <p:cNvSpPr/>
          <p:nvPr/>
        </p:nvSpPr>
        <p:spPr>
          <a:xfrm>
            <a:off x="712182" y="5274582"/>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Kiểu thông điệp không yêu cầu ACK</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Reading repetitive value from sensor</a:t>
            </a:r>
            <a:endParaRPr/>
          </a:p>
        </p:txBody>
      </p:sp>
      <p:sp>
        <p:nvSpPr>
          <p:cNvPr id="1931" name="Google Shape;1931;p112"/>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Có thể xác nhận (CON)</a:t>
            </a:r>
            <a:endParaRPr/>
          </a:p>
        </p:txBody>
      </p:sp>
      <p:grpSp>
        <p:nvGrpSpPr>
          <p:cNvPr id="1932" name="Google Shape;1932;p112"/>
          <p:cNvGrpSpPr/>
          <p:nvPr/>
        </p:nvGrpSpPr>
        <p:grpSpPr>
          <a:xfrm>
            <a:off x="892233" y="4645619"/>
            <a:ext cx="7051617" cy="200055"/>
            <a:chOff x="712182" y="1757635"/>
            <a:chExt cx="7051617" cy="200055"/>
          </a:xfrm>
        </p:grpSpPr>
        <p:sp>
          <p:nvSpPr>
            <p:cNvPr id="1933" name="Google Shape;1933;p112"/>
            <p:cNvSpPr/>
            <p:nvPr/>
          </p:nvSpPr>
          <p:spPr>
            <a:xfrm>
              <a:off x="1095271" y="1757635"/>
              <a:ext cx="6668528" cy="200055"/>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Khởi động lại nút </a:t>
              </a:r>
              <a:endParaRPr/>
            </a:p>
          </p:txBody>
        </p:sp>
        <p:sp>
          <p:nvSpPr>
            <p:cNvPr id="1934" name="Google Shape;1934;p112"/>
            <p:cNvSpPr/>
            <p:nvPr/>
          </p:nvSpPr>
          <p:spPr>
            <a:xfrm>
              <a:off x="712182" y="1770345"/>
              <a:ext cx="324899" cy="175953"/>
            </a:xfrm>
            <a:prstGeom prst="roundRect">
              <a:avLst>
                <a:gd fmla="val 16667" name="adj"/>
              </a:avLst>
            </a:prstGeom>
            <a:solidFill>
              <a:srgbClr val="193EB0"/>
            </a:solidFill>
            <a:ln>
              <a:noFill/>
            </a:ln>
          </p:spPr>
          <p:txBody>
            <a:bodyPr anchorCtr="0" anchor="b" bIns="0" lIns="72000" spcFirstLastPara="1" rIns="72000" wrap="square" tIns="0">
              <a:noAutofit/>
            </a:bodyPr>
            <a:lstStyle/>
            <a:p>
              <a:pPr indent="0" lvl="0" marL="0" marR="0" rtl="0" algn="ctr">
                <a:lnSpc>
                  <a:spcPct val="90909"/>
                </a:lnSpc>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grpSp>
      <p:grpSp>
        <p:nvGrpSpPr>
          <p:cNvPr id="1935" name="Google Shape;1935;p112"/>
          <p:cNvGrpSpPr/>
          <p:nvPr/>
        </p:nvGrpSpPr>
        <p:grpSpPr>
          <a:xfrm>
            <a:off x="892233" y="5672257"/>
            <a:ext cx="7051617" cy="200055"/>
            <a:chOff x="712182" y="1757635"/>
            <a:chExt cx="7051617" cy="200055"/>
          </a:xfrm>
        </p:grpSpPr>
        <p:sp>
          <p:nvSpPr>
            <p:cNvPr id="1936" name="Google Shape;1936;p112"/>
            <p:cNvSpPr/>
            <p:nvPr/>
          </p:nvSpPr>
          <p:spPr>
            <a:xfrm>
              <a:off x="1095271" y="1757635"/>
              <a:ext cx="6668528"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300">
                <a:solidFill>
                  <a:srgbClr val="262626"/>
                </a:solidFill>
                <a:latin typeface="Arial"/>
                <a:ea typeface="Arial"/>
                <a:cs typeface="Arial"/>
                <a:sym typeface="Arial"/>
              </a:endParaRPr>
            </a:p>
          </p:txBody>
        </p:sp>
        <p:sp>
          <p:nvSpPr>
            <p:cNvPr id="1937" name="Google Shape;1937;p112"/>
            <p:cNvSpPr/>
            <p:nvPr/>
          </p:nvSpPr>
          <p:spPr>
            <a:xfrm>
              <a:off x="712182" y="1770345"/>
              <a:ext cx="324899" cy="175953"/>
            </a:xfrm>
            <a:prstGeom prst="roundRect">
              <a:avLst>
                <a:gd fmla="val 16667" name="adj"/>
              </a:avLst>
            </a:prstGeom>
            <a:solidFill>
              <a:srgbClr val="193EB0"/>
            </a:solidFill>
            <a:ln>
              <a:noFill/>
            </a:ln>
          </p:spPr>
          <p:txBody>
            <a:bodyPr anchorCtr="0" anchor="b" bIns="0" lIns="72000" spcFirstLastPara="1" rIns="72000" wrap="square" tIns="0">
              <a:noAutofit/>
            </a:bodyPr>
            <a:lstStyle/>
            <a:p>
              <a:pPr indent="0" lvl="0" marL="0" marR="0" rtl="0" algn="ctr">
                <a:lnSpc>
                  <a:spcPct val="90909"/>
                </a:lnSpc>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11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1944" name="Google Shape;1944;p1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945" name="Google Shape;1945;p1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thức CoAP</a:t>
            </a:r>
            <a:endParaRPr/>
          </a:p>
        </p:txBody>
      </p:sp>
      <p:sp>
        <p:nvSpPr>
          <p:cNvPr id="1946" name="Google Shape;1946;p113"/>
          <p:cNvSpPr/>
          <p:nvPr/>
        </p:nvSpPr>
        <p:spPr>
          <a:xfrm>
            <a:off x="580388" y="1944537"/>
            <a:ext cx="8619175" cy="124649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b="1" lang="en-US" sz="1400">
                <a:solidFill>
                  <a:schemeClr val="dk1"/>
                </a:solidFill>
                <a:latin typeface="Arial"/>
                <a:ea typeface="Arial"/>
                <a:cs typeface="Arial"/>
                <a:sym typeface="Arial"/>
              </a:rPr>
              <a:t>GET</a:t>
            </a:r>
            <a:r>
              <a:rPr lang="en-US" sz="1400">
                <a:solidFill>
                  <a:schemeClr val="dk1"/>
                </a:solidFill>
                <a:latin typeface="Arial"/>
                <a:ea typeface="Arial"/>
                <a:cs typeface="Arial"/>
                <a:sym typeface="Arial"/>
              </a:rPr>
              <a:t>: thu thập thông tin về mã định dạng tài nguyên bằng URI đã yêu cầu</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b="1" lang="en-US" sz="1400">
                <a:solidFill>
                  <a:schemeClr val="dk1"/>
                </a:solidFill>
                <a:latin typeface="Arial"/>
                <a:ea typeface="Arial"/>
                <a:cs typeface="Arial"/>
                <a:sym typeface="Arial"/>
              </a:rPr>
              <a:t>POST</a:t>
            </a:r>
            <a:r>
              <a:rPr lang="en-US" sz="1400">
                <a:solidFill>
                  <a:schemeClr val="dk1"/>
                </a:solidFill>
                <a:latin typeface="Arial"/>
                <a:ea typeface="Arial"/>
                <a:cs typeface="Arial"/>
                <a:sym typeface="Arial"/>
              </a:rPr>
              <a:t>: Yêu cầu cập nhật hoặc tạo tài nguyên cho máy chủ theo URI được yêu cầu</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b="1" lang="en-US" sz="1400">
                <a:solidFill>
                  <a:schemeClr val="dk1"/>
                </a:solidFill>
                <a:latin typeface="Arial"/>
                <a:ea typeface="Arial"/>
                <a:cs typeface="Arial"/>
                <a:sym typeface="Arial"/>
              </a:rPr>
              <a:t>PUT</a:t>
            </a:r>
            <a:r>
              <a:rPr lang="en-US" sz="1400">
                <a:solidFill>
                  <a:schemeClr val="dk1"/>
                </a:solidFill>
                <a:latin typeface="Arial"/>
                <a:ea typeface="Arial"/>
                <a:cs typeface="Arial"/>
                <a:sym typeface="Arial"/>
              </a:rPr>
              <a:t>: Yêu cầu cập nhật mã định dạng tài nguyên với phần nội dung thông điệp theo URI được yêu cầu</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b="1" lang="en-US" sz="1400">
                <a:solidFill>
                  <a:schemeClr val="dk1"/>
                </a:solidFill>
                <a:latin typeface="Arial"/>
                <a:ea typeface="Arial"/>
                <a:cs typeface="Arial"/>
                <a:sym typeface="Arial"/>
              </a:rPr>
              <a:t>DELETE</a:t>
            </a:r>
            <a:r>
              <a:rPr lang="en-US" sz="1400">
                <a:solidFill>
                  <a:schemeClr val="dk1"/>
                </a:solidFill>
                <a:latin typeface="Arial"/>
                <a:ea typeface="Arial"/>
                <a:cs typeface="Arial"/>
                <a:sym typeface="Arial"/>
              </a:rPr>
              <a:t>: Yêu cầu xóa một mã định dạng tài nguyên từ URI được yêu cầu</a:t>
            </a:r>
            <a:endParaRPr sz="1400">
              <a:solidFill>
                <a:srgbClr val="262626"/>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11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1953" name="Google Shape;1953;p1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954" name="Google Shape;1954;p11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Trao đổi thông điệp CoAP </a:t>
            </a:r>
            <a:endParaRPr/>
          </a:p>
        </p:txBody>
      </p:sp>
      <p:sp>
        <p:nvSpPr>
          <p:cNvPr id="1955" name="Google Shape;1955;p114"/>
          <p:cNvSpPr/>
          <p:nvPr/>
        </p:nvSpPr>
        <p:spPr>
          <a:xfrm>
            <a:off x="712182" y="2891503"/>
            <a:ext cx="8487381"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Máy khách khởi tạo yêu cầu hành động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Máy chủ phản hồi đến một tài nguyên thông qua mã định dạng URI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gửi với một mã phản hồi trong thông điệp phản hồi</a:t>
            </a:r>
            <a:endParaRPr/>
          </a:p>
        </p:txBody>
      </p:sp>
      <p:grpSp>
        <p:nvGrpSpPr>
          <p:cNvPr id="1956" name="Google Shape;1956;p114"/>
          <p:cNvGrpSpPr/>
          <p:nvPr/>
        </p:nvGrpSpPr>
        <p:grpSpPr>
          <a:xfrm>
            <a:off x="1812705" y="4016867"/>
            <a:ext cx="6159170" cy="2031508"/>
            <a:chOff x="33970" y="3985970"/>
            <a:chExt cx="5761403" cy="2039696"/>
          </a:xfrm>
        </p:grpSpPr>
        <p:cxnSp>
          <p:nvCxnSpPr>
            <p:cNvPr id="1957" name="Google Shape;1957;p114"/>
            <p:cNvCxnSpPr/>
            <p:nvPr/>
          </p:nvCxnSpPr>
          <p:spPr>
            <a:xfrm>
              <a:off x="541710" y="4297474"/>
              <a:ext cx="0" cy="1728192"/>
            </a:xfrm>
            <a:prstGeom prst="straightConnector1">
              <a:avLst/>
            </a:prstGeom>
            <a:noFill/>
            <a:ln cap="flat" cmpd="sng" w="19050">
              <a:solidFill>
                <a:srgbClr val="595959"/>
              </a:solidFill>
              <a:prstDash val="dot"/>
              <a:round/>
              <a:headEnd len="sm" w="sm" type="none"/>
              <a:tailEnd len="sm" w="sm" type="none"/>
            </a:ln>
          </p:spPr>
        </p:cxnSp>
        <p:sp>
          <p:nvSpPr>
            <p:cNvPr id="1958" name="Google Shape;1958;p114"/>
            <p:cNvSpPr txBox="1"/>
            <p:nvPr/>
          </p:nvSpPr>
          <p:spPr>
            <a:xfrm>
              <a:off x="33970" y="3985970"/>
              <a:ext cx="964465" cy="525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Máy khách</a:t>
              </a:r>
              <a:endParaRPr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Malgun Gothic"/>
                <a:buNone/>
              </a:pPr>
              <a:r>
                <a:t/>
              </a:r>
              <a:endParaRPr i="0" sz="1400" u="none" cap="none" strike="noStrike">
                <a:solidFill>
                  <a:srgbClr val="000000"/>
                </a:solidFill>
                <a:latin typeface="Arial"/>
                <a:ea typeface="Arial"/>
                <a:cs typeface="Arial"/>
                <a:sym typeface="Arial"/>
              </a:endParaRPr>
            </a:p>
          </p:txBody>
        </p:sp>
        <p:sp>
          <p:nvSpPr>
            <p:cNvPr id="1959" name="Google Shape;1959;p114"/>
            <p:cNvSpPr txBox="1"/>
            <p:nvPr/>
          </p:nvSpPr>
          <p:spPr>
            <a:xfrm>
              <a:off x="1923589" y="3985971"/>
              <a:ext cx="787527" cy="30901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Máy chủ</a:t>
              </a:r>
              <a:endParaRPr i="0" sz="1400" u="none" cap="none" strike="noStrike">
                <a:solidFill>
                  <a:srgbClr val="000000"/>
                </a:solidFill>
                <a:latin typeface="Arial"/>
                <a:ea typeface="Arial"/>
                <a:cs typeface="Arial"/>
                <a:sym typeface="Arial"/>
              </a:endParaRPr>
            </a:p>
          </p:txBody>
        </p:sp>
        <p:cxnSp>
          <p:nvCxnSpPr>
            <p:cNvPr id="1960" name="Google Shape;1960;p114"/>
            <p:cNvCxnSpPr/>
            <p:nvPr/>
          </p:nvCxnSpPr>
          <p:spPr>
            <a:xfrm>
              <a:off x="2353995" y="4297474"/>
              <a:ext cx="0" cy="1728192"/>
            </a:xfrm>
            <a:prstGeom prst="straightConnector1">
              <a:avLst/>
            </a:prstGeom>
            <a:noFill/>
            <a:ln cap="flat" cmpd="sng" w="19050">
              <a:solidFill>
                <a:srgbClr val="595959"/>
              </a:solidFill>
              <a:prstDash val="dot"/>
              <a:round/>
              <a:headEnd len="sm" w="sm" type="none"/>
              <a:tailEnd len="sm" w="sm" type="none"/>
            </a:ln>
          </p:spPr>
        </p:cxnSp>
        <p:sp>
          <p:nvSpPr>
            <p:cNvPr id="1961" name="Google Shape;1961;p114"/>
            <p:cNvSpPr txBox="1"/>
            <p:nvPr/>
          </p:nvSpPr>
          <p:spPr>
            <a:xfrm>
              <a:off x="870205" y="4313839"/>
              <a:ext cx="1181889" cy="525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i="0" lang="en-US" sz="1400" u="none" cap="none" strike="noStrike">
                  <a:solidFill>
                    <a:srgbClr val="FF0000"/>
                  </a:solidFill>
                  <a:latin typeface="Arial"/>
                  <a:ea typeface="Arial"/>
                  <a:cs typeface="Arial"/>
                  <a:sym typeface="Arial"/>
                </a:rPr>
                <a:t>CON mid=47</a:t>
              </a:r>
              <a:endParaRPr/>
            </a:p>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GET /nhiệt độ</a:t>
              </a:r>
              <a:endParaRPr i="0" sz="1400" u="none" cap="none" strike="noStrike">
                <a:solidFill>
                  <a:srgbClr val="000000"/>
                </a:solidFill>
                <a:latin typeface="Arial"/>
                <a:ea typeface="Arial"/>
                <a:cs typeface="Arial"/>
                <a:sym typeface="Arial"/>
              </a:endParaRPr>
            </a:p>
          </p:txBody>
        </p:sp>
        <p:sp>
          <p:nvSpPr>
            <p:cNvPr id="1962" name="Google Shape;1962;p114"/>
            <p:cNvSpPr txBox="1"/>
            <p:nvPr/>
          </p:nvSpPr>
          <p:spPr>
            <a:xfrm>
              <a:off x="703014" y="5268541"/>
              <a:ext cx="1516274" cy="525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i="0" lang="en-US" sz="1400" u="none" cap="none" strike="noStrike">
                  <a:solidFill>
                    <a:srgbClr val="FF0000"/>
                  </a:solidFill>
                  <a:latin typeface="Arial"/>
                  <a:ea typeface="Arial"/>
                  <a:cs typeface="Arial"/>
                  <a:sym typeface="Arial"/>
                </a:rPr>
                <a:t>ACK mid=47</a:t>
              </a:r>
              <a:endParaRPr/>
            </a:p>
            <a:p>
              <a:pPr indent="0" lvl="0" marL="0" marR="0" rtl="0" algn="ctr">
                <a:lnSpc>
                  <a:spcPct val="100000"/>
                </a:lnSpc>
                <a:spcBef>
                  <a:spcPts val="0"/>
                </a:spcBef>
                <a:spcAft>
                  <a:spcPts val="0"/>
                </a:spcAft>
                <a:buClr>
                  <a:srgbClr val="FF0000"/>
                </a:buClr>
                <a:buSzPts val="1400"/>
                <a:buFont typeface="Arial"/>
                <a:buNone/>
              </a:pPr>
              <a:r>
                <a:rPr i="0" lang="en-US" sz="1400" u="none" cap="none" strike="noStrike">
                  <a:solidFill>
                    <a:srgbClr val="FF0000"/>
                  </a:solidFill>
                  <a:latin typeface="Arial"/>
                  <a:ea typeface="Arial"/>
                  <a:cs typeface="Arial"/>
                  <a:sym typeface="Arial"/>
                </a:rPr>
                <a:t>2.05 “&lt;temp 10 C ..</a:t>
              </a:r>
              <a:endParaRPr i="0" sz="1400" u="none" cap="none" strike="noStrike">
                <a:solidFill>
                  <a:srgbClr val="000000"/>
                </a:solidFill>
                <a:latin typeface="Arial"/>
                <a:ea typeface="Arial"/>
                <a:cs typeface="Arial"/>
                <a:sym typeface="Arial"/>
              </a:endParaRPr>
            </a:p>
          </p:txBody>
        </p:sp>
        <p:cxnSp>
          <p:nvCxnSpPr>
            <p:cNvPr id="1963" name="Google Shape;1963;p114"/>
            <p:cNvCxnSpPr/>
            <p:nvPr/>
          </p:nvCxnSpPr>
          <p:spPr>
            <a:xfrm>
              <a:off x="578793" y="5809642"/>
              <a:ext cx="1764715" cy="0"/>
            </a:xfrm>
            <a:prstGeom prst="straightConnector1">
              <a:avLst/>
            </a:prstGeom>
            <a:noFill/>
            <a:ln cap="flat" cmpd="sng" w="19050">
              <a:solidFill>
                <a:srgbClr val="FF0000"/>
              </a:solidFill>
              <a:prstDash val="dash"/>
              <a:round/>
              <a:headEnd len="med" w="med" type="triangle"/>
              <a:tailEnd len="sm" w="sm" type="none"/>
            </a:ln>
          </p:spPr>
        </p:cxnSp>
        <p:cxnSp>
          <p:nvCxnSpPr>
            <p:cNvPr id="1964" name="Google Shape;1964;p114"/>
            <p:cNvCxnSpPr/>
            <p:nvPr/>
          </p:nvCxnSpPr>
          <p:spPr>
            <a:xfrm rot="10800000">
              <a:off x="578793" y="4873537"/>
              <a:ext cx="1764715" cy="0"/>
            </a:xfrm>
            <a:prstGeom prst="straightConnector1">
              <a:avLst/>
            </a:prstGeom>
            <a:noFill/>
            <a:ln cap="flat" cmpd="sng" w="19050">
              <a:solidFill>
                <a:srgbClr val="FF0000"/>
              </a:solidFill>
              <a:prstDash val="dash"/>
              <a:round/>
              <a:headEnd len="med" w="med" type="triangle"/>
              <a:tailEnd len="sm" w="sm" type="none"/>
            </a:ln>
          </p:spPr>
        </p:cxnSp>
        <p:cxnSp>
          <p:nvCxnSpPr>
            <p:cNvPr id="1965" name="Google Shape;1965;p114"/>
            <p:cNvCxnSpPr/>
            <p:nvPr/>
          </p:nvCxnSpPr>
          <p:spPr>
            <a:xfrm>
              <a:off x="3625969" y="4297474"/>
              <a:ext cx="0" cy="1728192"/>
            </a:xfrm>
            <a:prstGeom prst="straightConnector1">
              <a:avLst/>
            </a:prstGeom>
            <a:noFill/>
            <a:ln cap="flat" cmpd="sng" w="19050">
              <a:solidFill>
                <a:srgbClr val="595959"/>
              </a:solidFill>
              <a:prstDash val="dot"/>
              <a:round/>
              <a:headEnd len="sm" w="sm" type="none"/>
              <a:tailEnd len="sm" w="sm" type="none"/>
            </a:ln>
          </p:spPr>
        </p:cxnSp>
        <p:sp>
          <p:nvSpPr>
            <p:cNvPr id="1966" name="Google Shape;1966;p114"/>
            <p:cNvSpPr txBox="1"/>
            <p:nvPr/>
          </p:nvSpPr>
          <p:spPr>
            <a:xfrm>
              <a:off x="3118233" y="3985971"/>
              <a:ext cx="964465" cy="30901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Máy khách</a:t>
              </a:r>
              <a:endParaRPr i="0" sz="1400" u="none" cap="none" strike="noStrike">
                <a:solidFill>
                  <a:srgbClr val="000000"/>
                </a:solidFill>
                <a:latin typeface="Arial"/>
                <a:ea typeface="Arial"/>
                <a:cs typeface="Arial"/>
                <a:sym typeface="Arial"/>
              </a:endParaRPr>
            </a:p>
          </p:txBody>
        </p:sp>
        <p:sp>
          <p:nvSpPr>
            <p:cNvPr id="1967" name="Google Shape;1967;p114"/>
            <p:cNvSpPr txBox="1"/>
            <p:nvPr/>
          </p:nvSpPr>
          <p:spPr>
            <a:xfrm>
              <a:off x="5007846" y="3985971"/>
              <a:ext cx="787527" cy="30901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Máy chủ</a:t>
              </a:r>
              <a:endParaRPr i="0" sz="1400" u="none" cap="none" strike="noStrike">
                <a:solidFill>
                  <a:srgbClr val="000000"/>
                </a:solidFill>
                <a:latin typeface="Arial"/>
                <a:ea typeface="Arial"/>
                <a:cs typeface="Arial"/>
                <a:sym typeface="Arial"/>
              </a:endParaRPr>
            </a:p>
          </p:txBody>
        </p:sp>
        <p:cxnSp>
          <p:nvCxnSpPr>
            <p:cNvPr id="1968" name="Google Shape;1968;p114"/>
            <p:cNvCxnSpPr/>
            <p:nvPr/>
          </p:nvCxnSpPr>
          <p:spPr>
            <a:xfrm>
              <a:off x="5438254" y="4297474"/>
              <a:ext cx="0" cy="1728192"/>
            </a:xfrm>
            <a:prstGeom prst="straightConnector1">
              <a:avLst/>
            </a:prstGeom>
            <a:noFill/>
            <a:ln cap="flat" cmpd="sng" w="19050">
              <a:solidFill>
                <a:srgbClr val="595959"/>
              </a:solidFill>
              <a:prstDash val="dot"/>
              <a:round/>
              <a:headEnd len="sm" w="sm" type="none"/>
              <a:tailEnd len="sm" w="sm" type="none"/>
            </a:ln>
          </p:spPr>
        </p:cxnSp>
        <p:sp>
          <p:nvSpPr>
            <p:cNvPr id="1969" name="Google Shape;1969;p114"/>
            <p:cNvSpPr txBox="1"/>
            <p:nvPr/>
          </p:nvSpPr>
          <p:spPr>
            <a:xfrm>
              <a:off x="3994202" y="4313839"/>
              <a:ext cx="1102417" cy="525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i="0" lang="en-US" sz="1400" u="none" cap="none" strike="noStrike">
                  <a:solidFill>
                    <a:srgbClr val="FF0000"/>
                  </a:solidFill>
                  <a:latin typeface="Arial"/>
                  <a:ea typeface="Arial"/>
                  <a:cs typeface="Arial"/>
                  <a:sym typeface="Arial"/>
                </a:rPr>
                <a:t>CON mid=53</a:t>
              </a:r>
              <a:endParaRPr/>
            </a:p>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GET /độ ẩm</a:t>
              </a:r>
              <a:endParaRPr i="0" sz="1400" u="none" cap="none" strike="noStrike">
                <a:solidFill>
                  <a:srgbClr val="000000"/>
                </a:solidFill>
                <a:latin typeface="Arial"/>
                <a:ea typeface="Arial"/>
                <a:cs typeface="Arial"/>
                <a:sym typeface="Arial"/>
              </a:endParaRPr>
            </a:p>
          </p:txBody>
        </p:sp>
        <p:sp>
          <p:nvSpPr>
            <p:cNvPr id="1970" name="Google Shape;1970;p114"/>
            <p:cNvSpPr txBox="1"/>
            <p:nvPr/>
          </p:nvSpPr>
          <p:spPr>
            <a:xfrm>
              <a:off x="4006948" y="5268541"/>
              <a:ext cx="1076925" cy="525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i="0" lang="en-US" sz="1400" u="none" cap="none" strike="noStrike">
                  <a:solidFill>
                    <a:srgbClr val="FF0000"/>
                  </a:solidFill>
                  <a:latin typeface="Arial"/>
                  <a:ea typeface="Arial"/>
                  <a:cs typeface="Arial"/>
                  <a:sym typeface="Arial"/>
                </a:rPr>
                <a:t>ACK mid=53</a:t>
              </a:r>
              <a:endParaRPr/>
            </a:p>
            <a:p>
              <a:pPr indent="0" lvl="0" marL="0" marR="0" rtl="0" algn="ctr">
                <a:lnSpc>
                  <a:spcPct val="100000"/>
                </a:lnSpc>
                <a:spcBef>
                  <a:spcPts val="0"/>
                </a:spcBef>
                <a:spcAft>
                  <a:spcPts val="0"/>
                </a:spcAft>
                <a:buClr>
                  <a:srgbClr val="FF0000"/>
                </a:buClr>
                <a:buSzPts val="1400"/>
                <a:buFont typeface="Arial"/>
                <a:buNone/>
              </a:pPr>
              <a:r>
                <a:rPr i="0" lang="en-US" sz="1400" u="none" cap="none" strike="noStrike">
                  <a:solidFill>
                    <a:srgbClr val="FF0000"/>
                  </a:solidFill>
                  <a:latin typeface="Arial"/>
                  <a:ea typeface="Arial"/>
                  <a:cs typeface="Arial"/>
                  <a:sym typeface="Arial"/>
                </a:rPr>
                <a:t>4.04 “&lt;Not ..</a:t>
              </a:r>
              <a:endParaRPr i="0" sz="1400" u="none" cap="none" strike="noStrike">
                <a:solidFill>
                  <a:srgbClr val="000000"/>
                </a:solidFill>
                <a:latin typeface="Arial"/>
                <a:ea typeface="Arial"/>
                <a:cs typeface="Arial"/>
                <a:sym typeface="Arial"/>
              </a:endParaRPr>
            </a:p>
          </p:txBody>
        </p:sp>
        <p:cxnSp>
          <p:nvCxnSpPr>
            <p:cNvPr id="1971" name="Google Shape;1971;p114"/>
            <p:cNvCxnSpPr/>
            <p:nvPr/>
          </p:nvCxnSpPr>
          <p:spPr>
            <a:xfrm>
              <a:off x="3663052" y="5809642"/>
              <a:ext cx="1764715" cy="0"/>
            </a:xfrm>
            <a:prstGeom prst="straightConnector1">
              <a:avLst/>
            </a:prstGeom>
            <a:noFill/>
            <a:ln cap="flat" cmpd="sng" w="19050">
              <a:solidFill>
                <a:srgbClr val="FF0000"/>
              </a:solidFill>
              <a:prstDash val="dash"/>
              <a:round/>
              <a:headEnd len="med" w="med" type="triangle"/>
              <a:tailEnd len="sm" w="sm" type="none"/>
            </a:ln>
          </p:spPr>
        </p:cxnSp>
        <p:cxnSp>
          <p:nvCxnSpPr>
            <p:cNvPr id="1972" name="Google Shape;1972;p114"/>
            <p:cNvCxnSpPr/>
            <p:nvPr/>
          </p:nvCxnSpPr>
          <p:spPr>
            <a:xfrm rot="10800000">
              <a:off x="3663052" y="4873537"/>
              <a:ext cx="1764715" cy="0"/>
            </a:xfrm>
            <a:prstGeom prst="straightConnector1">
              <a:avLst/>
            </a:prstGeom>
            <a:noFill/>
            <a:ln cap="flat" cmpd="sng" w="19050">
              <a:solidFill>
                <a:srgbClr val="FF0000"/>
              </a:solidFill>
              <a:prstDash val="dash"/>
              <a:round/>
              <a:headEnd len="med" w="med" type="triangle"/>
              <a:tailEnd len="sm" w="sm" type="none"/>
            </a:ln>
          </p:spPr>
        </p:cxnSp>
      </p:grpSp>
      <p:sp>
        <p:nvSpPr>
          <p:cNvPr id="1973" name="Google Shape;1973;p114"/>
          <p:cNvSpPr/>
          <p:nvPr/>
        </p:nvSpPr>
        <p:spPr>
          <a:xfrm>
            <a:off x="580388" y="1944537"/>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Tương tác CoAP tương tự như mô hình khách/chủ</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Hỗ trợ URI và Content-type giống như HTTP</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Trao đổi thông điệp cũng tương tự như Kiểu thông điệp HTTP không cần ACK</a:t>
            </a:r>
            <a:endParaRPr/>
          </a:p>
        </p:txBody>
      </p:sp>
      <p:sp>
        <p:nvSpPr>
          <p:cNvPr id="1974" name="Google Shape;1974;p114"/>
          <p:cNvSpPr/>
          <p:nvPr/>
        </p:nvSpPr>
        <p:spPr>
          <a:xfrm>
            <a:off x="6796794" y="6166003"/>
            <a:ext cx="2338955" cy="208924"/>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https://tools.ietf.org/html/rfc7252</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115"/>
          <p:cNvSpPr/>
          <p:nvPr/>
        </p:nvSpPr>
        <p:spPr>
          <a:xfrm>
            <a:off x="580388" y="3936954"/>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REST</a:t>
            </a:r>
            <a:endParaRPr/>
          </a:p>
        </p:txBody>
      </p:sp>
      <p:sp>
        <p:nvSpPr>
          <p:cNvPr id="1981" name="Google Shape;1981;p115"/>
          <p:cNvSpPr/>
          <p:nvPr/>
        </p:nvSpPr>
        <p:spPr>
          <a:xfrm>
            <a:off x="580388" y="285926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dịch</a:t>
            </a:r>
            <a:endParaRPr sz="1400">
              <a:solidFill>
                <a:schemeClr val="dk1"/>
              </a:solidFill>
              <a:latin typeface="Arial"/>
              <a:ea typeface="Arial"/>
              <a:cs typeface="Arial"/>
              <a:sym typeface="Arial"/>
            </a:endParaRPr>
          </a:p>
        </p:txBody>
      </p:sp>
      <p:sp>
        <p:nvSpPr>
          <p:cNvPr id="1982" name="Google Shape;1982;p11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1983" name="Google Shape;1983;p1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984" name="Google Shape;1984;p1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 hình giao dịch CoAP </a:t>
            </a:r>
            <a:endParaRPr/>
          </a:p>
        </p:txBody>
      </p:sp>
      <p:sp>
        <p:nvSpPr>
          <p:cNvPr id="1985" name="Google Shape;1985;p115"/>
          <p:cNvSpPr/>
          <p:nvPr/>
        </p:nvSpPr>
        <p:spPr>
          <a:xfrm>
            <a:off x="712182" y="217487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CoAP được xác định sử dụng mô hình này với UDP</a:t>
            </a:r>
            <a:endParaRPr/>
          </a:p>
        </p:txBody>
      </p:sp>
      <p:sp>
        <p:nvSpPr>
          <p:cNvPr id="1986" name="Google Shape;1986;p115"/>
          <p:cNvSpPr/>
          <p:nvPr/>
        </p:nvSpPr>
        <p:spPr>
          <a:xfrm>
            <a:off x="712182" y="3083573"/>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Trao đổi một thông điệp với điểm cuối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CON, NON, ACK, RST</a:t>
            </a:r>
            <a:endParaRPr/>
          </a:p>
        </p:txBody>
      </p:sp>
      <p:sp>
        <p:nvSpPr>
          <p:cNvPr id="1987" name="Google Shape;1987;p115"/>
          <p:cNvSpPr/>
          <p:nvPr/>
        </p:nvSpPr>
        <p:spPr>
          <a:xfrm>
            <a:off x="712182" y="4178948"/>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Trao đổi một thông điệp với điểm cuối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phản hồi và các tùy chọn (URI, content-type)</a:t>
            </a:r>
            <a:endParaRPr/>
          </a:p>
        </p:txBody>
      </p:sp>
      <p:grpSp>
        <p:nvGrpSpPr>
          <p:cNvPr id="1988" name="Google Shape;1988;p115"/>
          <p:cNvGrpSpPr/>
          <p:nvPr/>
        </p:nvGrpSpPr>
        <p:grpSpPr>
          <a:xfrm>
            <a:off x="5685978" y="2861945"/>
            <a:ext cx="3504665" cy="2191681"/>
            <a:chOff x="15564001" y="2916119"/>
            <a:chExt cx="3308141" cy="2045695"/>
          </a:xfrm>
        </p:grpSpPr>
        <p:sp>
          <p:nvSpPr>
            <p:cNvPr id="1989" name="Google Shape;1989;p115"/>
            <p:cNvSpPr txBox="1"/>
            <p:nvPr/>
          </p:nvSpPr>
          <p:spPr>
            <a:xfrm>
              <a:off x="15564001" y="2916119"/>
              <a:ext cx="3308141" cy="272912"/>
            </a:xfrm>
            <a:prstGeom prst="rect">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262626"/>
                </a:buClr>
                <a:buSzPts val="1300"/>
                <a:buFont typeface="Arial"/>
                <a:buNone/>
              </a:pPr>
              <a:r>
                <a:rPr i="0" lang="en-US" sz="1300" u="none" cap="none" strike="noStrike">
                  <a:solidFill>
                    <a:srgbClr val="262626"/>
                  </a:solidFill>
                  <a:latin typeface="Arial"/>
                  <a:ea typeface="Arial"/>
                  <a:cs typeface="Arial"/>
                  <a:sym typeface="Arial"/>
                </a:rPr>
                <a:t>Ứng dụng</a:t>
              </a:r>
              <a:endParaRPr i="0" sz="1300" u="none" cap="none" strike="noStrike">
                <a:solidFill>
                  <a:srgbClr val="262626"/>
                </a:solidFill>
                <a:latin typeface="Arial"/>
                <a:ea typeface="Arial"/>
                <a:cs typeface="Arial"/>
                <a:sym typeface="Arial"/>
              </a:endParaRPr>
            </a:p>
          </p:txBody>
        </p:sp>
        <p:sp>
          <p:nvSpPr>
            <p:cNvPr id="1990" name="Google Shape;1990;p115"/>
            <p:cNvSpPr txBox="1"/>
            <p:nvPr/>
          </p:nvSpPr>
          <p:spPr>
            <a:xfrm>
              <a:off x="15564001" y="3591435"/>
              <a:ext cx="3308141" cy="272912"/>
            </a:xfrm>
            <a:prstGeom prst="rect">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262626"/>
                </a:buClr>
                <a:buSzPts val="1300"/>
                <a:buFont typeface="Arial"/>
                <a:buNone/>
              </a:pPr>
              <a:r>
                <a:rPr i="0" lang="en-US" sz="1300" u="none" cap="none" strike="noStrike">
                  <a:solidFill>
                    <a:srgbClr val="262626"/>
                  </a:solidFill>
                  <a:latin typeface="Arial"/>
                  <a:ea typeface="Arial"/>
                  <a:cs typeface="Arial"/>
                  <a:sym typeface="Arial"/>
                </a:rPr>
                <a:t>CoAP REST</a:t>
              </a:r>
              <a:endParaRPr i="0" sz="1300" u="none" cap="none" strike="noStrike">
                <a:solidFill>
                  <a:srgbClr val="262626"/>
                </a:solidFill>
                <a:latin typeface="Arial"/>
                <a:ea typeface="Arial"/>
                <a:cs typeface="Arial"/>
                <a:sym typeface="Arial"/>
              </a:endParaRPr>
            </a:p>
          </p:txBody>
        </p:sp>
        <p:sp>
          <p:nvSpPr>
            <p:cNvPr id="1991" name="Google Shape;1991;p115"/>
            <p:cNvSpPr txBox="1"/>
            <p:nvPr/>
          </p:nvSpPr>
          <p:spPr>
            <a:xfrm>
              <a:off x="15564001" y="4016860"/>
              <a:ext cx="3308141" cy="272912"/>
            </a:xfrm>
            <a:prstGeom prst="rect">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262626"/>
                </a:buClr>
                <a:buSzPts val="1300"/>
                <a:buFont typeface="Arial"/>
                <a:buNone/>
              </a:pPr>
              <a:r>
                <a:rPr i="0" lang="en-US" sz="1300" u="none" cap="none" strike="noStrike">
                  <a:solidFill>
                    <a:srgbClr val="262626"/>
                  </a:solidFill>
                  <a:latin typeface="Arial"/>
                  <a:ea typeface="Arial"/>
                  <a:cs typeface="Arial"/>
                  <a:sym typeface="Arial"/>
                </a:rPr>
                <a:t>Giao dịch CoAP</a:t>
              </a:r>
              <a:endParaRPr i="0" sz="1300" u="none" cap="none" strike="noStrike">
                <a:solidFill>
                  <a:srgbClr val="262626"/>
                </a:solidFill>
                <a:latin typeface="Arial"/>
                <a:ea typeface="Arial"/>
                <a:cs typeface="Arial"/>
                <a:sym typeface="Arial"/>
              </a:endParaRPr>
            </a:p>
          </p:txBody>
        </p:sp>
        <p:sp>
          <p:nvSpPr>
            <p:cNvPr id="1992" name="Google Shape;1992;p115"/>
            <p:cNvSpPr txBox="1"/>
            <p:nvPr/>
          </p:nvSpPr>
          <p:spPr>
            <a:xfrm>
              <a:off x="15564001" y="4688902"/>
              <a:ext cx="3308141" cy="272912"/>
            </a:xfrm>
            <a:prstGeom prst="rect">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262626"/>
                </a:buClr>
                <a:buSzPts val="1300"/>
                <a:buFont typeface="Arial"/>
                <a:buNone/>
              </a:pPr>
              <a:r>
                <a:rPr i="0" lang="en-US" sz="1300" u="none" cap="none" strike="noStrike">
                  <a:solidFill>
                    <a:srgbClr val="262626"/>
                  </a:solidFill>
                  <a:latin typeface="Arial"/>
                  <a:ea typeface="Arial"/>
                  <a:cs typeface="Arial"/>
                  <a:sym typeface="Arial"/>
                </a:rPr>
                <a:t>UDP</a:t>
              </a:r>
              <a:endParaRPr i="0" sz="1300" u="none" cap="none" strike="noStrike">
                <a:solidFill>
                  <a:srgbClr val="262626"/>
                </a:solidFill>
                <a:latin typeface="Arial"/>
                <a:ea typeface="Arial"/>
                <a:cs typeface="Arial"/>
                <a:sym typeface="Arial"/>
              </a:endParaRPr>
            </a:p>
          </p:txBody>
        </p:sp>
      </p:grpSp>
      <p:sp>
        <p:nvSpPr>
          <p:cNvPr id="1993" name="Google Shape;1993;p11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UDP (Giao thức gói dữ liệu người dùng)</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1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2000" name="Google Shape;2000;p1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001" name="Google Shape;2001;p1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dạng thông điệp CoAP</a:t>
            </a:r>
            <a:endParaRPr/>
          </a:p>
        </p:txBody>
      </p:sp>
      <p:sp>
        <p:nvSpPr>
          <p:cNvPr id="2002" name="Google Shape;2002;p116"/>
          <p:cNvSpPr/>
          <p:nvPr/>
        </p:nvSpPr>
        <p:spPr>
          <a:xfrm>
            <a:off x="414338" y="1952625"/>
            <a:ext cx="8785225" cy="4133850"/>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2003" name="Google Shape;2003;p116"/>
          <p:cNvPicPr preferRelativeResize="0"/>
          <p:nvPr/>
        </p:nvPicPr>
        <p:blipFill rotWithShape="1">
          <a:blip r:embed="rId3">
            <a:alphaModFix/>
          </a:blip>
          <a:srcRect b="0" l="0" r="11478" t="0"/>
          <a:stretch/>
        </p:blipFill>
        <p:spPr>
          <a:xfrm>
            <a:off x="906236" y="2110606"/>
            <a:ext cx="7801428" cy="3817888"/>
          </a:xfrm>
          <a:prstGeom prst="rect">
            <a:avLst/>
          </a:prstGeom>
          <a:noFill/>
          <a:ln>
            <a:noFill/>
          </a:ln>
        </p:spPr>
      </p:pic>
      <p:sp>
        <p:nvSpPr>
          <p:cNvPr id="2004" name="Google Shape;2004;p116"/>
          <p:cNvSpPr txBox="1"/>
          <p:nvPr/>
        </p:nvSpPr>
        <p:spPr>
          <a:xfrm>
            <a:off x="1820985" y="4493846"/>
            <a:ext cx="4740088" cy="1298363"/>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Ver: Phiên bản,</a:t>
            </a:r>
            <a:endParaRPr/>
          </a:p>
          <a:p>
            <a:pPr indent="0" lvl="0" marL="0" marR="0" rtl="0" algn="l">
              <a:spcBef>
                <a:spcPts val="0"/>
              </a:spcBef>
              <a:spcAft>
                <a:spcPts val="0"/>
              </a:spcAft>
              <a:buNone/>
            </a:pPr>
            <a:r>
              <a:rPr b="1" lang="en-US" sz="1400">
                <a:solidFill>
                  <a:srgbClr val="262626"/>
                </a:solidFill>
                <a:latin typeface="Arial"/>
                <a:ea typeface="Arial"/>
                <a:cs typeface="Arial"/>
                <a:sym typeface="Arial"/>
              </a:rPr>
              <a:t>T: Kiểu giao dịch (CON, NON, ACK…)</a:t>
            </a:r>
            <a:endParaRPr/>
          </a:p>
          <a:p>
            <a:pPr indent="0" lvl="0" marL="0" marR="0" rtl="0" algn="l">
              <a:spcBef>
                <a:spcPts val="0"/>
              </a:spcBef>
              <a:spcAft>
                <a:spcPts val="0"/>
              </a:spcAft>
              <a:buNone/>
            </a:pPr>
            <a:r>
              <a:rPr b="1" lang="en-US" sz="1400">
                <a:solidFill>
                  <a:srgbClr val="262626"/>
                </a:solidFill>
                <a:latin typeface="Arial"/>
                <a:ea typeface="Arial"/>
                <a:cs typeface="Arial"/>
                <a:sym typeface="Arial"/>
              </a:rPr>
              <a:t>OC: Số lựa chọn</a:t>
            </a:r>
            <a:endParaRPr b="1" sz="1400">
              <a:solidFill>
                <a:srgbClr val="262626"/>
              </a:solidFill>
              <a:latin typeface="Arial"/>
              <a:ea typeface="Arial"/>
              <a:cs typeface="Arial"/>
              <a:sym typeface="Arial"/>
            </a:endParaRPr>
          </a:p>
          <a:p>
            <a:pPr indent="0" lvl="0" marL="0" marR="0" rtl="0" algn="l">
              <a:spcBef>
                <a:spcPts val="0"/>
              </a:spcBef>
              <a:spcAft>
                <a:spcPts val="0"/>
              </a:spcAft>
              <a:buNone/>
            </a:pPr>
            <a:r>
              <a:rPr b="1" lang="en-US" sz="1400">
                <a:solidFill>
                  <a:srgbClr val="262626"/>
                </a:solidFill>
                <a:latin typeface="Arial"/>
                <a:ea typeface="Arial"/>
                <a:cs typeface="Arial"/>
                <a:sym typeface="Arial"/>
              </a:rPr>
              <a:t>Code: Phương pháp hoặc mã phản hồi</a:t>
            </a:r>
            <a:endParaRPr b="1" sz="1400">
              <a:solidFill>
                <a:srgbClr val="262626"/>
              </a:solidFill>
              <a:latin typeface="Arial"/>
              <a:ea typeface="Arial"/>
              <a:cs typeface="Arial"/>
              <a:sym typeface="Arial"/>
            </a:endParaRPr>
          </a:p>
          <a:p>
            <a:pPr indent="0" lvl="0" marL="0" marR="0" rtl="0" algn="l">
              <a:spcBef>
                <a:spcPts val="0"/>
              </a:spcBef>
              <a:spcAft>
                <a:spcPts val="0"/>
              </a:spcAft>
              <a:buNone/>
            </a:pPr>
            <a:r>
              <a:rPr b="1" lang="en-US" sz="1400">
                <a:solidFill>
                  <a:srgbClr val="262626"/>
                </a:solidFill>
                <a:latin typeface="Arial"/>
                <a:ea typeface="Arial"/>
                <a:cs typeface="Arial"/>
                <a:sym typeface="Arial"/>
              </a:rPr>
              <a:t>Message ID: Một ID duy nhất được gắn bởi nguồn phát</a:t>
            </a:r>
            <a:endParaRPr b="1" sz="1400">
              <a:solidFill>
                <a:srgbClr val="262626"/>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1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2011" name="Google Shape;2011;p1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012" name="Google Shape;2012;p11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trả lại thông điệp CoAP</a:t>
            </a:r>
            <a:endParaRPr/>
          </a:p>
        </p:txBody>
      </p:sp>
      <p:sp>
        <p:nvSpPr>
          <p:cNvPr id="2013" name="Google Shape;2013;p117"/>
          <p:cNvSpPr/>
          <p:nvPr/>
        </p:nvSpPr>
        <p:spPr>
          <a:xfrm>
            <a:off x="414338" y="1952624"/>
            <a:ext cx="8785225" cy="4321176"/>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2014" name="Google Shape;2014;p117"/>
          <p:cNvPicPr preferRelativeResize="0"/>
          <p:nvPr/>
        </p:nvPicPr>
        <p:blipFill rotWithShape="1">
          <a:blip r:embed="rId3">
            <a:alphaModFix/>
          </a:blip>
          <a:srcRect b="0" l="0" r="0" t="0"/>
          <a:stretch/>
        </p:blipFill>
        <p:spPr>
          <a:xfrm>
            <a:off x="1055007" y="2183211"/>
            <a:ext cx="7503886" cy="4034672"/>
          </a:xfrm>
          <a:prstGeom prst="rect">
            <a:avLst/>
          </a:prstGeom>
          <a:noFill/>
          <a:ln>
            <a:noFill/>
          </a:ln>
        </p:spPr>
      </p:pic>
      <p:sp>
        <p:nvSpPr>
          <p:cNvPr id="2015" name="Google Shape;2015;p117"/>
          <p:cNvSpPr txBox="1"/>
          <p:nvPr/>
        </p:nvSpPr>
        <p:spPr>
          <a:xfrm>
            <a:off x="5788024" y="2183211"/>
            <a:ext cx="2019301" cy="430887"/>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Cấu trúc mã phản hồi</a:t>
            </a:r>
            <a:endParaRPr b="1" sz="1400">
              <a:solidFill>
                <a:srgbClr val="262626"/>
              </a:solidFill>
              <a:latin typeface="Arial"/>
              <a:ea typeface="Arial"/>
              <a:cs typeface="Arial"/>
              <a:sym typeface="Arial"/>
            </a:endParaRPr>
          </a:p>
          <a:p>
            <a:pPr indent="0" lvl="0" marL="0" marR="0" rtl="0" algn="l">
              <a:spcBef>
                <a:spcPts val="0"/>
              </a:spcBef>
              <a:spcAft>
                <a:spcPts val="0"/>
              </a:spcAft>
              <a:buNone/>
            </a:pPr>
            <a:r>
              <a:rPr b="1" lang="en-US" sz="1400">
                <a:solidFill>
                  <a:srgbClr val="262626"/>
                </a:solidFill>
                <a:latin typeface="Arial"/>
                <a:ea typeface="Arial"/>
                <a:cs typeface="Arial"/>
                <a:sym typeface="Arial"/>
              </a:rPr>
              <a:t>8 bit</a:t>
            </a:r>
            <a:endParaRPr/>
          </a:p>
        </p:txBody>
      </p:sp>
      <p:sp>
        <p:nvSpPr>
          <p:cNvPr id="2016" name="Google Shape;2016;p117"/>
          <p:cNvSpPr txBox="1"/>
          <p:nvPr/>
        </p:nvSpPr>
        <p:spPr>
          <a:xfrm>
            <a:off x="5788024" y="3508130"/>
            <a:ext cx="2019301" cy="86177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u="sng">
                <a:solidFill>
                  <a:srgbClr val="262626"/>
                </a:solidFill>
                <a:latin typeface="Arial"/>
                <a:ea typeface="Arial"/>
                <a:cs typeface="Arial"/>
                <a:sym typeface="Arial"/>
              </a:rPr>
              <a:t>3 cấp:</a:t>
            </a:r>
            <a:endParaRPr/>
          </a:p>
          <a:p>
            <a:pPr indent="0" lvl="0" marL="0" marR="0" rtl="0" algn="l">
              <a:spcBef>
                <a:spcPts val="0"/>
              </a:spcBef>
              <a:spcAft>
                <a:spcPts val="0"/>
              </a:spcAft>
              <a:buNone/>
            </a:pPr>
            <a:r>
              <a:rPr b="1" lang="en-US" sz="1400">
                <a:solidFill>
                  <a:srgbClr val="262626"/>
                </a:solidFill>
                <a:latin typeface="Arial"/>
                <a:ea typeface="Arial"/>
                <a:cs typeface="Arial"/>
                <a:sym typeface="Arial"/>
              </a:rPr>
              <a:t>      2 – Thành công</a:t>
            </a:r>
            <a:endParaRPr b="1" sz="1400">
              <a:solidFill>
                <a:srgbClr val="262626"/>
              </a:solidFill>
              <a:latin typeface="Arial"/>
              <a:ea typeface="Arial"/>
              <a:cs typeface="Arial"/>
              <a:sym typeface="Arial"/>
            </a:endParaRPr>
          </a:p>
          <a:p>
            <a:pPr indent="0" lvl="0" marL="0" marR="0" rtl="0" algn="l">
              <a:spcBef>
                <a:spcPts val="0"/>
              </a:spcBef>
              <a:spcAft>
                <a:spcPts val="0"/>
              </a:spcAft>
              <a:buNone/>
            </a:pPr>
            <a:r>
              <a:rPr b="1" lang="en-US" sz="1400">
                <a:solidFill>
                  <a:srgbClr val="262626"/>
                </a:solidFill>
                <a:latin typeface="Arial"/>
                <a:ea typeface="Arial"/>
                <a:cs typeface="Arial"/>
                <a:sym typeface="Arial"/>
              </a:rPr>
              <a:t>      4 – Lỗi máy khách</a:t>
            </a:r>
            <a:endParaRPr b="1" sz="1400">
              <a:solidFill>
                <a:srgbClr val="262626"/>
              </a:solidFill>
              <a:latin typeface="Arial"/>
              <a:ea typeface="Arial"/>
              <a:cs typeface="Arial"/>
              <a:sym typeface="Arial"/>
            </a:endParaRPr>
          </a:p>
          <a:p>
            <a:pPr indent="0" lvl="0" marL="0" marR="0" rtl="0" algn="l">
              <a:spcBef>
                <a:spcPts val="0"/>
              </a:spcBef>
              <a:spcAft>
                <a:spcPts val="0"/>
              </a:spcAft>
              <a:buNone/>
            </a:pPr>
            <a:r>
              <a:rPr b="1" lang="en-US" sz="1400">
                <a:solidFill>
                  <a:srgbClr val="262626"/>
                </a:solidFill>
                <a:latin typeface="Arial"/>
                <a:ea typeface="Arial"/>
                <a:cs typeface="Arial"/>
                <a:sym typeface="Arial"/>
              </a:rPr>
              <a:t>      5 – Lỗi máy chủ</a:t>
            </a:r>
            <a:endParaRPr b="1" sz="1400">
              <a:solidFill>
                <a:srgbClr val="262626"/>
              </a:solidFill>
              <a:latin typeface="Arial"/>
              <a:ea typeface="Arial"/>
              <a:cs typeface="Arial"/>
              <a:sym typeface="Arial"/>
            </a:endParaRPr>
          </a:p>
        </p:txBody>
      </p:sp>
      <p:sp>
        <p:nvSpPr>
          <p:cNvPr id="2017" name="Google Shape;2017;p117"/>
          <p:cNvSpPr txBox="1"/>
          <p:nvPr/>
        </p:nvSpPr>
        <p:spPr>
          <a:xfrm>
            <a:off x="5656970" y="5599510"/>
            <a:ext cx="2517776" cy="646331"/>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E.g., “Not Found được viết là 4.04 – chỉ giá trị thập phân</a:t>
            </a:r>
            <a:endParaRPr b="1" sz="1400">
              <a:solidFill>
                <a:srgbClr val="262626"/>
              </a:solidFill>
              <a:latin typeface="Arial"/>
              <a:ea typeface="Arial"/>
              <a:cs typeface="Arial"/>
              <a:sym typeface="Arial"/>
            </a:endParaRPr>
          </a:p>
          <a:p>
            <a:pPr indent="0" lvl="0" marL="0" marR="0" rtl="0" algn="l">
              <a:spcBef>
                <a:spcPts val="0"/>
              </a:spcBef>
              <a:spcAft>
                <a:spcPts val="0"/>
              </a:spcAft>
              <a:buNone/>
            </a:pPr>
            <a:r>
              <a:rPr b="1" lang="en-US" sz="1400">
                <a:solidFill>
                  <a:srgbClr val="262626"/>
                </a:solidFill>
                <a:latin typeface="Arial"/>
                <a:ea typeface="Arial"/>
                <a:cs typeface="Arial"/>
                <a:sym typeface="Arial"/>
              </a:rPr>
              <a:t>132.</a:t>
            </a:r>
            <a:endParaRPr b="1" sz="1400">
              <a:solidFill>
                <a:srgbClr val="262626"/>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1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2024" name="Google Shape;2024;p1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025" name="Google Shape;2025;p1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tùy chọn CoAP</a:t>
            </a:r>
            <a:endParaRPr/>
          </a:p>
        </p:txBody>
      </p:sp>
      <p:sp>
        <p:nvSpPr>
          <p:cNvPr id="2026" name="Google Shape;2026;p118"/>
          <p:cNvSpPr/>
          <p:nvPr/>
        </p:nvSpPr>
        <p:spPr>
          <a:xfrm>
            <a:off x="580388" y="1944537"/>
            <a:ext cx="8619175" cy="3180358"/>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b="1" lang="en-US" sz="1400">
                <a:solidFill>
                  <a:schemeClr val="dk1"/>
                </a:solidFill>
                <a:latin typeface="Arial"/>
                <a:ea typeface="Arial"/>
                <a:cs typeface="Arial"/>
                <a:sym typeface="Arial"/>
              </a:rPr>
              <a:t>Content-Type</a:t>
            </a:r>
            <a:r>
              <a:rPr lang="en-US" sz="1400">
                <a:solidFill>
                  <a:schemeClr val="dk1"/>
                </a:solidFill>
                <a:latin typeface="Arial"/>
                <a:ea typeface="Arial"/>
                <a:cs typeface="Arial"/>
                <a:sym typeface="Arial"/>
              </a:rPr>
              <a:t>: Chỉ ra định dạng của tải dữ liệu ứng dụng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262626"/>
              </a:buClr>
              <a:buSzPts val="1680"/>
              <a:buFont typeface="Arial"/>
              <a:buChar char="•"/>
            </a:pPr>
            <a:r>
              <a:rPr b="1" lang="en-US" sz="1400">
                <a:solidFill>
                  <a:srgbClr val="262626"/>
                </a:solidFill>
                <a:latin typeface="Arial"/>
                <a:ea typeface="Arial"/>
                <a:cs typeface="Arial"/>
                <a:sym typeface="Arial"/>
              </a:rPr>
              <a:t>Max-Age</a:t>
            </a:r>
            <a:r>
              <a:rPr lang="en-US" sz="1400">
                <a:solidFill>
                  <a:srgbClr val="262626"/>
                </a:solidFill>
                <a:latin typeface="Arial"/>
                <a:ea typeface="Arial"/>
                <a:cs typeface="Arial"/>
                <a:sym typeface="Arial"/>
              </a:rPr>
              <a:t>: Tuổi thọ tối đa để một thông điệp được lưu trong bộ nhớ đệm</a:t>
            </a:r>
            <a:endParaRPr sz="1400">
              <a:solidFill>
                <a:srgbClr val="262626"/>
              </a:solidFill>
              <a:latin typeface="Arial"/>
              <a:ea typeface="Arial"/>
              <a:cs typeface="Arial"/>
              <a:sym typeface="Arial"/>
            </a:endParaRPr>
          </a:p>
          <a:p>
            <a:pPr indent="-115888" lvl="0" marL="115888" marR="0" rtl="0" algn="l">
              <a:spcBef>
                <a:spcPts val="1000"/>
              </a:spcBef>
              <a:spcAft>
                <a:spcPts val="0"/>
              </a:spcAft>
              <a:buClr>
                <a:srgbClr val="262626"/>
              </a:buClr>
              <a:buSzPts val="1680"/>
              <a:buFont typeface="Arial"/>
              <a:buChar char="•"/>
            </a:pPr>
            <a:r>
              <a:rPr b="1" lang="en-US" sz="1400">
                <a:solidFill>
                  <a:srgbClr val="262626"/>
                </a:solidFill>
                <a:latin typeface="Arial"/>
                <a:ea typeface="Arial"/>
                <a:cs typeface="Arial"/>
                <a:sym typeface="Arial"/>
              </a:rPr>
              <a:t>Proxy-Uri</a:t>
            </a:r>
            <a:r>
              <a:rPr lang="en-US" sz="1400">
                <a:solidFill>
                  <a:srgbClr val="262626"/>
                </a:solidFill>
                <a:latin typeface="Arial"/>
                <a:ea typeface="Arial"/>
                <a:cs typeface="Arial"/>
                <a:sym typeface="Arial"/>
              </a:rPr>
              <a:t>: Xác định một absolute Uri cho một máy chủ proxy</a:t>
            </a:r>
            <a:endParaRPr/>
          </a:p>
          <a:p>
            <a:pPr indent="-115888" lvl="0" marL="115888" marR="0" rtl="0" algn="l">
              <a:spcBef>
                <a:spcPts val="1000"/>
              </a:spcBef>
              <a:spcAft>
                <a:spcPts val="0"/>
              </a:spcAft>
              <a:buClr>
                <a:srgbClr val="262626"/>
              </a:buClr>
              <a:buSzPts val="1680"/>
              <a:buFont typeface="Arial"/>
              <a:buChar char="•"/>
            </a:pPr>
            <a:r>
              <a:rPr b="1" lang="en-US" sz="1400">
                <a:solidFill>
                  <a:srgbClr val="262626"/>
                </a:solidFill>
                <a:latin typeface="Arial"/>
                <a:ea typeface="Arial"/>
                <a:cs typeface="Arial"/>
                <a:sym typeface="Arial"/>
              </a:rPr>
              <a:t>Token</a:t>
            </a:r>
            <a:r>
              <a:rPr lang="en-US" sz="1400">
                <a:solidFill>
                  <a:srgbClr val="262626"/>
                </a:solidFill>
                <a:latin typeface="Arial"/>
                <a:ea typeface="Arial"/>
                <a:cs typeface="Arial"/>
                <a:sym typeface="Arial"/>
              </a:rPr>
              <a:t>: Xác định một absolute Uri cho một máy chủ proxy</a:t>
            </a:r>
            <a:endParaRPr/>
          </a:p>
          <a:p>
            <a:pPr indent="-115888" lvl="0" marL="115888" marR="0" rtl="0" algn="l">
              <a:spcBef>
                <a:spcPts val="1000"/>
              </a:spcBef>
              <a:spcAft>
                <a:spcPts val="0"/>
              </a:spcAft>
              <a:buClr>
                <a:srgbClr val="262626"/>
              </a:buClr>
              <a:buSzPts val="1680"/>
              <a:buFont typeface="Arial"/>
              <a:buChar char="•"/>
            </a:pPr>
            <a:r>
              <a:rPr b="1" lang="en-US" sz="1400">
                <a:solidFill>
                  <a:srgbClr val="262626"/>
                </a:solidFill>
                <a:latin typeface="Arial"/>
                <a:ea typeface="Arial"/>
                <a:cs typeface="Arial"/>
                <a:sym typeface="Arial"/>
              </a:rPr>
              <a:t>Uri-Host: </a:t>
            </a:r>
            <a:r>
              <a:rPr lang="en-US" sz="1400">
                <a:solidFill>
                  <a:srgbClr val="262626"/>
                </a:solidFill>
                <a:latin typeface="Arial"/>
                <a:ea typeface="Arial"/>
                <a:cs typeface="Arial"/>
                <a:sym typeface="Arial"/>
              </a:rPr>
              <a:t>Chỉ ra máy chủ Internet của một tài nguyên (chỉ được bổ sung nếu không ghi địa chỉ IP đích của yêu cầu)</a:t>
            </a:r>
            <a:endParaRPr/>
          </a:p>
          <a:p>
            <a:pPr indent="-115888" lvl="0" marL="115888" marR="0" rtl="0" algn="l">
              <a:spcBef>
                <a:spcPts val="1000"/>
              </a:spcBef>
              <a:spcAft>
                <a:spcPts val="0"/>
              </a:spcAft>
              <a:buClr>
                <a:srgbClr val="262626"/>
              </a:buClr>
              <a:buSzPts val="1680"/>
              <a:buFont typeface="Arial"/>
              <a:buChar char="•"/>
            </a:pPr>
            <a:r>
              <a:rPr b="1" lang="en-US" sz="1400">
                <a:solidFill>
                  <a:srgbClr val="262626"/>
                </a:solidFill>
                <a:latin typeface="Arial"/>
                <a:ea typeface="Arial"/>
                <a:cs typeface="Arial"/>
                <a:sym typeface="Arial"/>
              </a:rPr>
              <a:t>Uri-Path: </a:t>
            </a:r>
            <a:r>
              <a:rPr lang="en-US" sz="1400">
                <a:solidFill>
                  <a:srgbClr val="262626"/>
                </a:solidFill>
                <a:latin typeface="Arial"/>
                <a:ea typeface="Arial"/>
                <a:cs typeface="Arial"/>
                <a:sym typeface="Arial"/>
              </a:rPr>
              <a:t>Chỉ ra tài nguyên của máy chủ</a:t>
            </a:r>
            <a:endParaRPr sz="1400">
              <a:solidFill>
                <a:srgbClr val="262626"/>
              </a:solidFill>
              <a:latin typeface="Arial"/>
              <a:ea typeface="Arial"/>
              <a:cs typeface="Arial"/>
              <a:sym typeface="Arial"/>
            </a:endParaRPr>
          </a:p>
          <a:p>
            <a:pPr indent="-115888" lvl="0" marL="115888" marR="0" rtl="0" algn="l">
              <a:spcBef>
                <a:spcPts val="1000"/>
              </a:spcBef>
              <a:spcAft>
                <a:spcPts val="0"/>
              </a:spcAft>
              <a:buClr>
                <a:srgbClr val="262626"/>
              </a:buClr>
              <a:buSzPts val="1680"/>
              <a:buFont typeface="Arial"/>
              <a:buChar char="•"/>
            </a:pPr>
            <a:r>
              <a:rPr b="1" lang="en-US" sz="1400">
                <a:solidFill>
                  <a:srgbClr val="262626"/>
                </a:solidFill>
                <a:latin typeface="Arial"/>
                <a:ea typeface="Arial"/>
                <a:cs typeface="Arial"/>
                <a:sym typeface="Arial"/>
              </a:rPr>
              <a:t>Uri-Port: </a:t>
            </a:r>
            <a:r>
              <a:rPr lang="en-US" sz="1400">
                <a:solidFill>
                  <a:srgbClr val="262626"/>
                </a:solidFill>
                <a:latin typeface="Arial"/>
                <a:ea typeface="Arial"/>
                <a:cs typeface="Arial"/>
                <a:sym typeface="Arial"/>
              </a:rPr>
              <a:t>Chỉ ra cổng của máy chủ (chỉ bổ sung nếu khác với đích của yêu cầu cổng UDP)</a:t>
            </a:r>
            <a:endParaRPr/>
          </a:p>
          <a:p>
            <a:pPr indent="-115888" lvl="0" marL="115888" marR="0" rtl="0" algn="l">
              <a:spcBef>
                <a:spcPts val="1000"/>
              </a:spcBef>
              <a:spcAft>
                <a:spcPts val="0"/>
              </a:spcAft>
              <a:buClr>
                <a:srgbClr val="262626"/>
              </a:buClr>
              <a:buSzPts val="1680"/>
              <a:buFont typeface="Arial"/>
              <a:buChar char="•"/>
            </a:pPr>
            <a:r>
              <a:rPr b="1" lang="en-US" sz="1400">
                <a:solidFill>
                  <a:srgbClr val="262626"/>
                </a:solidFill>
                <a:latin typeface="Arial"/>
                <a:ea typeface="Arial"/>
                <a:cs typeface="Arial"/>
                <a:sym typeface="Arial"/>
              </a:rPr>
              <a:t>Uri-Query</a:t>
            </a:r>
            <a:r>
              <a:rPr lang="en-US" sz="1400">
                <a:solidFill>
                  <a:srgbClr val="262626"/>
                </a:solidFill>
                <a:latin typeface="Arial"/>
                <a:ea typeface="Arial"/>
                <a:cs typeface="Arial"/>
                <a:sym typeface="Arial"/>
              </a:rPr>
              <a:t>: Chỉ ra các tùy chọn khác cho yêu cầu</a:t>
            </a:r>
            <a:endParaRPr sz="1400">
              <a:solidFill>
                <a:srgbClr val="262626"/>
              </a:solidFill>
              <a:latin typeface="Arial"/>
              <a:ea typeface="Arial"/>
              <a:cs typeface="Arial"/>
              <a:sym typeface="Arial"/>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v.v.</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11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2033" name="Google Shape;2033;p1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034" name="Google Shape;2034;p1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Ví dụ về thông điệp và hành động trong CoAP</a:t>
            </a:r>
            <a:endParaRPr/>
          </a:p>
        </p:txBody>
      </p:sp>
      <p:sp>
        <p:nvSpPr>
          <p:cNvPr id="2035" name="Google Shape;2035;p119"/>
          <p:cNvSpPr/>
          <p:nvPr/>
        </p:nvSpPr>
        <p:spPr>
          <a:xfrm>
            <a:off x="414338" y="1962149"/>
            <a:ext cx="8785225" cy="4371975"/>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2036" name="Google Shape;2036;p119"/>
          <p:cNvPicPr preferRelativeResize="0"/>
          <p:nvPr/>
        </p:nvPicPr>
        <p:blipFill rotWithShape="1">
          <a:blip r:embed="rId3">
            <a:alphaModFix/>
          </a:blip>
          <a:srcRect b="0" l="0" r="0" t="0"/>
          <a:stretch/>
        </p:blipFill>
        <p:spPr>
          <a:xfrm>
            <a:off x="1219200" y="2123593"/>
            <a:ext cx="7213600" cy="4133827"/>
          </a:xfrm>
          <a:prstGeom prst="rect">
            <a:avLst/>
          </a:prstGeom>
          <a:noFill/>
          <a:ln>
            <a:noFill/>
          </a:ln>
        </p:spPr>
      </p:pic>
      <p:sp>
        <p:nvSpPr>
          <p:cNvPr id="2037" name="Google Shape;2037;p119"/>
          <p:cNvSpPr txBox="1"/>
          <p:nvPr/>
        </p:nvSpPr>
        <p:spPr>
          <a:xfrm>
            <a:off x="6121399" y="3554278"/>
            <a:ext cx="2125454"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FF0000"/>
                </a:solidFill>
                <a:latin typeface="Arial"/>
                <a:ea typeface="Arial"/>
                <a:cs typeface="Arial"/>
                <a:sym typeface="Arial"/>
              </a:rPr>
              <a:t>Lựa chọn đường dẫn URI</a:t>
            </a:r>
            <a:endParaRPr/>
          </a:p>
        </p:txBody>
      </p:sp>
      <p:sp>
        <p:nvSpPr>
          <p:cNvPr id="2038" name="Google Shape;2038;p119"/>
          <p:cNvSpPr txBox="1"/>
          <p:nvPr/>
        </p:nvSpPr>
        <p:spPr>
          <a:xfrm>
            <a:off x="6904037" y="5572948"/>
            <a:ext cx="974726" cy="24622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437AB9"/>
                </a:solidFill>
                <a:latin typeface="Arial"/>
                <a:ea typeface="Arial"/>
                <a:cs typeface="Arial"/>
                <a:sym typeface="Arial"/>
              </a:rPr>
              <a:t>2   :    05</a:t>
            </a:r>
            <a:endParaRPr b="1" sz="1600">
              <a:solidFill>
                <a:srgbClr val="437AB9"/>
              </a:solidFill>
              <a:latin typeface="Arial"/>
              <a:ea typeface="Arial"/>
              <a:cs typeface="Arial"/>
              <a:sym typeface="Arial"/>
            </a:endParaRPr>
          </a:p>
        </p:txBody>
      </p:sp>
      <p:sp>
        <p:nvSpPr>
          <p:cNvPr id="2039" name="Google Shape;2039;p119"/>
          <p:cNvSpPr txBox="1"/>
          <p:nvPr/>
        </p:nvSpPr>
        <p:spPr>
          <a:xfrm>
            <a:off x="6121399" y="5945490"/>
            <a:ext cx="506413" cy="24622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437AB9"/>
                </a:solidFill>
                <a:latin typeface="Arial"/>
                <a:ea typeface="Arial"/>
                <a:cs typeface="Arial"/>
                <a:sym typeface="Arial"/>
              </a:rPr>
              <a:t>69=</a:t>
            </a:r>
            <a:endParaRPr b="1" sz="1600">
              <a:solidFill>
                <a:srgbClr val="437AB9"/>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Card giao tiếp mạng và thiết bị trung tâm</a:t>
            </a:r>
            <a:endParaRPr sz="2400">
              <a:solidFill>
                <a:srgbClr val="0C0C0C"/>
              </a:solidFill>
              <a:latin typeface="Arial"/>
              <a:ea typeface="Arial"/>
              <a:cs typeface="Arial"/>
              <a:sym typeface="Arial"/>
            </a:endParaRPr>
          </a:p>
        </p:txBody>
      </p:sp>
      <p:sp>
        <p:nvSpPr>
          <p:cNvPr id="270" name="Google Shape;270;p1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Thiết bị Mạng</a:t>
            </a:r>
            <a:endParaRPr sz="1800">
              <a:solidFill>
                <a:schemeClr val="lt1"/>
              </a:solidFill>
              <a:latin typeface="Arial"/>
              <a:ea typeface="Arial"/>
              <a:cs typeface="Arial"/>
              <a:sym typeface="Arial"/>
            </a:endParaRPr>
          </a:p>
        </p:txBody>
      </p:sp>
      <p:sp>
        <p:nvSpPr>
          <p:cNvPr id="271" name="Google Shape;271;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72" name="Google Shape;272;p12"/>
          <p:cNvSpPr/>
          <p:nvPr/>
        </p:nvSpPr>
        <p:spPr>
          <a:xfrm>
            <a:off x="712182" y="2393948"/>
            <a:ext cx="8487381" cy="407465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Card giao tiếp mạng (NIC)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Không giống các modem kết nối các đường dây điện thoại truyền tín hiệu analog, card mạng trực tiếp truyền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   tín hiệu digital.</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bị trung tâm</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Gửi dữ liệu từ nơi này đến nơi khác</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Thiết bị trung tâm giả</a:t>
            </a:r>
            <a:endParaRPr b="0" i="0" sz="1300" u="none" cap="none" strike="noStrike">
              <a:solidFill>
                <a:srgbClr val="262626"/>
              </a:solidFill>
              <a:latin typeface="Arial"/>
              <a:ea typeface="Arial"/>
              <a:cs typeface="Arial"/>
              <a:sym typeface="Arial"/>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Truyền dữ liệu đến từ máy tính này sang máy tính khác qua mạng một cách đơn giản.</a:t>
            </a:r>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Vì các máy chủ đều sử dụng chung một băng thông nên việc tăng số lượng máy chủ sẽ làm giảm tốc độ truyền dữ liệu.</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Thiết bị trung tâm chuyển đổi</a:t>
            </a:r>
            <a:endParaRPr b="0" i="0" sz="1300" u="none" cap="none" strike="noStrike">
              <a:solidFill>
                <a:srgbClr val="262626"/>
              </a:solidFill>
              <a:latin typeface="Arial"/>
              <a:ea typeface="Arial"/>
              <a:cs typeface="Arial"/>
              <a:sym typeface="Arial"/>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Ngoài chức năng chuyển tiếp, thiết bị này còn có khả năng chuyển đến một địa chỉ đích.</a:t>
            </a:r>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Mạng này hiệu quả hơn rất nhiều vì băng thông không bị chia ra như một thiết bị trung tâm giả mà được kết nối điểm - điểm.</a:t>
            </a:r>
            <a:endParaRPr/>
          </a:p>
          <a:p>
            <a:pPr indent="0" lvl="2" marL="444500" marR="0" rtl="0" algn="l">
              <a:spcBef>
                <a:spcPts val="800"/>
              </a:spcBef>
              <a:spcAft>
                <a:spcPts val="0"/>
              </a:spcAft>
              <a:buNone/>
            </a:pPr>
            <a:r>
              <a:rPr b="1" i="0" lang="en-US" sz="1300" u="none" cap="none" strike="noStrike">
                <a:solidFill>
                  <a:srgbClr val="262626"/>
                </a:solidFill>
                <a:latin typeface="Arial"/>
                <a:ea typeface="Arial"/>
                <a:cs typeface="Arial"/>
                <a:sym typeface="Arial"/>
              </a:rPr>
              <a:t>→ </a:t>
            </a:r>
            <a:r>
              <a:rPr b="0" i="0" lang="en-US" sz="1300" u="none" cap="none" strike="noStrike">
                <a:solidFill>
                  <a:srgbClr val="262626"/>
                </a:solidFill>
                <a:latin typeface="Arial"/>
                <a:ea typeface="Arial"/>
                <a:cs typeface="Arial"/>
                <a:sym typeface="Arial"/>
              </a:rPr>
              <a:t>Đắt hơn</a:t>
            </a:r>
            <a:endParaRPr b="0" i="0" sz="1300" u="none" cap="none" strike="noStrike">
              <a:solidFill>
                <a:srgbClr val="262626"/>
              </a:solidFill>
              <a:latin typeface="Arial"/>
              <a:ea typeface="Arial"/>
              <a:cs typeface="Arial"/>
              <a:sym typeface="Arial"/>
            </a:endParaRPr>
          </a:p>
        </p:txBody>
      </p:sp>
      <p:sp>
        <p:nvSpPr>
          <p:cNvPr id="273" name="Google Shape;273;p12"/>
          <p:cNvSpPr/>
          <p:nvPr/>
        </p:nvSpPr>
        <p:spPr>
          <a:xfrm>
            <a:off x="580388" y="1944537"/>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Card giao tiếp mạng (NIC) thường được gọi là card LAN và card Ethernet giúp kết nối máy tính với các mạng bên ngoài.</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2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2046" name="Google Shape;2046;p1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aphicFrame>
        <p:nvGraphicFramePr>
          <p:cNvPr id="2047" name="Google Shape;2047;p120"/>
          <p:cNvGraphicFramePr/>
          <p:nvPr/>
        </p:nvGraphicFramePr>
        <p:xfrm>
          <a:off x="962112" y="4420420"/>
          <a:ext cx="3000000" cy="3000000"/>
        </p:xfrm>
        <a:graphic>
          <a:graphicData uri="http://schemas.openxmlformats.org/drawingml/2006/table">
            <a:tbl>
              <a:tblPr>
                <a:noFill/>
                <a:tableStyleId>{82D12A68-3F76-481C-97D4-F6CEC1849D11}</a:tableStyleId>
              </a:tblPr>
              <a:tblGrid>
                <a:gridCol w="829375"/>
                <a:gridCol w="489575"/>
                <a:gridCol w="474900"/>
                <a:gridCol w="1819350"/>
              </a:tblGrid>
              <a:tr h="2855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Resource</a:t>
                      </a:r>
                      <a:endParaRPr b="0" sz="1300" u="none" cap="none" strike="noStrike">
                        <a:solidFill>
                          <a:srgbClr val="262626"/>
                        </a:solidFill>
                        <a:latin typeface="Arial"/>
                        <a:ea typeface="Arial"/>
                        <a:cs typeface="Arial"/>
                        <a:sym typeface="Arial"/>
                      </a:endParaRPr>
                    </a:p>
                  </a:txBody>
                  <a:tcPr marT="36000" marB="36000" marR="36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GET</a:t>
                      </a:r>
                      <a:endParaRPr b="0" sz="1300" u="none" cap="none" strike="noStrike">
                        <a:solidFill>
                          <a:srgbClr val="262626"/>
                        </a:solidFill>
                        <a:latin typeface="Arial"/>
                        <a:ea typeface="Arial"/>
                        <a:cs typeface="Arial"/>
                        <a:sym typeface="Arial"/>
                      </a:endParaRPr>
                    </a:p>
                  </a:txBody>
                  <a:tcPr marT="36000" marB="36000" marR="36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PUT</a:t>
                      </a:r>
                      <a:endParaRPr b="0" sz="1300" u="none" cap="none" strike="noStrike">
                        <a:solidFill>
                          <a:srgbClr val="262626"/>
                        </a:solidFill>
                        <a:latin typeface="Arial"/>
                        <a:ea typeface="Arial"/>
                        <a:cs typeface="Arial"/>
                        <a:sym typeface="Arial"/>
                      </a:endParaRPr>
                    </a:p>
                  </a:txBody>
                  <a:tcPr marT="36000" marB="36000" marR="36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Comments</a:t>
                      </a:r>
                      <a:endParaRPr b="0" sz="1300" u="none" cap="none" strike="noStrike">
                        <a:solidFill>
                          <a:srgbClr val="262626"/>
                        </a:solidFill>
                        <a:latin typeface="Arial"/>
                        <a:ea typeface="Arial"/>
                        <a:cs typeface="Arial"/>
                        <a:sym typeface="Arial"/>
                      </a:endParaRPr>
                    </a:p>
                  </a:txBody>
                  <a:tcPr marT="36000" marB="36000" marR="36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D9D9D9"/>
                    </a:solidFill>
                  </a:tcPr>
                </a:tc>
              </a:tr>
              <a:tr h="322750">
                <a:tc>
                  <a:txBody>
                    <a:bodyPr/>
                    <a:lstStyle/>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/st</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/sh</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/sv</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/r</a:t>
                      </a:r>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/l</a:t>
                      </a:r>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/ck</a:t>
                      </a:r>
                      <a:endParaRPr b="0" sz="1300" u="none" cap="none" strike="noStrike">
                        <a:solidFill>
                          <a:srgbClr val="262626"/>
                        </a:solidFill>
                        <a:latin typeface="Arial"/>
                        <a:ea typeface="Arial"/>
                        <a:cs typeface="Arial"/>
                        <a:sym typeface="Arial"/>
                      </a:endParaRPr>
                    </a:p>
                  </a:txBody>
                  <a:tcPr marT="36000" marB="36000" marR="36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X</a:t>
                      </a:r>
                      <a:endParaRPr/>
                    </a:p>
                    <a:p>
                      <a:pPr indent="0" lvl="0" marL="0" marR="0" rtl="0" algn="l">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X</a:t>
                      </a:r>
                      <a:endParaRPr b="0" sz="13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X</a:t>
                      </a:r>
                      <a:endParaRPr b="0" sz="13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X</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X</a:t>
                      </a:r>
                      <a:endParaRPr b="0" sz="13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(X)</a:t>
                      </a:r>
                      <a:endParaRPr b="0" sz="1300" u="none" cap="none" strike="noStrike">
                        <a:solidFill>
                          <a:srgbClr val="262626"/>
                        </a:solidFill>
                        <a:latin typeface="Arial"/>
                        <a:ea typeface="Arial"/>
                        <a:cs typeface="Arial"/>
                        <a:sym typeface="Arial"/>
                      </a:endParaRPr>
                    </a:p>
                  </a:txBody>
                  <a:tcPr marT="36000" marB="36000" marR="36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X</a:t>
                      </a:r>
                      <a:endParaRPr b="0" sz="1300"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X</a:t>
                      </a:r>
                      <a:endParaRPr b="0" sz="1300" u="none" cap="none" strike="noStrike">
                        <a:solidFill>
                          <a:srgbClr val="262626"/>
                        </a:solidFill>
                        <a:latin typeface="Arial"/>
                        <a:ea typeface="Arial"/>
                        <a:cs typeface="Arial"/>
                        <a:sym typeface="Arial"/>
                      </a:endParaRPr>
                    </a:p>
                  </a:txBody>
                  <a:tcPr marT="36000" marB="36000" marR="36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Nhiệt độ</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Độ ẩm</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Điện áp</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Nhiệt độ, độ ẩm</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Và điện áp</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LEDs</a:t>
                      </a:r>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Khóa mã hóa AES</a:t>
                      </a:r>
                      <a:endParaRPr/>
                    </a:p>
                  </a:txBody>
                  <a:tcPr marT="36000" marB="36000" marR="36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bl>
          </a:graphicData>
        </a:graphic>
      </p:graphicFrame>
      <p:graphicFrame>
        <p:nvGraphicFramePr>
          <p:cNvPr id="2048" name="Google Shape;2048;p120"/>
          <p:cNvGraphicFramePr/>
          <p:nvPr/>
        </p:nvGraphicFramePr>
        <p:xfrm>
          <a:off x="4856480" y="4420420"/>
          <a:ext cx="3000000" cy="3000000"/>
        </p:xfrm>
        <a:graphic>
          <a:graphicData uri="http://schemas.openxmlformats.org/drawingml/2006/table">
            <a:tbl>
              <a:tblPr>
                <a:noFill/>
                <a:tableStyleId>{82D12A68-3F76-481C-97D4-F6CEC1849D11}</a:tableStyleId>
              </a:tblPr>
              <a:tblGrid>
                <a:gridCol w="1284475"/>
                <a:gridCol w="489575"/>
                <a:gridCol w="474900"/>
                <a:gridCol w="1926800"/>
              </a:tblGrid>
              <a:tr h="2855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Resource</a:t>
                      </a:r>
                      <a:endParaRPr b="0" sz="1300" u="none" cap="none" strike="noStrike">
                        <a:solidFill>
                          <a:srgbClr val="262626"/>
                        </a:solidFill>
                        <a:latin typeface="Arial"/>
                        <a:ea typeface="Arial"/>
                        <a:cs typeface="Arial"/>
                        <a:sym typeface="Arial"/>
                      </a:endParaRPr>
                    </a:p>
                  </a:txBody>
                  <a:tcPr marT="36000" marB="36000" marR="36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GET</a:t>
                      </a:r>
                      <a:endParaRPr b="0" sz="1300" u="none" cap="none" strike="noStrike">
                        <a:solidFill>
                          <a:srgbClr val="262626"/>
                        </a:solidFill>
                        <a:latin typeface="Arial"/>
                        <a:ea typeface="Arial"/>
                        <a:cs typeface="Arial"/>
                        <a:sym typeface="Arial"/>
                      </a:endParaRPr>
                    </a:p>
                  </a:txBody>
                  <a:tcPr marT="36000" marB="36000" marR="36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PUT</a:t>
                      </a:r>
                      <a:endParaRPr b="0" sz="1300" u="none" cap="none" strike="noStrike">
                        <a:solidFill>
                          <a:srgbClr val="262626"/>
                        </a:solidFill>
                        <a:latin typeface="Arial"/>
                        <a:ea typeface="Arial"/>
                        <a:cs typeface="Arial"/>
                        <a:sym typeface="Arial"/>
                      </a:endParaRPr>
                    </a:p>
                  </a:txBody>
                  <a:tcPr marT="36000" marB="36000" marR="36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Comments</a:t>
                      </a:r>
                      <a:endParaRPr b="0" sz="1300" u="none" cap="none" strike="noStrike">
                        <a:solidFill>
                          <a:srgbClr val="262626"/>
                        </a:solidFill>
                        <a:latin typeface="Arial"/>
                        <a:ea typeface="Arial"/>
                        <a:cs typeface="Arial"/>
                        <a:sym typeface="Arial"/>
                      </a:endParaRPr>
                    </a:p>
                  </a:txBody>
                  <a:tcPr marT="36000" marB="36000" marR="36000" marL="7200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D9D9D9"/>
                    </a:solidFill>
                  </a:tcPr>
                </a:tc>
              </a:tr>
              <a:tr h="325875">
                <a:tc>
                  <a:txBody>
                    <a:bodyPr/>
                    <a:lstStyle/>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/ni</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/warntemplow</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/warntemphi</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36000" marB="36000" marR="36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X</a:t>
                      </a:r>
                      <a:endParaRPr b="0" sz="1300" u="none" cap="none" strike="noStrike">
                        <a:solidFill>
                          <a:srgbClr val="262626"/>
                        </a:solidFill>
                        <a:latin typeface="Arial"/>
                        <a:ea typeface="Arial"/>
                        <a:cs typeface="Arial"/>
                        <a:sym typeface="Arial"/>
                      </a:endParaRPr>
                    </a:p>
                  </a:txBody>
                  <a:tcPr marT="36000" marB="36000" marR="36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X</a:t>
                      </a:r>
                      <a:endParaRPr/>
                    </a:p>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X</a:t>
                      </a:r>
                      <a:endParaRPr b="0" sz="1300" u="none" cap="none" strike="noStrike">
                        <a:solidFill>
                          <a:srgbClr val="262626"/>
                        </a:solidFill>
                        <a:latin typeface="Arial"/>
                        <a:ea typeface="Arial"/>
                        <a:cs typeface="Arial"/>
                        <a:sym typeface="Arial"/>
                      </a:endParaRPr>
                    </a:p>
                  </a:txBody>
                  <a:tcPr marT="36000" marB="36000" marR="36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Thông báo nút</a:t>
                      </a:r>
                      <a:endParaRPr b="0" sz="13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Tích hợp vào</a:t>
                      </a:r>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 6LoWPAN/RPL network</a:t>
                      </a:r>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Cảnh báo dưới đây</a:t>
                      </a:r>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Nhiệt độ thấp</a:t>
                      </a:r>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Cảnh báo trên đây</a:t>
                      </a:r>
                      <a:endParaRPr/>
                    </a:p>
                    <a:p>
                      <a:pPr indent="0" lvl="0" marL="0" marR="0" rtl="0" algn="l">
                        <a:spcBef>
                          <a:spcPts val="0"/>
                        </a:spcBef>
                        <a:spcAft>
                          <a:spcPts val="0"/>
                        </a:spcAft>
                        <a:buNone/>
                      </a:pPr>
                      <a:r>
                        <a:rPr b="0" lang="en-US" sz="1300" u="none" cap="none" strike="noStrike">
                          <a:solidFill>
                            <a:srgbClr val="262626"/>
                          </a:solidFill>
                          <a:latin typeface="Arial"/>
                          <a:ea typeface="Arial"/>
                          <a:cs typeface="Arial"/>
                          <a:sym typeface="Arial"/>
                        </a:rPr>
                        <a:t>Nhiệt độ cao</a:t>
                      </a:r>
                      <a:endParaRPr/>
                    </a:p>
                  </a:txBody>
                  <a:tcPr marT="36000" marB="36000" marR="36000" marL="72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bl>
          </a:graphicData>
        </a:graphic>
      </p:graphicFrame>
      <p:grpSp>
        <p:nvGrpSpPr>
          <p:cNvPr id="2049" name="Google Shape;2049;p120"/>
          <p:cNvGrpSpPr/>
          <p:nvPr/>
        </p:nvGrpSpPr>
        <p:grpSpPr>
          <a:xfrm>
            <a:off x="703263" y="1262212"/>
            <a:ext cx="8496300" cy="5104309"/>
            <a:chOff x="703263" y="1262212"/>
            <a:chExt cx="8496300" cy="5104309"/>
          </a:xfrm>
        </p:grpSpPr>
        <p:grpSp>
          <p:nvGrpSpPr>
            <p:cNvPr id="2050" name="Google Shape;2050;p120"/>
            <p:cNvGrpSpPr/>
            <p:nvPr/>
          </p:nvGrpSpPr>
          <p:grpSpPr>
            <a:xfrm>
              <a:off x="703263" y="1262212"/>
              <a:ext cx="8496300" cy="5104309"/>
              <a:chOff x="703263" y="1262212"/>
              <a:chExt cx="8496300" cy="5104309"/>
            </a:xfrm>
          </p:grpSpPr>
          <p:pic>
            <p:nvPicPr>
              <p:cNvPr id="2051" name="Google Shape;2051;p120"/>
              <p:cNvPicPr preferRelativeResize="0"/>
              <p:nvPr/>
            </p:nvPicPr>
            <p:blipFill rotWithShape="1">
              <a:blip r:embed="rId3">
                <a:alphaModFix/>
              </a:blip>
              <a:srcRect b="49431" l="5739" r="8368" t="1"/>
              <a:stretch/>
            </p:blipFill>
            <p:spPr>
              <a:xfrm>
                <a:off x="703263" y="1262212"/>
                <a:ext cx="8496300" cy="2860608"/>
              </a:xfrm>
              <a:prstGeom prst="rect">
                <a:avLst/>
              </a:prstGeom>
              <a:noFill/>
              <a:ln>
                <a:noFill/>
              </a:ln>
            </p:spPr>
          </p:pic>
          <p:sp>
            <p:nvSpPr>
              <p:cNvPr id="2052" name="Google Shape;2052;p120"/>
              <p:cNvSpPr txBox="1"/>
              <p:nvPr/>
            </p:nvSpPr>
            <p:spPr>
              <a:xfrm>
                <a:off x="2348689" y="1443881"/>
                <a:ext cx="331822" cy="1692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CoAP</a:t>
                </a:r>
                <a:endParaRPr sz="1100">
                  <a:solidFill>
                    <a:srgbClr val="262626"/>
                  </a:solidFill>
                  <a:latin typeface="Arial"/>
                  <a:ea typeface="Arial"/>
                  <a:cs typeface="Arial"/>
                  <a:sym typeface="Arial"/>
                </a:endParaRPr>
              </a:p>
            </p:txBody>
          </p:sp>
          <p:sp>
            <p:nvSpPr>
              <p:cNvPr id="2053" name="Google Shape;2053;p120"/>
              <p:cNvSpPr txBox="1"/>
              <p:nvPr/>
            </p:nvSpPr>
            <p:spPr>
              <a:xfrm>
                <a:off x="2363116" y="3059668"/>
                <a:ext cx="875470" cy="3077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802.15.4 based WSN</a:t>
                </a:r>
                <a:endParaRPr sz="1000">
                  <a:solidFill>
                    <a:srgbClr val="262626"/>
                  </a:solidFill>
                  <a:latin typeface="Arial"/>
                  <a:ea typeface="Arial"/>
                  <a:cs typeface="Arial"/>
                  <a:sym typeface="Arial"/>
                </a:endParaRPr>
              </a:p>
            </p:txBody>
          </p:sp>
          <p:sp>
            <p:nvSpPr>
              <p:cNvPr id="2054" name="Google Shape;2054;p120"/>
              <p:cNvSpPr txBox="1"/>
              <p:nvPr/>
            </p:nvSpPr>
            <p:spPr>
              <a:xfrm>
                <a:off x="3317335" y="3515365"/>
                <a:ext cx="748603"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Nút cảm biến</a:t>
                </a:r>
                <a:endParaRPr sz="1000">
                  <a:solidFill>
                    <a:srgbClr val="262626"/>
                  </a:solidFill>
                  <a:latin typeface="Arial"/>
                  <a:ea typeface="Arial"/>
                  <a:cs typeface="Arial"/>
                  <a:sym typeface="Arial"/>
                </a:endParaRPr>
              </a:p>
            </p:txBody>
          </p:sp>
          <p:sp>
            <p:nvSpPr>
              <p:cNvPr id="2055" name="Google Shape;2055;p120"/>
              <p:cNvSpPr txBox="1"/>
              <p:nvPr/>
            </p:nvSpPr>
            <p:spPr>
              <a:xfrm>
                <a:off x="4661085" y="3515365"/>
                <a:ext cx="1107675" cy="3077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Bộ định tuyến cạnh </a:t>
                </a:r>
                <a:endParaRPr/>
              </a:p>
              <a:p>
                <a:pPr indent="0" lvl="0" marL="0" marR="0" rtl="0" algn="ctr">
                  <a:spcBef>
                    <a:spcPts val="0"/>
                  </a:spcBef>
                  <a:spcAft>
                    <a:spcPts val="0"/>
                  </a:spcAft>
                  <a:buNone/>
                </a:pPr>
                <a:r>
                  <a:rPr lang="en-US" sz="1000">
                    <a:solidFill>
                      <a:srgbClr val="262626"/>
                    </a:solidFill>
                    <a:latin typeface="Arial"/>
                    <a:ea typeface="Arial"/>
                    <a:cs typeface="Arial"/>
                    <a:sym typeface="Arial"/>
                  </a:rPr>
                  <a:t>6LOWPAN</a:t>
                </a:r>
                <a:endParaRPr/>
              </a:p>
            </p:txBody>
          </p:sp>
          <p:sp>
            <p:nvSpPr>
              <p:cNvPr id="2056" name="Google Shape;2056;p120"/>
              <p:cNvSpPr txBox="1"/>
              <p:nvPr/>
            </p:nvSpPr>
            <p:spPr>
              <a:xfrm>
                <a:off x="6152081" y="3518305"/>
                <a:ext cx="1282402"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Di động/vệ tinh/WLAN</a:t>
                </a:r>
                <a:endParaRPr/>
              </a:p>
            </p:txBody>
          </p:sp>
          <p:sp>
            <p:nvSpPr>
              <p:cNvPr id="2057" name="Google Shape;2057;p120"/>
              <p:cNvSpPr txBox="1"/>
              <p:nvPr/>
            </p:nvSpPr>
            <p:spPr>
              <a:xfrm>
                <a:off x="3783795" y="1837718"/>
                <a:ext cx="1373774" cy="3077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Freight Supervision Bài</a:t>
                </a:r>
                <a:br>
                  <a:rPr lang="en-US" sz="1000">
                    <a:solidFill>
                      <a:srgbClr val="262626"/>
                    </a:solidFill>
                    <a:latin typeface="Arial"/>
                    <a:ea typeface="Arial"/>
                    <a:cs typeface="Arial"/>
                    <a:sym typeface="Arial"/>
                  </a:rPr>
                </a:br>
                <a:r>
                  <a:rPr lang="en-US" sz="1000">
                    <a:solidFill>
                      <a:srgbClr val="262626"/>
                    </a:solidFill>
                    <a:latin typeface="Arial"/>
                    <a:ea typeface="Arial"/>
                    <a:cs typeface="Arial"/>
                    <a:sym typeface="Arial"/>
                  </a:rPr>
                  <a:t>(FSU)</a:t>
                </a:r>
                <a:endParaRPr sz="1000">
                  <a:solidFill>
                    <a:srgbClr val="262626"/>
                  </a:solidFill>
                  <a:latin typeface="Arial"/>
                  <a:ea typeface="Arial"/>
                  <a:cs typeface="Arial"/>
                  <a:sym typeface="Arial"/>
                </a:endParaRPr>
              </a:p>
            </p:txBody>
          </p:sp>
          <p:sp>
            <p:nvSpPr>
              <p:cNvPr id="2058" name="Google Shape;2058;p120"/>
              <p:cNvSpPr txBox="1"/>
              <p:nvPr/>
            </p:nvSpPr>
            <p:spPr>
              <a:xfrm>
                <a:off x="5610091" y="2087662"/>
                <a:ext cx="564258"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Telematik</a:t>
                </a:r>
                <a:endParaRPr sz="1000">
                  <a:solidFill>
                    <a:srgbClr val="262626"/>
                  </a:solidFill>
                  <a:latin typeface="Arial"/>
                  <a:ea typeface="Arial"/>
                  <a:cs typeface="Arial"/>
                  <a:sym typeface="Arial"/>
                </a:endParaRPr>
              </a:p>
            </p:txBody>
          </p:sp>
          <p:sp>
            <p:nvSpPr>
              <p:cNvPr id="2059" name="Google Shape;2059;p120"/>
              <p:cNvSpPr txBox="1"/>
              <p:nvPr/>
            </p:nvSpPr>
            <p:spPr>
              <a:xfrm>
                <a:off x="6793282" y="2087662"/>
                <a:ext cx="458459"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Internet</a:t>
                </a:r>
                <a:endParaRPr sz="1000">
                  <a:solidFill>
                    <a:srgbClr val="262626"/>
                  </a:solidFill>
                  <a:latin typeface="Arial"/>
                  <a:ea typeface="Arial"/>
                  <a:cs typeface="Arial"/>
                  <a:sym typeface="Arial"/>
                </a:endParaRPr>
              </a:p>
            </p:txBody>
          </p:sp>
          <p:sp>
            <p:nvSpPr>
              <p:cNvPr id="2060" name="Google Shape;2060;p120"/>
              <p:cNvSpPr txBox="1"/>
              <p:nvPr/>
            </p:nvSpPr>
            <p:spPr>
              <a:xfrm>
                <a:off x="6448425" y="1289993"/>
                <a:ext cx="836769"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Option 1: CoAP</a:t>
                </a:r>
                <a:endParaRPr sz="1000">
                  <a:solidFill>
                    <a:srgbClr val="262626"/>
                  </a:solidFill>
                  <a:latin typeface="Arial"/>
                  <a:ea typeface="Arial"/>
                  <a:cs typeface="Arial"/>
                  <a:sym typeface="Arial"/>
                </a:endParaRPr>
              </a:p>
            </p:txBody>
          </p:sp>
          <p:sp>
            <p:nvSpPr>
              <p:cNvPr id="2061" name="Google Shape;2061;p120"/>
              <p:cNvSpPr txBox="1"/>
              <p:nvPr/>
            </p:nvSpPr>
            <p:spPr>
              <a:xfrm>
                <a:off x="7918314" y="1837717"/>
                <a:ext cx="635135" cy="3077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Phần mềm back-end</a:t>
                </a:r>
                <a:endParaRPr/>
              </a:p>
            </p:txBody>
          </p:sp>
          <p:sp>
            <p:nvSpPr>
              <p:cNvPr id="2062" name="Google Shape;2062;p120"/>
              <p:cNvSpPr txBox="1"/>
              <p:nvPr/>
            </p:nvSpPr>
            <p:spPr>
              <a:xfrm>
                <a:off x="6174349" y="2684922"/>
                <a:ext cx="838371"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Option 2: HTTP</a:t>
                </a:r>
                <a:endParaRPr sz="1000">
                  <a:solidFill>
                    <a:srgbClr val="262626"/>
                  </a:solidFill>
                  <a:latin typeface="Arial"/>
                  <a:ea typeface="Arial"/>
                  <a:cs typeface="Arial"/>
                  <a:sym typeface="Arial"/>
                </a:endParaRPr>
              </a:p>
            </p:txBody>
          </p:sp>
          <p:sp>
            <p:nvSpPr>
              <p:cNvPr id="2063" name="Google Shape;2063;p120"/>
              <p:cNvSpPr txBox="1"/>
              <p:nvPr/>
            </p:nvSpPr>
            <p:spPr>
              <a:xfrm>
                <a:off x="5651506" y="6197244"/>
                <a:ext cx="3230051" cy="1692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More details: http://www.intelligentcontainer.com/</a:t>
                </a:r>
                <a:endParaRPr sz="1100">
                  <a:solidFill>
                    <a:srgbClr val="262626"/>
                  </a:solidFill>
                  <a:latin typeface="Arial"/>
                  <a:ea typeface="Arial"/>
                  <a:cs typeface="Arial"/>
                  <a:sym typeface="Arial"/>
                </a:endParaRPr>
              </a:p>
            </p:txBody>
          </p:sp>
        </p:grpSp>
        <p:grpSp>
          <p:nvGrpSpPr>
            <p:cNvPr id="2064" name="Google Shape;2064;p120"/>
            <p:cNvGrpSpPr/>
            <p:nvPr/>
          </p:nvGrpSpPr>
          <p:grpSpPr>
            <a:xfrm>
              <a:off x="7860808" y="2241550"/>
              <a:ext cx="981488" cy="1273815"/>
              <a:chOff x="2983028" y="2888861"/>
              <a:chExt cx="1404168" cy="1994030"/>
            </a:xfrm>
          </p:grpSpPr>
          <p:sp>
            <p:nvSpPr>
              <p:cNvPr id="2065" name="Google Shape;2065;p120"/>
              <p:cNvSpPr/>
              <p:nvPr/>
            </p:nvSpPr>
            <p:spPr>
              <a:xfrm>
                <a:off x="2983028" y="2888861"/>
                <a:ext cx="1404164"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Khối lượng</a:t>
                </a:r>
                <a:endParaRPr/>
              </a:p>
            </p:txBody>
          </p:sp>
          <p:sp>
            <p:nvSpPr>
              <p:cNvPr id="2066" name="Google Shape;2066;p120"/>
              <p:cNvSpPr/>
              <p:nvPr/>
            </p:nvSpPr>
            <p:spPr>
              <a:xfrm>
                <a:off x="2983032" y="3288357"/>
                <a:ext cx="1404164"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CoAP/HTTP</a:t>
                </a:r>
                <a:endParaRPr sz="1000">
                  <a:solidFill>
                    <a:srgbClr val="262626"/>
                  </a:solidFill>
                  <a:latin typeface="Arial"/>
                  <a:ea typeface="Arial"/>
                  <a:cs typeface="Arial"/>
                  <a:sym typeface="Arial"/>
                </a:endParaRPr>
              </a:p>
            </p:txBody>
          </p:sp>
          <p:sp>
            <p:nvSpPr>
              <p:cNvPr id="2067" name="Google Shape;2067;p120"/>
              <p:cNvSpPr/>
              <p:nvPr/>
            </p:nvSpPr>
            <p:spPr>
              <a:xfrm>
                <a:off x="2983032" y="3687853"/>
                <a:ext cx="1404164"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UDP/TCP</a:t>
                </a:r>
                <a:endParaRPr sz="1000">
                  <a:solidFill>
                    <a:srgbClr val="262626"/>
                  </a:solidFill>
                  <a:latin typeface="Arial"/>
                  <a:ea typeface="Arial"/>
                  <a:cs typeface="Arial"/>
                  <a:sym typeface="Arial"/>
                </a:endParaRPr>
              </a:p>
            </p:txBody>
          </p:sp>
          <p:sp>
            <p:nvSpPr>
              <p:cNvPr id="2068" name="Google Shape;2068;p120"/>
              <p:cNvSpPr/>
              <p:nvPr/>
            </p:nvSpPr>
            <p:spPr>
              <a:xfrm>
                <a:off x="2983031" y="4087349"/>
                <a:ext cx="1404164"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IP</a:t>
                </a:r>
                <a:endParaRPr sz="1000">
                  <a:solidFill>
                    <a:srgbClr val="262626"/>
                  </a:solidFill>
                  <a:latin typeface="Arial"/>
                  <a:ea typeface="Arial"/>
                  <a:cs typeface="Arial"/>
                  <a:sym typeface="Arial"/>
                </a:endParaRPr>
              </a:p>
            </p:txBody>
          </p:sp>
          <p:sp>
            <p:nvSpPr>
              <p:cNvPr id="2069" name="Google Shape;2069;p120"/>
              <p:cNvSpPr/>
              <p:nvPr/>
            </p:nvSpPr>
            <p:spPr>
              <a:xfrm>
                <a:off x="2983032" y="4486847"/>
                <a:ext cx="1404164"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Liên kết</a:t>
                </a:r>
                <a:endParaRPr sz="1000">
                  <a:solidFill>
                    <a:srgbClr val="262626"/>
                  </a:solidFill>
                  <a:latin typeface="Arial"/>
                  <a:ea typeface="Arial"/>
                  <a:cs typeface="Arial"/>
                  <a:sym typeface="Arial"/>
                </a:endParaRPr>
              </a:p>
            </p:txBody>
          </p:sp>
        </p:grpSp>
        <p:grpSp>
          <p:nvGrpSpPr>
            <p:cNvPr id="2070" name="Google Shape;2070;p120"/>
            <p:cNvGrpSpPr/>
            <p:nvPr/>
          </p:nvGrpSpPr>
          <p:grpSpPr>
            <a:xfrm>
              <a:off x="1031731" y="2648269"/>
              <a:ext cx="981482" cy="1609406"/>
              <a:chOff x="4628609" y="2888861"/>
              <a:chExt cx="1404159" cy="2478607"/>
            </a:xfrm>
          </p:grpSpPr>
          <p:sp>
            <p:nvSpPr>
              <p:cNvPr id="2071" name="Google Shape;2071;p120"/>
              <p:cNvSpPr/>
              <p:nvPr/>
            </p:nvSpPr>
            <p:spPr>
              <a:xfrm>
                <a:off x="4628612" y="2888861"/>
                <a:ext cx="1404156"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Payload</a:t>
                </a:r>
                <a:endParaRPr sz="1000">
                  <a:solidFill>
                    <a:srgbClr val="262626"/>
                  </a:solidFill>
                  <a:latin typeface="Arial"/>
                  <a:ea typeface="Arial"/>
                  <a:cs typeface="Arial"/>
                  <a:sym typeface="Arial"/>
                </a:endParaRPr>
              </a:p>
            </p:txBody>
          </p:sp>
          <p:sp>
            <p:nvSpPr>
              <p:cNvPr id="2072" name="Google Shape;2072;p120"/>
              <p:cNvSpPr/>
              <p:nvPr/>
            </p:nvSpPr>
            <p:spPr>
              <a:xfrm>
                <a:off x="4628609" y="3288357"/>
                <a:ext cx="1404156"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CoAP</a:t>
                </a:r>
                <a:endParaRPr sz="1000">
                  <a:solidFill>
                    <a:srgbClr val="262626"/>
                  </a:solidFill>
                  <a:latin typeface="Arial"/>
                  <a:ea typeface="Arial"/>
                  <a:cs typeface="Arial"/>
                  <a:sym typeface="Arial"/>
                </a:endParaRPr>
              </a:p>
            </p:txBody>
          </p:sp>
          <p:sp>
            <p:nvSpPr>
              <p:cNvPr id="2073" name="Google Shape;2073;p120"/>
              <p:cNvSpPr/>
              <p:nvPr/>
            </p:nvSpPr>
            <p:spPr>
              <a:xfrm>
                <a:off x="4628611" y="3687853"/>
                <a:ext cx="1404156"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UDP</a:t>
                </a:r>
                <a:endParaRPr sz="1000">
                  <a:solidFill>
                    <a:srgbClr val="262626"/>
                  </a:solidFill>
                  <a:latin typeface="Arial"/>
                  <a:ea typeface="Arial"/>
                  <a:cs typeface="Arial"/>
                  <a:sym typeface="Arial"/>
                </a:endParaRPr>
              </a:p>
            </p:txBody>
          </p:sp>
          <p:sp>
            <p:nvSpPr>
              <p:cNvPr id="2074" name="Google Shape;2074;p120"/>
              <p:cNvSpPr/>
              <p:nvPr/>
            </p:nvSpPr>
            <p:spPr>
              <a:xfrm>
                <a:off x="4628611" y="4087349"/>
                <a:ext cx="1404156"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IP</a:t>
                </a:r>
                <a:endParaRPr sz="1000">
                  <a:solidFill>
                    <a:srgbClr val="262626"/>
                  </a:solidFill>
                  <a:latin typeface="Arial"/>
                  <a:ea typeface="Arial"/>
                  <a:cs typeface="Arial"/>
                  <a:sym typeface="Arial"/>
                </a:endParaRPr>
              </a:p>
            </p:txBody>
          </p:sp>
          <p:sp>
            <p:nvSpPr>
              <p:cNvPr id="2075" name="Google Shape;2075;p120"/>
              <p:cNvSpPr/>
              <p:nvPr/>
            </p:nvSpPr>
            <p:spPr>
              <a:xfrm>
                <a:off x="4628609" y="4486847"/>
                <a:ext cx="1404156" cy="396044"/>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6LoWPAN</a:t>
                </a:r>
                <a:endParaRPr sz="1000">
                  <a:solidFill>
                    <a:srgbClr val="262626"/>
                  </a:solidFill>
                  <a:latin typeface="Arial"/>
                  <a:ea typeface="Arial"/>
                  <a:cs typeface="Arial"/>
                  <a:sym typeface="Arial"/>
                </a:endParaRPr>
              </a:p>
            </p:txBody>
          </p:sp>
          <p:sp>
            <p:nvSpPr>
              <p:cNvPr id="2076" name="Google Shape;2076;p120"/>
              <p:cNvSpPr/>
              <p:nvPr/>
            </p:nvSpPr>
            <p:spPr>
              <a:xfrm>
                <a:off x="4628609" y="4882893"/>
                <a:ext cx="1404156" cy="484575"/>
              </a:xfrm>
              <a:prstGeom prst="rect">
                <a:avLst/>
              </a:prstGeom>
              <a:solidFill>
                <a:schemeClr val="lt1"/>
              </a:solidFill>
              <a:ln cap="flat" cmpd="sng" w="19050">
                <a:solidFill>
                  <a:srgbClr val="193EB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Liên kết bị giới hạn</a:t>
                </a:r>
                <a:endParaRPr sz="1000">
                  <a:solidFill>
                    <a:srgbClr val="262626"/>
                  </a:solidFill>
                  <a:latin typeface="Arial"/>
                  <a:ea typeface="Arial"/>
                  <a:cs typeface="Arial"/>
                  <a:sym typeface="Arial"/>
                </a:endParaRPr>
              </a:p>
            </p:txBody>
          </p:sp>
        </p:grpSp>
        <p:cxnSp>
          <p:nvCxnSpPr>
            <p:cNvPr id="2077" name="Google Shape;2077;p120"/>
            <p:cNvCxnSpPr/>
            <p:nvPr/>
          </p:nvCxnSpPr>
          <p:spPr>
            <a:xfrm flipH="1">
              <a:off x="1296783" y="2887980"/>
              <a:ext cx="1141617" cy="1521329"/>
            </a:xfrm>
            <a:prstGeom prst="straightConnector1">
              <a:avLst/>
            </a:prstGeom>
            <a:noFill/>
            <a:ln cap="flat" cmpd="sng" w="28575">
              <a:solidFill>
                <a:schemeClr val="dk1"/>
              </a:solidFill>
              <a:prstDash val="solid"/>
              <a:miter lim="800000"/>
              <a:headEnd len="med" w="med" type="triangle"/>
              <a:tailEnd len="sm" w="sm" type="none"/>
            </a:ln>
          </p:spPr>
        </p:cxnSp>
        <p:cxnSp>
          <p:nvCxnSpPr>
            <p:cNvPr id="2078" name="Google Shape;2078;p120"/>
            <p:cNvCxnSpPr/>
            <p:nvPr/>
          </p:nvCxnSpPr>
          <p:spPr>
            <a:xfrm>
              <a:off x="3764280" y="2217420"/>
              <a:ext cx="1952180" cy="2191889"/>
            </a:xfrm>
            <a:prstGeom prst="straightConnector1">
              <a:avLst/>
            </a:prstGeom>
            <a:noFill/>
            <a:ln cap="flat" cmpd="sng" w="28575">
              <a:solidFill>
                <a:schemeClr val="dk1"/>
              </a:solidFill>
              <a:prstDash val="solid"/>
              <a:miter lim="800000"/>
              <a:headEnd len="med" w="med" type="triangle"/>
              <a:tailEnd len="sm" w="sm" type="none"/>
            </a:ln>
          </p:spPr>
        </p:cxn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12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2085" name="Google Shape;2085;p1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086" name="Google Shape;2086;p12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CoAP và HTTP</a:t>
            </a:r>
            <a:endParaRPr/>
          </a:p>
        </p:txBody>
      </p:sp>
      <p:sp>
        <p:nvSpPr>
          <p:cNvPr id="2087" name="Google Shape;2087;p121"/>
          <p:cNvSpPr/>
          <p:nvPr/>
        </p:nvSpPr>
        <p:spPr>
          <a:xfrm>
            <a:off x="710378" y="2442478"/>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Truyền lại, kiểm soát tắc nghẽn đơn giản</a:t>
            </a:r>
            <a:endParaRPr/>
          </a:p>
        </p:txBody>
      </p:sp>
      <p:grpSp>
        <p:nvGrpSpPr>
          <p:cNvPr id="2088" name="Google Shape;2088;p121"/>
          <p:cNvGrpSpPr/>
          <p:nvPr/>
        </p:nvGrpSpPr>
        <p:grpSpPr>
          <a:xfrm>
            <a:off x="5217527" y="1982395"/>
            <a:ext cx="3979539" cy="4237430"/>
            <a:chOff x="5613451" y="2179464"/>
            <a:chExt cx="3979539" cy="3877828"/>
          </a:xfrm>
        </p:grpSpPr>
        <p:grpSp>
          <p:nvGrpSpPr>
            <p:cNvPr id="2089" name="Google Shape;2089;p121"/>
            <p:cNvGrpSpPr/>
            <p:nvPr/>
          </p:nvGrpSpPr>
          <p:grpSpPr>
            <a:xfrm>
              <a:off x="5613451" y="2179464"/>
              <a:ext cx="3979539" cy="1746292"/>
              <a:chOff x="5613451" y="2249011"/>
              <a:chExt cx="3979539" cy="1746292"/>
            </a:xfrm>
          </p:grpSpPr>
          <p:cxnSp>
            <p:nvCxnSpPr>
              <p:cNvPr id="2090" name="Google Shape;2090;p121"/>
              <p:cNvCxnSpPr/>
              <p:nvPr/>
            </p:nvCxnSpPr>
            <p:spPr>
              <a:xfrm>
                <a:off x="6133126" y="2557225"/>
                <a:ext cx="0" cy="1438078"/>
              </a:xfrm>
              <a:prstGeom prst="straightConnector1">
                <a:avLst/>
              </a:prstGeom>
              <a:noFill/>
              <a:ln cap="flat" cmpd="sng" w="19050">
                <a:solidFill>
                  <a:srgbClr val="595959"/>
                </a:solidFill>
                <a:prstDash val="dot"/>
                <a:round/>
                <a:headEnd len="sm" w="sm" type="none"/>
                <a:tailEnd len="sm" w="sm" type="none"/>
              </a:ln>
            </p:spPr>
          </p:cxnSp>
          <p:sp>
            <p:nvSpPr>
              <p:cNvPr id="2091" name="Google Shape;2091;p121"/>
              <p:cNvSpPr txBox="1"/>
              <p:nvPr/>
            </p:nvSpPr>
            <p:spPr>
              <a:xfrm>
                <a:off x="5613451" y="2265377"/>
                <a:ext cx="1031052" cy="2816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Máy khách</a:t>
                </a:r>
                <a:endParaRPr i="0" sz="1400" u="none" cap="none" strike="noStrike">
                  <a:solidFill>
                    <a:srgbClr val="000000"/>
                  </a:solidFill>
                  <a:latin typeface="Arial"/>
                  <a:ea typeface="Arial"/>
                  <a:cs typeface="Arial"/>
                  <a:sym typeface="Arial"/>
                </a:endParaRPr>
              </a:p>
            </p:txBody>
          </p:sp>
          <p:sp>
            <p:nvSpPr>
              <p:cNvPr id="2092" name="Google Shape;2092;p121"/>
              <p:cNvSpPr txBox="1"/>
              <p:nvPr/>
            </p:nvSpPr>
            <p:spPr>
              <a:xfrm>
                <a:off x="8751092" y="2249011"/>
                <a:ext cx="841898" cy="2816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Máy chủ</a:t>
                </a:r>
                <a:endParaRPr i="0" sz="1400" u="none" cap="none" strike="noStrike">
                  <a:solidFill>
                    <a:srgbClr val="000000"/>
                  </a:solidFill>
                  <a:latin typeface="Arial"/>
                  <a:ea typeface="Arial"/>
                  <a:cs typeface="Arial"/>
                  <a:sym typeface="Arial"/>
                </a:endParaRPr>
              </a:p>
            </p:txBody>
          </p:sp>
          <p:cxnSp>
            <p:nvCxnSpPr>
              <p:cNvPr id="2093" name="Google Shape;2093;p121"/>
              <p:cNvCxnSpPr/>
              <p:nvPr/>
            </p:nvCxnSpPr>
            <p:spPr>
              <a:xfrm>
                <a:off x="9210866" y="2557225"/>
                <a:ext cx="0" cy="1438078"/>
              </a:xfrm>
              <a:prstGeom prst="straightConnector1">
                <a:avLst/>
              </a:prstGeom>
              <a:noFill/>
              <a:ln cap="flat" cmpd="sng" w="19050">
                <a:solidFill>
                  <a:srgbClr val="595959"/>
                </a:solidFill>
                <a:prstDash val="dot"/>
                <a:round/>
                <a:headEnd len="sm" w="sm" type="none"/>
                <a:tailEnd len="sm" w="sm" type="none"/>
              </a:ln>
            </p:spPr>
          </p:cxnSp>
          <p:sp>
            <p:nvSpPr>
              <p:cNvPr id="2094" name="Google Shape;2094;p121"/>
              <p:cNvSpPr txBox="1"/>
              <p:nvPr/>
            </p:nvSpPr>
            <p:spPr>
              <a:xfrm>
                <a:off x="7105228" y="2573154"/>
                <a:ext cx="1189749" cy="523220"/>
              </a:xfrm>
              <a:prstGeom prst="rect">
                <a:avLst/>
              </a:prstGeom>
              <a:solidFill>
                <a:srgbClr val="F2F2F2"/>
              </a:solidFill>
              <a:ln cap="flat" cmpd="sng" w="12700">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b="1" i="0" lang="en-US" sz="1400" u="none" cap="none" strike="noStrike">
                    <a:solidFill>
                      <a:srgbClr val="FF0000"/>
                    </a:solidFill>
                    <a:latin typeface="Arial"/>
                    <a:ea typeface="Arial"/>
                    <a:cs typeface="Arial"/>
                    <a:sym typeface="Arial"/>
                  </a:rPr>
                  <a:t>CON mid=48</a:t>
                </a:r>
                <a:endParaRPr/>
              </a:p>
              <a:p>
                <a:pPr indent="0" lvl="0" marL="0" marR="0" rtl="0" algn="ctr">
                  <a:lnSpc>
                    <a:spcPct val="100000"/>
                  </a:lnSpc>
                  <a:spcBef>
                    <a:spcPts val="0"/>
                  </a:spcBef>
                  <a:spcAft>
                    <a:spcPts val="0"/>
                  </a:spcAft>
                  <a:buClr>
                    <a:srgbClr val="FF0000"/>
                  </a:buClr>
                  <a:buSzPts val="1400"/>
                  <a:buFont typeface="Arial"/>
                  <a:buNone/>
                </a:pPr>
                <a:r>
                  <a:rPr b="1" i="0" lang="en-US" sz="1400" u="none" cap="none" strike="noStrike">
                    <a:solidFill>
                      <a:srgbClr val="FF0000"/>
                    </a:solidFill>
                    <a:latin typeface="Arial"/>
                    <a:ea typeface="Arial"/>
                    <a:cs typeface="Arial"/>
                    <a:sym typeface="Arial"/>
                  </a:rPr>
                  <a:t>Token = 3a</a:t>
                </a:r>
                <a:endParaRPr b="1" i="0" sz="1400" u="none" cap="none" strike="noStrike">
                  <a:solidFill>
                    <a:srgbClr val="FF0000"/>
                  </a:solidFill>
                  <a:latin typeface="Arial"/>
                  <a:ea typeface="Arial"/>
                  <a:cs typeface="Arial"/>
                  <a:sym typeface="Arial"/>
                </a:endParaRPr>
              </a:p>
            </p:txBody>
          </p:sp>
          <p:sp>
            <p:nvSpPr>
              <p:cNvPr id="2095" name="Google Shape;2095;p121"/>
              <p:cNvSpPr txBox="1"/>
              <p:nvPr/>
            </p:nvSpPr>
            <p:spPr>
              <a:xfrm>
                <a:off x="7119655" y="3599438"/>
                <a:ext cx="116089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i="0" lang="en-US" sz="1400" u="none" cap="none" strike="noStrike">
                    <a:solidFill>
                      <a:srgbClr val="FF0000"/>
                    </a:solidFill>
                    <a:latin typeface="Arial"/>
                    <a:ea typeface="Arial"/>
                    <a:cs typeface="Arial"/>
                    <a:sym typeface="Arial"/>
                  </a:rPr>
                  <a:t>ACK mid=48</a:t>
                </a:r>
                <a:endParaRPr i="0" sz="1400" u="none" cap="none" strike="noStrike">
                  <a:solidFill>
                    <a:srgbClr val="FF0000"/>
                  </a:solidFill>
                  <a:latin typeface="Arial"/>
                  <a:ea typeface="Arial"/>
                  <a:cs typeface="Arial"/>
                  <a:sym typeface="Arial"/>
                </a:endParaRPr>
              </a:p>
            </p:txBody>
          </p:sp>
          <p:cxnSp>
            <p:nvCxnSpPr>
              <p:cNvPr id="2096" name="Google Shape;2096;p121"/>
              <p:cNvCxnSpPr/>
              <p:nvPr/>
            </p:nvCxnSpPr>
            <p:spPr>
              <a:xfrm>
                <a:off x="6196103" y="3906004"/>
                <a:ext cx="2996953" cy="0"/>
              </a:xfrm>
              <a:prstGeom prst="straightConnector1">
                <a:avLst/>
              </a:prstGeom>
              <a:noFill/>
              <a:ln cap="flat" cmpd="sng" w="19050">
                <a:solidFill>
                  <a:srgbClr val="FF0000"/>
                </a:solidFill>
                <a:prstDash val="dash"/>
                <a:round/>
                <a:headEnd len="med" w="med" type="triangle"/>
                <a:tailEnd len="sm" w="sm" type="none"/>
              </a:ln>
            </p:spPr>
          </p:cxnSp>
          <p:cxnSp>
            <p:nvCxnSpPr>
              <p:cNvPr id="2097" name="Google Shape;2097;p121"/>
              <p:cNvCxnSpPr/>
              <p:nvPr/>
            </p:nvCxnSpPr>
            <p:spPr>
              <a:xfrm rot="10800000">
                <a:off x="6196103" y="3420280"/>
                <a:ext cx="2996953" cy="0"/>
              </a:xfrm>
              <a:prstGeom prst="straightConnector1">
                <a:avLst/>
              </a:prstGeom>
              <a:noFill/>
              <a:ln cap="flat" cmpd="sng" w="19050">
                <a:solidFill>
                  <a:srgbClr val="FF0000"/>
                </a:solidFill>
                <a:prstDash val="dash"/>
                <a:round/>
                <a:headEnd len="med" w="med" type="triangle"/>
                <a:tailEnd len="sm" w="sm" type="none"/>
              </a:ln>
            </p:spPr>
          </p:cxnSp>
          <p:sp>
            <p:nvSpPr>
              <p:cNvPr id="2098" name="Google Shape;2098;p121"/>
              <p:cNvSpPr txBox="1"/>
              <p:nvPr/>
            </p:nvSpPr>
            <p:spPr>
              <a:xfrm>
                <a:off x="6331909" y="3076499"/>
                <a:ext cx="1582484" cy="2816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GET/temperature</a:t>
                </a:r>
                <a:endParaRPr b="0" i="0" sz="1400" u="none" cap="none" strike="noStrike">
                  <a:solidFill>
                    <a:srgbClr val="000000"/>
                  </a:solidFill>
                  <a:latin typeface="Arial"/>
                  <a:ea typeface="Arial"/>
                  <a:cs typeface="Arial"/>
                  <a:sym typeface="Arial"/>
                </a:endParaRPr>
              </a:p>
            </p:txBody>
          </p:sp>
        </p:grpSp>
        <p:grpSp>
          <p:nvGrpSpPr>
            <p:cNvPr id="2099" name="Google Shape;2099;p121"/>
            <p:cNvGrpSpPr/>
            <p:nvPr/>
          </p:nvGrpSpPr>
          <p:grpSpPr>
            <a:xfrm>
              <a:off x="6133126" y="4614410"/>
              <a:ext cx="3077740" cy="1442882"/>
              <a:chOff x="6133126" y="4566986"/>
              <a:chExt cx="3077740" cy="1442882"/>
            </a:xfrm>
          </p:grpSpPr>
          <p:cxnSp>
            <p:nvCxnSpPr>
              <p:cNvPr id="2100" name="Google Shape;2100;p121"/>
              <p:cNvCxnSpPr/>
              <p:nvPr/>
            </p:nvCxnSpPr>
            <p:spPr>
              <a:xfrm>
                <a:off x="9210866" y="4590080"/>
                <a:ext cx="0" cy="1419788"/>
              </a:xfrm>
              <a:prstGeom prst="straightConnector1">
                <a:avLst/>
              </a:prstGeom>
              <a:noFill/>
              <a:ln cap="flat" cmpd="sng" w="19050">
                <a:solidFill>
                  <a:srgbClr val="595959"/>
                </a:solidFill>
                <a:prstDash val="dot"/>
                <a:round/>
                <a:headEnd len="sm" w="sm" type="none"/>
                <a:tailEnd len="sm" w="sm" type="none"/>
              </a:ln>
            </p:spPr>
          </p:cxnSp>
          <p:cxnSp>
            <p:nvCxnSpPr>
              <p:cNvPr id="2101" name="Google Shape;2101;p121"/>
              <p:cNvCxnSpPr/>
              <p:nvPr/>
            </p:nvCxnSpPr>
            <p:spPr>
              <a:xfrm>
                <a:off x="6133126" y="4590080"/>
                <a:ext cx="0" cy="1419788"/>
              </a:xfrm>
              <a:prstGeom prst="straightConnector1">
                <a:avLst/>
              </a:prstGeom>
              <a:noFill/>
              <a:ln cap="flat" cmpd="sng" w="19050">
                <a:solidFill>
                  <a:srgbClr val="595959"/>
                </a:solidFill>
                <a:prstDash val="dot"/>
                <a:round/>
                <a:headEnd len="sm" w="sm" type="none"/>
                <a:tailEnd len="sm" w="sm" type="none"/>
              </a:ln>
            </p:spPr>
          </p:cxnSp>
          <p:sp>
            <p:nvSpPr>
              <p:cNvPr id="2102" name="Google Shape;2102;p121"/>
              <p:cNvSpPr txBox="1"/>
              <p:nvPr/>
            </p:nvSpPr>
            <p:spPr>
              <a:xfrm>
                <a:off x="7063550" y="4566986"/>
                <a:ext cx="1273105" cy="523220"/>
              </a:xfrm>
              <a:prstGeom prst="rect">
                <a:avLst/>
              </a:prstGeom>
              <a:solidFill>
                <a:srgbClr val="F2F2F2"/>
              </a:solidFill>
              <a:ln cap="flat" cmpd="sng" w="12700">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b="1" i="0" lang="en-US" sz="1400" u="none" cap="none" strike="noStrike">
                    <a:solidFill>
                      <a:srgbClr val="FF0000"/>
                    </a:solidFill>
                    <a:latin typeface="Arial"/>
                    <a:ea typeface="Arial"/>
                    <a:cs typeface="Arial"/>
                    <a:sym typeface="Arial"/>
                  </a:rPr>
                  <a:t>CON mid=783</a:t>
                </a:r>
                <a:endParaRPr/>
              </a:p>
              <a:p>
                <a:pPr indent="0" lvl="0" marL="0" marR="0" rtl="0" algn="ctr">
                  <a:lnSpc>
                    <a:spcPct val="100000"/>
                  </a:lnSpc>
                  <a:spcBef>
                    <a:spcPts val="0"/>
                  </a:spcBef>
                  <a:spcAft>
                    <a:spcPts val="0"/>
                  </a:spcAft>
                  <a:buClr>
                    <a:srgbClr val="FF0000"/>
                  </a:buClr>
                  <a:buSzPts val="1400"/>
                  <a:buFont typeface="Arial"/>
                  <a:buNone/>
                </a:pPr>
                <a:r>
                  <a:rPr b="1" i="0" lang="en-US" sz="1400" u="none" cap="none" strike="noStrike">
                    <a:solidFill>
                      <a:srgbClr val="FF0000"/>
                    </a:solidFill>
                    <a:latin typeface="Arial"/>
                    <a:ea typeface="Arial"/>
                    <a:cs typeface="Arial"/>
                    <a:sym typeface="Arial"/>
                  </a:rPr>
                  <a:t>Token = 3a</a:t>
                </a:r>
                <a:endParaRPr b="1" i="0" sz="1400" u="none" cap="none" strike="noStrike">
                  <a:solidFill>
                    <a:srgbClr val="FF0000"/>
                  </a:solidFill>
                  <a:latin typeface="Arial"/>
                  <a:ea typeface="Arial"/>
                  <a:cs typeface="Arial"/>
                  <a:sym typeface="Arial"/>
                </a:endParaRPr>
              </a:p>
            </p:txBody>
          </p:sp>
          <p:sp>
            <p:nvSpPr>
              <p:cNvPr id="2103" name="Google Shape;2103;p121"/>
              <p:cNvSpPr txBox="1"/>
              <p:nvPr/>
            </p:nvSpPr>
            <p:spPr>
              <a:xfrm>
                <a:off x="6909661" y="5155242"/>
                <a:ext cx="158088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i="0" lang="en-US" sz="1400" u="none" cap="none" strike="noStrike">
                    <a:solidFill>
                      <a:srgbClr val="FF0000"/>
                    </a:solidFill>
                    <a:latin typeface="Arial"/>
                    <a:ea typeface="Arial"/>
                    <a:cs typeface="Arial"/>
                    <a:sym typeface="Arial"/>
                  </a:rPr>
                  <a:t>2.05 “&lt;temp 10 C..</a:t>
                </a:r>
                <a:endParaRPr i="0" sz="1400" u="none" cap="none" strike="noStrike">
                  <a:solidFill>
                    <a:srgbClr val="FF0000"/>
                  </a:solidFill>
                  <a:latin typeface="Arial"/>
                  <a:ea typeface="Arial"/>
                  <a:cs typeface="Arial"/>
                  <a:sym typeface="Arial"/>
                </a:endParaRPr>
              </a:p>
            </p:txBody>
          </p:sp>
          <p:cxnSp>
            <p:nvCxnSpPr>
              <p:cNvPr id="2104" name="Google Shape;2104;p121"/>
              <p:cNvCxnSpPr/>
              <p:nvPr/>
            </p:nvCxnSpPr>
            <p:spPr>
              <a:xfrm>
                <a:off x="6194148" y="5421730"/>
                <a:ext cx="2996953" cy="0"/>
              </a:xfrm>
              <a:prstGeom prst="straightConnector1">
                <a:avLst/>
              </a:prstGeom>
              <a:noFill/>
              <a:ln cap="flat" cmpd="sng" w="19050">
                <a:solidFill>
                  <a:srgbClr val="FF0000"/>
                </a:solidFill>
                <a:prstDash val="dash"/>
                <a:round/>
                <a:headEnd len="med" w="med" type="triangle"/>
                <a:tailEnd len="sm" w="sm" type="none"/>
              </a:ln>
            </p:spPr>
          </p:cxnSp>
          <p:sp>
            <p:nvSpPr>
              <p:cNvPr id="2105" name="Google Shape;2105;p121"/>
              <p:cNvSpPr txBox="1"/>
              <p:nvPr/>
            </p:nvSpPr>
            <p:spPr>
              <a:xfrm>
                <a:off x="7077977" y="5579658"/>
                <a:ext cx="124425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400"/>
                  <a:buFont typeface="Arial"/>
                  <a:buNone/>
                </a:pPr>
                <a:r>
                  <a:rPr i="0" lang="en-US" sz="1400" u="none" cap="none" strike="noStrike">
                    <a:solidFill>
                      <a:srgbClr val="FF0000"/>
                    </a:solidFill>
                    <a:latin typeface="Arial"/>
                    <a:ea typeface="Arial"/>
                    <a:cs typeface="Arial"/>
                    <a:sym typeface="Arial"/>
                  </a:rPr>
                  <a:t>ACK mid=783</a:t>
                </a:r>
                <a:endParaRPr i="0" sz="1400" u="none" cap="none" strike="noStrike">
                  <a:solidFill>
                    <a:srgbClr val="FF0000"/>
                  </a:solidFill>
                  <a:latin typeface="Arial"/>
                  <a:ea typeface="Arial"/>
                  <a:cs typeface="Arial"/>
                  <a:sym typeface="Arial"/>
                </a:endParaRPr>
              </a:p>
            </p:txBody>
          </p:sp>
          <p:cxnSp>
            <p:nvCxnSpPr>
              <p:cNvPr id="2106" name="Google Shape;2106;p121"/>
              <p:cNvCxnSpPr/>
              <p:nvPr/>
            </p:nvCxnSpPr>
            <p:spPr>
              <a:xfrm rot="10800000">
                <a:off x="6165769" y="5897257"/>
                <a:ext cx="2996953" cy="0"/>
              </a:xfrm>
              <a:prstGeom prst="straightConnector1">
                <a:avLst/>
              </a:prstGeom>
              <a:noFill/>
              <a:ln cap="flat" cmpd="sng" w="19050">
                <a:solidFill>
                  <a:srgbClr val="FF0000"/>
                </a:solidFill>
                <a:prstDash val="dash"/>
                <a:round/>
                <a:headEnd len="med" w="med" type="triangle"/>
                <a:tailEnd len="sm" w="sm" type="none"/>
              </a:ln>
            </p:spPr>
          </p:cxnSp>
        </p:grpSp>
        <p:sp>
          <p:nvSpPr>
            <p:cNvPr id="2107" name="Google Shape;2107;p121"/>
            <p:cNvSpPr txBox="1"/>
            <p:nvPr/>
          </p:nvSpPr>
          <p:spPr>
            <a:xfrm>
              <a:off x="6916876" y="4045359"/>
              <a:ext cx="1566454" cy="4788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400"/>
                <a:buFont typeface="Arial"/>
                <a:buNone/>
              </a:pPr>
              <a:r>
                <a:rPr b="1" i="0" lang="en-US" sz="1400" u="none" cap="none" strike="noStrike">
                  <a:solidFill>
                    <a:srgbClr val="595959"/>
                  </a:solidFill>
                  <a:latin typeface="Arial"/>
                  <a:ea typeface="Arial"/>
                  <a:cs typeface="Arial"/>
                  <a:sym typeface="Arial"/>
                </a:rPr>
                <a:t>Thời gian trôi qua</a:t>
              </a:r>
              <a:endParaRPr/>
            </a:p>
            <a:p>
              <a:pPr indent="0" lvl="0" marL="0" marR="0" rtl="0" algn="ctr">
                <a:lnSpc>
                  <a:spcPct val="100000"/>
                </a:lnSpc>
                <a:spcBef>
                  <a:spcPts val="0"/>
                </a:spcBef>
                <a:spcAft>
                  <a:spcPts val="0"/>
                </a:spcAft>
                <a:buClr>
                  <a:srgbClr val="595959"/>
                </a:buClr>
                <a:buSzPts val="1400"/>
                <a:buFont typeface="Arial"/>
                <a:buNone/>
              </a:pPr>
              <a:r>
                <a:rPr b="1" i="0" lang="en-US" sz="1400" u="none" cap="none" strike="noStrike">
                  <a:solidFill>
                    <a:srgbClr val="595959"/>
                  </a:solidFill>
                  <a:latin typeface="Arial"/>
                  <a:ea typeface="Arial"/>
                  <a:cs typeface="Arial"/>
                  <a:sym typeface="Arial"/>
                </a:rPr>
                <a:t>(Ví dụ: n ms)</a:t>
              </a:r>
              <a:endParaRPr/>
            </a:p>
          </p:txBody>
        </p:sp>
      </p:grpSp>
      <p:sp>
        <p:nvSpPr>
          <p:cNvPr id="2108" name="Google Shape;2108;p121"/>
          <p:cNvSpPr/>
          <p:nvPr/>
        </p:nvSpPr>
        <p:spPr>
          <a:xfrm>
            <a:off x="508962" y="1865491"/>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Hỗ trợ truyền dữ liệu đơn hướng và đa hướng đáng tin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cậy qua giao thức UDP </a:t>
            </a:r>
            <a:endParaRPr sz="1400">
              <a:solidFill>
                <a:schemeClr val="dk1"/>
              </a:solidFill>
              <a:latin typeface="Arial"/>
              <a:ea typeface="Arial"/>
              <a:cs typeface="Arial"/>
              <a:sym typeface="Arial"/>
            </a:endParaRPr>
          </a:p>
        </p:txBody>
      </p:sp>
      <p:sp>
        <p:nvSpPr>
          <p:cNvPr id="2109" name="Google Shape;2109;p121"/>
          <p:cNvSpPr/>
          <p:nvPr/>
        </p:nvSpPr>
        <p:spPr>
          <a:xfrm>
            <a:off x="580388" y="3126197"/>
            <a:ext cx="4620259" cy="1461939"/>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Trao đổi thông điệp bất đồng bộ</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Hai tầng con giữa tầng ứng dụng và giao thức UDP</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Máy chủ cung cấp một danh sách các liên kết thông qua URI tài nguyên phổ biến.</a:t>
            </a:r>
            <a:endParaRPr/>
          </a:p>
          <a:p>
            <a:pPr indent="0" lvl="0" marL="0" marR="0" rtl="0" algn="l">
              <a:spcBef>
                <a:spcPts val="1000"/>
              </a:spcBef>
              <a:spcAft>
                <a:spcPts val="0"/>
              </a:spcAft>
              <a:buNone/>
            </a:pPr>
            <a:r>
              <a:rPr lang="en-US" sz="1400">
                <a:solidFill>
                  <a:schemeClr val="dk1"/>
                </a:solidFill>
                <a:latin typeface="Arial"/>
                <a:ea typeface="Arial"/>
                <a:cs typeface="Arial"/>
                <a:sym typeface="Arial"/>
              </a:rPr>
              <a:t>(Khám phá tài nguyên)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122"/>
          <p:cNvSpPr/>
          <p:nvPr/>
        </p:nvSpPr>
        <p:spPr>
          <a:xfrm>
            <a:off x="580388" y="356571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CoAP</a:t>
            </a:r>
            <a:endParaRPr/>
          </a:p>
        </p:txBody>
      </p:sp>
      <p:sp>
        <p:nvSpPr>
          <p:cNvPr id="2116" name="Google Shape;2116;p12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2.6. CoAP</a:t>
            </a:r>
            <a:endParaRPr sz="1800">
              <a:solidFill>
                <a:schemeClr val="lt1"/>
              </a:solidFill>
              <a:latin typeface="Arial"/>
              <a:ea typeface="Arial"/>
              <a:cs typeface="Arial"/>
              <a:sym typeface="Arial"/>
            </a:endParaRPr>
          </a:p>
        </p:txBody>
      </p:sp>
      <p:sp>
        <p:nvSpPr>
          <p:cNvPr id="2117" name="Google Shape;2117;p1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118" name="Google Shape;2118;p122"/>
          <p:cNvSpPr/>
          <p:nvPr/>
        </p:nvSpPr>
        <p:spPr>
          <a:xfrm>
            <a:off x="712182" y="1759881"/>
            <a:ext cx="8487381" cy="155601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nối với máy chủ broker trung tâm bằng việc xuất bản đăng ký (M: 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Máy chủ broker nhận thông điệp và sao chép thông điệp đó cho subscriber</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Hỗ trợ kết nối liên tục, truyền dữ liệu theo thời gian thực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Giao thức sử dụng TCP/IP (sử dụng TCP)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có chức năng khám phá dịch vụ, cần giúp đỡ như DNS - SD, SSDP</a:t>
            </a:r>
            <a:endParaRPr/>
          </a:p>
        </p:txBody>
      </p:sp>
      <p:sp>
        <p:nvSpPr>
          <p:cNvPr id="2119" name="Google Shape;2119;p122"/>
          <p:cNvSpPr/>
          <p:nvPr/>
        </p:nvSpPr>
        <p:spPr>
          <a:xfrm>
            <a:off x="712182" y="3781162"/>
            <a:ext cx="8487381" cy="155601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một máy chủ và một máy khác tham gia (1: 1)</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phù hợp cho giao tiếp dữ liệu dựa trên sự kiện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Phù hợp cho các thông tin trạng thái trong một môi trường phân tán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sử dụng giao thức UDP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Tính năng khám phá dịch vụ tích hợp</a:t>
            </a:r>
            <a:endParaRPr/>
          </a:p>
        </p:txBody>
      </p:sp>
      <p:sp>
        <p:nvSpPr>
          <p:cNvPr id="2120" name="Google Shape;2120;p122"/>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MQTT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123"/>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Giao thức truyền thông</a:t>
            </a:r>
            <a:endParaRPr sz="3600">
              <a:solidFill>
                <a:schemeClr val="dk1"/>
              </a:solidFill>
              <a:latin typeface="Arial"/>
              <a:ea typeface="Arial"/>
              <a:cs typeface="Arial"/>
              <a:sym typeface="Arial"/>
            </a:endParaRPr>
          </a:p>
        </p:txBody>
      </p:sp>
      <p:sp>
        <p:nvSpPr>
          <p:cNvPr id="2127" name="Google Shape;2127;p12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sp>
        <p:nvSpPr>
          <p:cNvPr id="2128" name="Google Shape;2128;p123"/>
          <p:cNvSpPr/>
          <p:nvPr/>
        </p:nvSpPr>
        <p:spPr>
          <a:xfrm>
            <a:off x="1054112" y="4003778"/>
            <a:ext cx="3740912"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Giao thức là gì</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Mô hình OSI</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Giao thức truyền thông TCP/IP</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HTTP </a:t>
            </a:r>
            <a:endParaRPr/>
          </a:p>
        </p:txBody>
      </p:sp>
      <p:sp>
        <p:nvSpPr>
          <p:cNvPr id="2129" name="Google Shape;2129;p123"/>
          <p:cNvSpPr/>
          <p:nvPr/>
        </p:nvSpPr>
        <p:spPr>
          <a:xfrm>
            <a:off x="5107801" y="4003778"/>
            <a:ext cx="3740912"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MQTT</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2.6. CoAP</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2.7. WebSocket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12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WebSocket</a:t>
            </a:r>
            <a:endParaRPr sz="1800">
              <a:solidFill>
                <a:schemeClr val="lt1"/>
              </a:solidFill>
              <a:latin typeface="Arial"/>
              <a:ea typeface="Arial"/>
              <a:cs typeface="Arial"/>
              <a:sym typeface="Arial"/>
            </a:endParaRPr>
          </a:p>
        </p:txBody>
      </p:sp>
      <p:sp>
        <p:nvSpPr>
          <p:cNvPr id="2136" name="Google Shape;2136;p1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137" name="Google Shape;2137;p12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Khái niệm WebSocket</a:t>
            </a:r>
            <a:endParaRPr/>
          </a:p>
        </p:txBody>
      </p:sp>
      <p:grpSp>
        <p:nvGrpSpPr>
          <p:cNvPr id="2138" name="Google Shape;2138;p124"/>
          <p:cNvGrpSpPr/>
          <p:nvPr/>
        </p:nvGrpSpPr>
        <p:grpSpPr>
          <a:xfrm>
            <a:off x="3240965" y="3385889"/>
            <a:ext cx="3420894" cy="2939174"/>
            <a:chOff x="3242553" y="3473960"/>
            <a:chExt cx="3420894" cy="2939174"/>
          </a:xfrm>
        </p:grpSpPr>
        <p:pic>
          <p:nvPicPr>
            <p:cNvPr id="2139" name="Google Shape;2139;p124"/>
            <p:cNvPicPr preferRelativeResize="0"/>
            <p:nvPr/>
          </p:nvPicPr>
          <p:blipFill rotWithShape="1">
            <a:blip r:embed="rId3">
              <a:alphaModFix/>
            </a:blip>
            <a:srcRect b="0" l="0" r="0" t="0"/>
            <a:stretch/>
          </p:blipFill>
          <p:spPr>
            <a:xfrm>
              <a:off x="3242553" y="3473960"/>
              <a:ext cx="3420894" cy="2939174"/>
            </a:xfrm>
            <a:prstGeom prst="rect">
              <a:avLst/>
            </a:prstGeom>
            <a:noFill/>
            <a:ln>
              <a:noFill/>
            </a:ln>
          </p:spPr>
        </p:pic>
        <p:sp>
          <p:nvSpPr>
            <p:cNvPr id="2140" name="Google Shape;2140;p124"/>
            <p:cNvSpPr txBox="1"/>
            <p:nvPr/>
          </p:nvSpPr>
          <p:spPr>
            <a:xfrm>
              <a:off x="3370835" y="4322808"/>
              <a:ext cx="736061"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Máy khách</a:t>
              </a:r>
              <a:endParaRPr sz="1200">
                <a:solidFill>
                  <a:srgbClr val="262626"/>
                </a:solidFill>
                <a:latin typeface="Arial"/>
                <a:ea typeface="Arial"/>
                <a:cs typeface="Arial"/>
                <a:sym typeface="Arial"/>
              </a:endParaRPr>
            </a:p>
          </p:txBody>
        </p:sp>
        <p:sp>
          <p:nvSpPr>
            <p:cNvPr id="2141" name="Google Shape;2141;p124"/>
            <p:cNvSpPr txBox="1"/>
            <p:nvPr/>
          </p:nvSpPr>
          <p:spPr>
            <a:xfrm>
              <a:off x="5858013" y="4308006"/>
              <a:ext cx="623245"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Máy chủ</a:t>
              </a:r>
              <a:endParaRPr sz="1200">
                <a:solidFill>
                  <a:srgbClr val="262626"/>
                </a:solidFill>
                <a:latin typeface="Arial"/>
                <a:ea typeface="Arial"/>
                <a:cs typeface="Arial"/>
                <a:sym typeface="Arial"/>
              </a:endParaRPr>
            </a:p>
          </p:txBody>
        </p:sp>
        <p:sp>
          <p:nvSpPr>
            <p:cNvPr id="2142" name="Google Shape;2142;p124"/>
            <p:cNvSpPr txBox="1"/>
            <p:nvPr/>
          </p:nvSpPr>
          <p:spPr>
            <a:xfrm rot="5400000">
              <a:off x="6000872" y="5355360"/>
              <a:ext cx="539886"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200">
                  <a:solidFill>
                    <a:srgbClr val="262626"/>
                  </a:solidFill>
                  <a:latin typeface="Arial"/>
                  <a:ea typeface="Arial"/>
                  <a:cs typeface="Arial"/>
                  <a:sym typeface="Arial"/>
                </a:rPr>
                <a:t>Time</a:t>
              </a:r>
              <a:endParaRPr i="1" sz="1200">
                <a:solidFill>
                  <a:srgbClr val="262626"/>
                </a:solidFill>
                <a:latin typeface="Arial"/>
                <a:ea typeface="Arial"/>
                <a:cs typeface="Arial"/>
                <a:sym typeface="Arial"/>
              </a:endParaRPr>
            </a:p>
          </p:txBody>
        </p:sp>
        <p:sp>
          <p:nvSpPr>
            <p:cNvPr id="2143" name="Google Shape;2143;p124"/>
            <p:cNvSpPr txBox="1"/>
            <p:nvPr/>
          </p:nvSpPr>
          <p:spPr>
            <a:xfrm>
              <a:off x="4006696" y="4727499"/>
              <a:ext cx="1889432"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Handshake (Nâng cấp HTTP)</a:t>
              </a:r>
              <a:endParaRPr sz="1200">
                <a:solidFill>
                  <a:srgbClr val="262626"/>
                </a:solidFill>
                <a:latin typeface="Arial"/>
                <a:ea typeface="Arial"/>
                <a:cs typeface="Arial"/>
                <a:sym typeface="Arial"/>
              </a:endParaRPr>
            </a:p>
          </p:txBody>
        </p:sp>
        <p:sp>
          <p:nvSpPr>
            <p:cNvPr id="2144" name="Google Shape;2144;p124"/>
            <p:cNvSpPr txBox="1"/>
            <p:nvPr/>
          </p:nvSpPr>
          <p:spPr>
            <a:xfrm>
              <a:off x="3968581" y="5016167"/>
              <a:ext cx="1889432" cy="16158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Kết nối mở</a:t>
              </a:r>
              <a:endParaRPr sz="1050">
                <a:solidFill>
                  <a:srgbClr val="262626"/>
                </a:solidFill>
                <a:latin typeface="Arial"/>
                <a:ea typeface="Arial"/>
                <a:cs typeface="Arial"/>
                <a:sym typeface="Arial"/>
              </a:endParaRPr>
            </a:p>
          </p:txBody>
        </p:sp>
        <p:sp>
          <p:nvSpPr>
            <p:cNvPr id="2145" name="Google Shape;2145;p124"/>
            <p:cNvSpPr txBox="1"/>
            <p:nvPr/>
          </p:nvSpPr>
          <p:spPr>
            <a:xfrm>
              <a:off x="3988751" y="5550082"/>
              <a:ext cx="1889432" cy="16158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Kết nối mở và liên tục</a:t>
              </a:r>
              <a:endParaRPr sz="1050">
                <a:solidFill>
                  <a:srgbClr val="262626"/>
                </a:solidFill>
                <a:latin typeface="Arial"/>
                <a:ea typeface="Arial"/>
                <a:cs typeface="Arial"/>
                <a:sym typeface="Arial"/>
              </a:endParaRPr>
            </a:p>
          </p:txBody>
        </p:sp>
        <p:sp>
          <p:nvSpPr>
            <p:cNvPr id="2146" name="Google Shape;2146;p124"/>
            <p:cNvSpPr txBox="1"/>
            <p:nvPr/>
          </p:nvSpPr>
          <p:spPr>
            <a:xfrm>
              <a:off x="4006696" y="5276885"/>
              <a:ext cx="1889432"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Tin nhắn hai chiều</a:t>
              </a:r>
              <a:endParaRPr sz="1200">
                <a:solidFill>
                  <a:srgbClr val="262626"/>
                </a:solidFill>
                <a:latin typeface="Arial"/>
                <a:ea typeface="Arial"/>
                <a:cs typeface="Arial"/>
                <a:sym typeface="Arial"/>
              </a:endParaRPr>
            </a:p>
          </p:txBody>
        </p:sp>
        <p:sp>
          <p:nvSpPr>
            <p:cNvPr id="2147" name="Google Shape;2147;p124"/>
            <p:cNvSpPr txBox="1"/>
            <p:nvPr/>
          </p:nvSpPr>
          <p:spPr>
            <a:xfrm>
              <a:off x="3968581" y="5857709"/>
              <a:ext cx="1889432"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Kênh đóng một bên</a:t>
              </a:r>
              <a:endParaRPr sz="1200">
                <a:solidFill>
                  <a:srgbClr val="262626"/>
                </a:solidFill>
                <a:latin typeface="Arial"/>
                <a:ea typeface="Arial"/>
                <a:cs typeface="Arial"/>
                <a:sym typeface="Arial"/>
              </a:endParaRPr>
            </a:p>
          </p:txBody>
        </p:sp>
        <p:sp>
          <p:nvSpPr>
            <p:cNvPr id="2148" name="Google Shape;2148;p124"/>
            <p:cNvSpPr txBox="1"/>
            <p:nvPr/>
          </p:nvSpPr>
          <p:spPr>
            <a:xfrm>
              <a:off x="4242917" y="6143393"/>
              <a:ext cx="1340760" cy="16158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Kêt nôi đóng</a:t>
              </a:r>
              <a:endParaRPr sz="1050">
                <a:solidFill>
                  <a:srgbClr val="262626"/>
                </a:solidFill>
                <a:latin typeface="Arial"/>
                <a:ea typeface="Arial"/>
                <a:cs typeface="Arial"/>
                <a:sym typeface="Arial"/>
              </a:endParaRPr>
            </a:p>
          </p:txBody>
        </p:sp>
      </p:grpSp>
      <p:sp>
        <p:nvSpPr>
          <p:cNvPr id="2149" name="Google Shape;2149;p124"/>
          <p:cNvSpPr/>
          <p:nvPr/>
        </p:nvSpPr>
        <p:spPr>
          <a:xfrm>
            <a:off x="580388" y="1944537"/>
            <a:ext cx="8619175" cy="1549142"/>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thức \giải quyết các thiếu sót của HTTP</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HTTP không duy trì kết nối. Khi có mười yêu cầu được gửi đến, để tạo ra 10 kết nối, sẽ có 10 kết nối khác bị hủy bỏ. Trong mọi yêu cầu, tệp tiêu đề đều được sao chép và đi kèm. Giao thức này cũng không có tính tương tác theo thời gian thực.</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Web Socket hỗ trợ giao tiếp hai chiều thời gian thực và chỉ chấp nhận các luồng thông điệp có định dạng UTF8.</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2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WebSocket</a:t>
            </a:r>
            <a:endParaRPr sz="1800">
              <a:solidFill>
                <a:schemeClr val="lt1"/>
              </a:solidFill>
              <a:latin typeface="Arial"/>
              <a:ea typeface="Arial"/>
              <a:cs typeface="Arial"/>
              <a:sym typeface="Arial"/>
            </a:endParaRPr>
          </a:p>
        </p:txBody>
      </p:sp>
      <p:sp>
        <p:nvSpPr>
          <p:cNvPr id="2156" name="Google Shape;2156;p1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157" name="Google Shape;2157;p1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tính năng của Web Socket</a:t>
            </a:r>
            <a:endParaRPr/>
          </a:p>
        </p:txBody>
      </p:sp>
      <p:sp>
        <p:nvSpPr>
          <p:cNvPr id="2158" name="Google Shape;2158;p125"/>
          <p:cNvSpPr/>
          <p:nvPr/>
        </p:nvSpPr>
        <p:spPr>
          <a:xfrm>
            <a:off x="580388" y="1944537"/>
            <a:ext cx="8619175" cy="124649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tiếp web hai chiều tốc độ cao theo thời gian thực</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Dễ dàng chứa được nhiều người dùng cùng một lúc</a:t>
            </a:r>
            <a:endParaRPr/>
          </a:p>
          <a:p>
            <a:pPr indent="-115888" lvl="0" marL="115888" marR="0" rtl="0" algn="l">
              <a:spcBef>
                <a:spcPts val="1000"/>
              </a:spcBef>
              <a:spcAft>
                <a:spcPts val="0"/>
              </a:spcAft>
              <a:buClr>
                <a:srgbClr val="262626"/>
              </a:buClr>
              <a:buSzPts val="1680"/>
              <a:buFont typeface="Arial"/>
              <a:buChar char="•"/>
            </a:pPr>
            <a:r>
              <a:rPr lang="en-US" sz="1400">
                <a:solidFill>
                  <a:srgbClr val="262626"/>
                </a:solidFill>
                <a:latin typeface="Arial"/>
                <a:ea typeface="Arial"/>
                <a:cs typeface="Arial"/>
                <a:sym typeface="Arial"/>
              </a:rPr>
              <a:t>Tạo kuồng dữ liệu bằng HTML5, hỗ trợ giao tiếp bằng văn bản</a:t>
            </a:r>
            <a:endParaRPr sz="1400">
              <a:solidFill>
                <a:srgbClr val="262626"/>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Thay thế cho Comet, một phương pháp đẩy dữ liệu qua HTTP để xử lý dữ liệu theo thời gian thực</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12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WebSocket</a:t>
            </a:r>
            <a:endParaRPr sz="1800">
              <a:solidFill>
                <a:schemeClr val="lt1"/>
              </a:solidFill>
              <a:latin typeface="Arial"/>
              <a:ea typeface="Arial"/>
              <a:cs typeface="Arial"/>
              <a:sym typeface="Arial"/>
            </a:endParaRPr>
          </a:p>
        </p:txBody>
      </p:sp>
      <p:sp>
        <p:nvSpPr>
          <p:cNvPr id="2165" name="Google Shape;2165;p1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166" name="Google Shape;2166;p1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Quy trình WebSocket</a:t>
            </a:r>
            <a:endParaRPr/>
          </a:p>
        </p:txBody>
      </p:sp>
      <p:grpSp>
        <p:nvGrpSpPr>
          <p:cNvPr id="2167" name="Google Shape;2167;p126"/>
          <p:cNvGrpSpPr/>
          <p:nvPr/>
        </p:nvGrpSpPr>
        <p:grpSpPr>
          <a:xfrm>
            <a:off x="2098295" y="2110048"/>
            <a:ext cx="5656515" cy="3886245"/>
            <a:chOff x="2098295" y="2165229"/>
            <a:chExt cx="5656515" cy="3886245"/>
          </a:xfrm>
        </p:grpSpPr>
        <p:grpSp>
          <p:nvGrpSpPr>
            <p:cNvPr id="2168" name="Google Shape;2168;p126"/>
            <p:cNvGrpSpPr/>
            <p:nvPr/>
          </p:nvGrpSpPr>
          <p:grpSpPr>
            <a:xfrm>
              <a:off x="2931077" y="2780928"/>
              <a:ext cx="3987308" cy="2670967"/>
              <a:chOff x="2931077" y="2780928"/>
              <a:chExt cx="3987308" cy="2670967"/>
            </a:xfrm>
          </p:grpSpPr>
          <p:sp>
            <p:nvSpPr>
              <p:cNvPr id="2169" name="Google Shape;2169;p126"/>
              <p:cNvSpPr/>
              <p:nvPr/>
            </p:nvSpPr>
            <p:spPr>
              <a:xfrm>
                <a:off x="2931077" y="2780928"/>
                <a:ext cx="3987308" cy="143427"/>
              </a:xfrm>
              <a:prstGeom prst="rightArrow">
                <a:avLst>
                  <a:gd fmla="val 50000" name="adj1"/>
                  <a:gd fmla="val 50000" name="adj2"/>
                </a:avLst>
              </a:prstGeom>
              <a:gradFill>
                <a:gsLst>
                  <a:gs pos="0">
                    <a:srgbClr val="FFFFFF">
                      <a:alpha val="0"/>
                    </a:srgbClr>
                  </a:gs>
                  <a:gs pos="57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70" name="Google Shape;2170;p126"/>
              <p:cNvSpPr/>
              <p:nvPr/>
            </p:nvSpPr>
            <p:spPr>
              <a:xfrm flipH="1">
                <a:off x="2931077" y="3548679"/>
                <a:ext cx="3987308" cy="143427"/>
              </a:xfrm>
              <a:prstGeom prst="rightArrow">
                <a:avLst>
                  <a:gd fmla="val 50000" name="adj1"/>
                  <a:gd fmla="val 50000" name="adj2"/>
                </a:avLst>
              </a:prstGeom>
              <a:gradFill>
                <a:gsLst>
                  <a:gs pos="0">
                    <a:srgbClr val="FFFFFF">
                      <a:alpha val="0"/>
                    </a:srgbClr>
                  </a:gs>
                  <a:gs pos="57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71" name="Google Shape;2171;p126"/>
              <p:cNvSpPr/>
              <p:nvPr/>
            </p:nvSpPr>
            <p:spPr>
              <a:xfrm>
                <a:off x="2931077" y="4411321"/>
                <a:ext cx="3987308" cy="143427"/>
              </a:xfrm>
              <a:prstGeom prst="rightArrow">
                <a:avLst>
                  <a:gd fmla="val 50000" name="adj1"/>
                  <a:gd fmla="val 50000" name="adj2"/>
                </a:avLst>
              </a:prstGeom>
              <a:gradFill>
                <a:gsLst>
                  <a:gs pos="0">
                    <a:srgbClr val="FFFFFF">
                      <a:alpha val="0"/>
                    </a:srgbClr>
                  </a:gs>
                  <a:gs pos="57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72" name="Google Shape;2172;p126"/>
              <p:cNvSpPr/>
              <p:nvPr/>
            </p:nvSpPr>
            <p:spPr>
              <a:xfrm>
                <a:off x="2931077" y="5308468"/>
                <a:ext cx="3987308" cy="143427"/>
              </a:xfrm>
              <a:prstGeom prst="rightArrow">
                <a:avLst>
                  <a:gd fmla="val 50000" name="adj1"/>
                  <a:gd fmla="val 50000" name="adj2"/>
                </a:avLst>
              </a:prstGeom>
              <a:gradFill>
                <a:gsLst>
                  <a:gs pos="0">
                    <a:srgbClr val="FFFFFF">
                      <a:alpha val="0"/>
                    </a:srgbClr>
                  </a:gs>
                  <a:gs pos="57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173" name="Google Shape;2173;p126"/>
            <p:cNvGrpSpPr/>
            <p:nvPr/>
          </p:nvGrpSpPr>
          <p:grpSpPr>
            <a:xfrm>
              <a:off x="2098295" y="2165229"/>
              <a:ext cx="5656515" cy="3886245"/>
              <a:chOff x="1112977" y="2152424"/>
              <a:chExt cx="6390894" cy="3765230"/>
            </a:xfrm>
          </p:grpSpPr>
          <p:cxnSp>
            <p:nvCxnSpPr>
              <p:cNvPr id="2174" name="Google Shape;2174;p126"/>
              <p:cNvCxnSpPr/>
              <p:nvPr/>
            </p:nvCxnSpPr>
            <p:spPr>
              <a:xfrm>
                <a:off x="1765846" y="2559901"/>
                <a:ext cx="0" cy="3357753"/>
              </a:xfrm>
              <a:prstGeom prst="straightConnector1">
                <a:avLst/>
              </a:prstGeom>
              <a:noFill/>
              <a:ln cap="flat" cmpd="sng" w="38100">
                <a:solidFill>
                  <a:srgbClr val="7F7F7F"/>
                </a:solidFill>
                <a:prstDash val="solid"/>
                <a:miter lim="800000"/>
                <a:headEnd len="sm" w="sm" type="none"/>
                <a:tailEnd len="sm" w="sm" type="none"/>
              </a:ln>
            </p:spPr>
          </p:cxnSp>
          <p:cxnSp>
            <p:nvCxnSpPr>
              <p:cNvPr id="2175" name="Google Shape;2175;p126"/>
              <p:cNvCxnSpPr/>
              <p:nvPr/>
            </p:nvCxnSpPr>
            <p:spPr>
              <a:xfrm>
                <a:off x="6806406" y="2559901"/>
                <a:ext cx="0" cy="3357753"/>
              </a:xfrm>
              <a:prstGeom prst="straightConnector1">
                <a:avLst/>
              </a:prstGeom>
              <a:noFill/>
              <a:ln cap="flat" cmpd="sng" w="38100">
                <a:solidFill>
                  <a:srgbClr val="7F7F7F"/>
                </a:solidFill>
                <a:prstDash val="solid"/>
                <a:miter lim="800000"/>
                <a:headEnd len="sm" w="sm" type="none"/>
                <a:tailEnd len="sm" w="sm" type="none"/>
              </a:ln>
            </p:spPr>
          </p:cxnSp>
          <p:sp>
            <p:nvSpPr>
              <p:cNvPr id="2176" name="Google Shape;2176;p126"/>
              <p:cNvSpPr txBox="1"/>
              <p:nvPr/>
            </p:nvSpPr>
            <p:spPr>
              <a:xfrm>
                <a:off x="1112977" y="2152424"/>
                <a:ext cx="1233735" cy="29819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Trình duyệt</a:t>
                </a:r>
                <a:endParaRPr i="0" sz="1400" u="none" cap="none" strike="noStrike">
                  <a:solidFill>
                    <a:srgbClr val="000000"/>
                  </a:solidFill>
                  <a:latin typeface="Arial"/>
                  <a:ea typeface="Arial"/>
                  <a:cs typeface="Arial"/>
                  <a:sym typeface="Arial"/>
                </a:endParaRPr>
              </a:p>
            </p:txBody>
          </p:sp>
          <p:sp>
            <p:nvSpPr>
              <p:cNvPr id="2177" name="Google Shape;2177;p126"/>
              <p:cNvSpPr txBox="1"/>
              <p:nvPr/>
            </p:nvSpPr>
            <p:spPr>
              <a:xfrm>
                <a:off x="6108947" y="2152424"/>
                <a:ext cx="1394924" cy="29819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Máy chủ Web</a:t>
                </a:r>
                <a:endParaRPr i="0" sz="1400" u="none" cap="none" strike="noStrike">
                  <a:solidFill>
                    <a:srgbClr val="000000"/>
                  </a:solidFill>
                  <a:latin typeface="Arial"/>
                  <a:ea typeface="Arial"/>
                  <a:cs typeface="Arial"/>
                  <a:sym typeface="Arial"/>
                </a:endParaRPr>
              </a:p>
            </p:txBody>
          </p:sp>
          <p:sp>
            <p:nvSpPr>
              <p:cNvPr id="2178" name="Google Shape;2178;p126"/>
              <p:cNvSpPr txBox="1"/>
              <p:nvPr/>
            </p:nvSpPr>
            <p:spPr>
              <a:xfrm>
                <a:off x="2089882" y="2749302"/>
                <a:ext cx="3468773" cy="7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HTTP: </a:t>
                </a:r>
                <a:endParaRPr/>
              </a:p>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Dù có WebSocket hay không</a:t>
                </a:r>
                <a:endParaRPr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Phím ma thuật cho WebSocket</a:t>
                </a:r>
                <a:endParaRPr/>
              </a:p>
            </p:txBody>
          </p:sp>
          <p:sp>
            <p:nvSpPr>
              <p:cNvPr id="2179" name="Google Shape;2179;p126"/>
              <p:cNvSpPr txBox="1"/>
              <p:nvPr/>
            </p:nvSpPr>
            <p:spPr>
              <a:xfrm>
                <a:off x="3326189" y="3541390"/>
                <a:ext cx="3264194" cy="50692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HTTP: </a:t>
                </a:r>
                <a:endParaRPr/>
              </a:p>
              <a:p>
                <a:pPr indent="0" lvl="0" marL="0" marR="0" rtl="0" algn="r">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Web Socket sẵn sàng</a:t>
                </a:r>
                <a:endParaRPr i="0" sz="1400" u="none" cap="none" strike="noStrike">
                  <a:solidFill>
                    <a:srgbClr val="000000"/>
                  </a:solidFill>
                  <a:latin typeface="Arial"/>
                  <a:ea typeface="Arial"/>
                  <a:cs typeface="Arial"/>
                  <a:sym typeface="Arial"/>
                </a:endParaRPr>
              </a:p>
            </p:txBody>
          </p:sp>
          <p:sp>
            <p:nvSpPr>
              <p:cNvPr id="2180" name="Google Shape;2180;p126"/>
              <p:cNvSpPr txBox="1"/>
              <p:nvPr/>
            </p:nvSpPr>
            <p:spPr>
              <a:xfrm>
                <a:off x="2102053" y="4438454"/>
                <a:ext cx="3468773" cy="5069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Web Socket: trao đổi dữ liệu</a:t>
                </a:r>
                <a:endParaRPr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0x00 &lt; UTF8 payload &gt; 0xff</a:t>
                </a:r>
                <a:endParaRPr/>
              </a:p>
            </p:txBody>
          </p:sp>
          <p:sp>
            <p:nvSpPr>
              <p:cNvPr id="2181" name="Google Shape;2181;p126"/>
              <p:cNvSpPr txBox="1"/>
              <p:nvPr/>
            </p:nvSpPr>
            <p:spPr>
              <a:xfrm>
                <a:off x="2102053" y="5337781"/>
                <a:ext cx="3468773" cy="5069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Web Socket: hủy kết nối </a:t>
                </a:r>
                <a:endParaRPr/>
              </a:p>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000000"/>
                    </a:solidFill>
                    <a:latin typeface="Arial"/>
                    <a:ea typeface="Arial"/>
                    <a:cs typeface="Arial"/>
                    <a:sym typeface="Arial"/>
                  </a:rPr>
                  <a:t>0x00 0xff</a:t>
                </a:r>
                <a:endParaRPr/>
              </a:p>
            </p:txBody>
          </p:sp>
        </p:gr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12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WebSocket</a:t>
            </a:r>
            <a:endParaRPr sz="1800">
              <a:solidFill>
                <a:schemeClr val="lt1"/>
              </a:solidFill>
              <a:latin typeface="Arial"/>
              <a:ea typeface="Arial"/>
              <a:cs typeface="Arial"/>
              <a:sym typeface="Arial"/>
            </a:endParaRPr>
          </a:p>
        </p:txBody>
      </p:sp>
      <p:sp>
        <p:nvSpPr>
          <p:cNvPr id="2188" name="Google Shape;2188;p1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2189" name="Google Shape;2189;p12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dạng thông điệp WebSocket</a:t>
            </a:r>
            <a:endParaRPr/>
          </a:p>
        </p:txBody>
      </p:sp>
      <p:pic>
        <p:nvPicPr>
          <p:cNvPr descr="EMB00000fb015a7" id="2190" name="Google Shape;2190;p127"/>
          <p:cNvPicPr preferRelativeResize="0"/>
          <p:nvPr/>
        </p:nvPicPr>
        <p:blipFill rotWithShape="1">
          <a:blip r:embed="rId3">
            <a:alphaModFix/>
          </a:blip>
          <a:srcRect b="11000" l="7184" r="45873" t="49342"/>
          <a:stretch/>
        </p:blipFill>
        <p:spPr>
          <a:xfrm>
            <a:off x="1449490" y="2641271"/>
            <a:ext cx="7003846" cy="3676870"/>
          </a:xfrm>
          <a:prstGeom prst="rect">
            <a:avLst/>
          </a:prstGeom>
          <a:noFill/>
          <a:ln>
            <a:noFill/>
          </a:ln>
        </p:spPr>
      </p:pic>
      <p:sp>
        <p:nvSpPr>
          <p:cNvPr id="2191" name="Google Shape;2191;p127"/>
          <p:cNvSpPr/>
          <p:nvPr/>
        </p:nvSpPr>
        <p:spPr>
          <a:xfrm>
            <a:off x="2441643" y="2947481"/>
            <a:ext cx="797668" cy="1293779"/>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92" name="Google Shape;2192;p127"/>
          <p:cNvSpPr/>
          <p:nvPr/>
        </p:nvSpPr>
        <p:spPr>
          <a:xfrm>
            <a:off x="3239311" y="2947481"/>
            <a:ext cx="214008" cy="1293779"/>
          </a:xfrm>
          <a:prstGeom prst="rect">
            <a:avLst/>
          </a:prstGeom>
          <a:noFill/>
          <a:ln cap="flat" cmpd="sng" w="28575">
            <a:solidFill>
              <a:srgbClr val="193EB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93" name="Google Shape;2193;p127"/>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Mã thực thi: Trạng thái của frame hiện tại</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Mặt nạ: Nếu giá trị của trường tương ứng là 1, trường tải dữ liệu sẽ được XOR thành trường khóa mặt nạ.</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12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2.7. WebSocket</a:t>
            </a:r>
            <a:endParaRPr sz="1800">
              <a:solidFill>
                <a:schemeClr val="lt1"/>
              </a:solidFill>
              <a:latin typeface="Arial"/>
              <a:ea typeface="Arial"/>
              <a:cs typeface="Arial"/>
              <a:sym typeface="Arial"/>
            </a:endParaRPr>
          </a:p>
        </p:txBody>
      </p:sp>
      <p:sp>
        <p:nvSpPr>
          <p:cNvPr id="2200" name="Google Shape;2200;p1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pic>
        <p:nvPicPr>
          <p:cNvPr descr="EMB00000fb015a7" id="2201" name="Google Shape;2201;p128"/>
          <p:cNvPicPr preferRelativeResize="0"/>
          <p:nvPr/>
        </p:nvPicPr>
        <p:blipFill rotWithShape="1">
          <a:blip r:embed="rId3">
            <a:alphaModFix/>
          </a:blip>
          <a:srcRect b="11000" l="7184" r="45873" t="49342"/>
          <a:stretch/>
        </p:blipFill>
        <p:spPr>
          <a:xfrm>
            <a:off x="1449490" y="2261067"/>
            <a:ext cx="7003846" cy="3676870"/>
          </a:xfrm>
          <a:prstGeom prst="rect">
            <a:avLst/>
          </a:prstGeom>
          <a:noFill/>
          <a:ln>
            <a:noFill/>
          </a:ln>
        </p:spPr>
      </p:pic>
      <p:sp>
        <p:nvSpPr>
          <p:cNvPr id="2202" name="Google Shape;2202;p128"/>
          <p:cNvSpPr/>
          <p:nvPr/>
        </p:nvSpPr>
        <p:spPr>
          <a:xfrm>
            <a:off x="1595336" y="3839479"/>
            <a:ext cx="6527259" cy="374716"/>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03" name="Google Shape;2203;p128"/>
          <p:cNvSpPr/>
          <p:nvPr/>
        </p:nvSpPr>
        <p:spPr>
          <a:xfrm>
            <a:off x="1595337" y="4991259"/>
            <a:ext cx="6527258" cy="760640"/>
          </a:xfrm>
          <a:prstGeom prst="rect">
            <a:avLst/>
          </a:prstGeom>
          <a:noFill/>
          <a:ln cap="flat" cmpd="sng" w="28575">
            <a:solidFill>
              <a:srgbClr val="193EB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04" name="Google Shape;2204;p128"/>
          <p:cNvSpPr/>
          <p:nvPr/>
        </p:nvSpPr>
        <p:spPr>
          <a:xfrm>
            <a:off x="580388" y="1521738"/>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Độ dài tải dữ liệu: Độ dài của tải dữ liệu</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Tải dữ liệu: Trường giá trị dữ liệu</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129"/>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Lập trình Socket</a:t>
            </a:r>
            <a:endParaRPr/>
          </a:p>
        </p:txBody>
      </p:sp>
      <p:sp>
        <p:nvSpPr>
          <p:cNvPr id="2211" name="Google Shape;2211;p12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sp>
        <p:nvSpPr>
          <p:cNvPr id="2212" name="Google Shape;2212;p129"/>
          <p:cNvSpPr/>
          <p:nvPr/>
        </p:nvSpPr>
        <p:spPr>
          <a:xfrm>
            <a:off x="1054112" y="4003778"/>
            <a:ext cx="3740912"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3.1. Socket</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3.2. Lập trình TCP/IP Socket</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3.3. Lập trình UDP Socket</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3.4. Lập trình đa hướng</a:t>
            </a:r>
            <a:endParaRPr sz="1800">
              <a:solidFill>
                <a:srgbClr val="A5A5A5"/>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Bộ lặp và Cầu nối</a:t>
            </a:r>
            <a:endParaRPr sz="2400">
              <a:solidFill>
                <a:srgbClr val="0C0C0C"/>
              </a:solidFill>
              <a:latin typeface="Arial"/>
              <a:ea typeface="Arial"/>
              <a:cs typeface="Arial"/>
              <a:sym typeface="Arial"/>
            </a:endParaRPr>
          </a:p>
        </p:txBody>
      </p:sp>
      <p:sp>
        <p:nvSpPr>
          <p:cNvPr id="280" name="Google Shape;280;p1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Thiết bị Mạng</a:t>
            </a:r>
            <a:endParaRPr sz="1800">
              <a:solidFill>
                <a:schemeClr val="lt1"/>
              </a:solidFill>
              <a:latin typeface="Arial"/>
              <a:ea typeface="Arial"/>
              <a:cs typeface="Arial"/>
              <a:sym typeface="Arial"/>
            </a:endParaRPr>
          </a:p>
        </p:txBody>
      </p:sp>
      <p:sp>
        <p:nvSpPr>
          <p:cNvPr id="281" name="Google Shape;281;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82" name="Google Shape;282;p13"/>
          <p:cNvSpPr/>
          <p:nvPr/>
        </p:nvSpPr>
        <p:spPr>
          <a:xfrm>
            <a:off x="712182" y="2393948"/>
            <a:ext cx="8487381" cy="195612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lặp</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lặp tái tạo và truyền các tín hiệu yếu trong quá trình truyền tín hiệu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Cầu nối</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Cầu nối tìm kiếm địa chỉ của một khung (frame) lưu thông trong mạng, chấp nhận frame nếu đó là frame của một địa chỉ trong cùng một mạng LAN, và gửi nó đến mạng LAN phù hợp thông qua cầu nối nếu cần gửi đến một mạng LAN đã kết nối.</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Giảm lưu lượng trên toàn mạng.</a:t>
            </a:r>
            <a:endParaRPr/>
          </a:p>
        </p:txBody>
      </p:sp>
      <p:sp>
        <p:nvSpPr>
          <p:cNvPr id="283" name="Google Shape;283;p13"/>
          <p:cNvSpPr/>
          <p:nvPr/>
        </p:nvSpPr>
        <p:spPr>
          <a:xfrm>
            <a:off x="580388" y="1944537"/>
            <a:ext cx="861917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Bộ lặp là một thiết bị mở rộng khoảng cách truyền dữ liệu của một mạng, và cầu nối là một thiết bị giúp kết </a:t>
            </a:r>
            <a:endParaRPr sz="1400">
              <a:solidFill>
                <a:srgbClr val="262626"/>
              </a:solidFill>
              <a:latin typeface="Arial"/>
              <a:ea typeface="Arial"/>
              <a:cs typeface="Arial"/>
              <a:sym typeface="Arial"/>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nối hai hoặc nhiều mạng LAN với nhau để tạo thành một mạng.</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3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Socket</a:t>
            </a:r>
            <a:endParaRPr/>
          </a:p>
        </p:txBody>
      </p:sp>
      <p:sp>
        <p:nvSpPr>
          <p:cNvPr id="2219" name="Google Shape;2219;p1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220" name="Google Shape;2220;p13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 Lập trình Socket là gì?</a:t>
            </a:r>
            <a:endParaRPr/>
          </a:p>
        </p:txBody>
      </p:sp>
      <p:sp>
        <p:nvSpPr>
          <p:cNvPr id="2221" name="Google Shape;2221;p130"/>
          <p:cNvSpPr/>
          <p:nvPr/>
        </p:nvSpPr>
        <p:spPr>
          <a:xfrm>
            <a:off x="580388" y="1944537"/>
            <a:ext cx="8619175" cy="99001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Lập trình ổ cắm là một điểm cuối của liên kết giao tiếp hai chiều giữa hai chương trình chạy trên (một nút trong) mạng máy tính. Một socket (máy chủ) lắng nghe trên một cổng và địa chỉ IP cụ thể, trong khi một ổ cắm khác (máy khách) kết nối với máy chủ lắng nghe để đạt được giao tiếp.</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The cách socket gửi dữ liệu được kiểm soát bởi hai thuộc tính:</a:t>
            </a:r>
            <a:endParaRPr/>
          </a:p>
        </p:txBody>
      </p:sp>
      <p:sp>
        <p:nvSpPr>
          <p:cNvPr id="2222" name="Google Shape;2222;p130"/>
          <p:cNvSpPr/>
          <p:nvPr/>
        </p:nvSpPr>
        <p:spPr>
          <a:xfrm>
            <a:off x="712182" y="3019159"/>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560"/>
              <a:buFont typeface="Arial"/>
              <a:buChar char="‣"/>
            </a:pPr>
            <a:r>
              <a:rPr lang="en-US" sz="1300">
                <a:solidFill>
                  <a:srgbClr val="262626"/>
                </a:solidFill>
                <a:latin typeface="Arial"/>
                <a:ea typeface="Arial"/>
                <a:cs typeface="Arial"/>
                <a:sym typeface="Arial"/>
              </a:rPr>
              <a:t>họ địa chỉ, xác định giao thức lớp mạng được sử dụng; và</a:t>
            </a:r>
            <a:endParaRPr/>
          </a:p>
          <a:p>
            <a:pPr indent="-182563" lvl="0" marL="182563" marR="0" rtl="0" algn="l">
              <a:spcBef>
                <a:spcPts val="800"/>
              </a:spcBef>
              <a:spcAft>
                <a:spcPts val="0"/>
              </a:spcAft>
              <a:buClr>
                <a:srgbClr val="193EB0"/>
              </a:buClr>
              <a:buSzPts val="1560"/>
              <a:buFont typeface="Arial"/>
              <a:buChar char="‣"/>
            </a:pPr>
            <a:r>
              <a:rPr lang="en-US" sz="1300">
                <a:solidFill>
                  <a:srgbClr val="262626"/>
                </a:solidFill>
                <a:latin typeface="Arial"/>
                <a:ea typeface="Arial"/>
                <a:cs typeface="Arial"/>
                <a:sym typeface="Arial"/>
              </a:rPr>
              <a:t>Loại socket xác định giao thức lớp vận chuyển được sử dụng.</a:t>
            </a:r>
            <a:endParaRPr sz="1300">
              <a:solidFill>
                <a:srgbClr val="262626"/>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13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Socket</a:t>
            </a:r>
            <a:endParaRPr/>
          </a:p>
        </p:txBody>
      </p:sp>
      <p:sp>
        <p:nvSpPr>
          <p:cNvPr id="2229" name="Google Shape;2229;p1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230" name="Google Shape;2230;p13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loại Socket</a:t>
            </a:r>
            <a:endParaRPr/>
          </a:p>
        </p:txBody>
      </p:sp>
      <p:sp>
        <p:nvSpPr>
          <p:cNvPr id="2231" name="Google Shape;2231;p131"/>
          <p:cNvSpPr/>
          <p:nvPr/>
        </p:nvSpPr>
        <p:spPr>
          <a:xfrm>
            <a:off x="580388" y="1828526"/>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Tùy thuộc vào giao thức tầng vận chuyển được sử dụng, ổ cắm có thể là SOCK_DGRAM hoặc SOCK_STREAM.</a:t>
            </a:r>
            <a:endParaRPr sz="1400">
              <a:solidFill>
                <a:schemeClr val="dk1"/>
              </a:solidFill>
              <a:latin typeface="Arial"/>
              <a:ea typeface="Arial"/>
              <a:cs typeface="Arial"/>
              <a:sym typeface="Arial"/>
            </a:endParaRPr>
          </a:p>
        </p:txBody>
      </p:sp>
      <p:sp>
        <p:nvSpPr>
          <p:cNvPr id="2232" name="Google Shape;2232;p131"/>
          <p:cNvSpPr/>
          <p:nvPr/>
        </p:nvSpPr>
        <p:spPr>
          <a:xfrm>
            <a:off x="712182" y="2259413"/>
            <a:ext cx="8487381" cy="197151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400"/>
              <a:buFont typeface="Arial"/>
              <a:buChar char="‣"/>
            </a:pPr>
            <a:r>
              <a:rPr b="1" lang="en-US" sz="1400">
                <a:solidFill>
                  <a:srgbClr val="34339A"/>
                </a:solidFill>
                <a:latin typeface="Arial"/>
                <a:ea typeface="Arial"/>
                <a:cs typeface="Arial"/>
                <a:sym typeface="Arial"/>
              </a:rPr>
              <a:t>SOCK_DGRAM </a:t>
            </a:r>
            <a:r>
              <a:rPr lang="en-US" sz="1400">
                <a:solidFill>
                  <a:schemeClr val="dk1"/>
                </a:solidFill>
                <a:latin typeface="Arial"/>
                <a:ea typeface="Arial"/>
                <a:cs typeface="Arial"/>
                <a:sym typeface="Arial"/>
              </a:rPr>
              <a:t>để </a:t>
            </a:r>
            <a:r>
              <a:rPr b="1" lang="en-US" sz="1400">
                <a:solidFill>
                  <a:schemeClr val="dk1"/>
                </a:solidFill>
                <a:latin typeface="Arial"/>
                <a:ea typeface="Arial"/>
                <a:cs typeface="Arial"/>
                <a:sym typeface="Arial"/>
              </a:rPr>
              <a:t>vận chuyển gói dữ liệu hướng thông báo</a:t>
            </a:r>
            <a:r>
              <a:rPr lang="en-US" sz="1400">
                <a:solidFill>
                  <a:schemeClr val="dk1"/>
                </a:solidFill>
                <a:latin typeface="Arial"/>
                <a:ea typeface="Arial"/>
                <a:cs typeface="Arial"/>
                <a:sym typeface="Arial"/>
              </a:rPr>
              <a:t>: Các ổ cắm này thường được liên kết với Giao thức gói dữ liệu người dùng (UDP) cung cấp việc gửi các thông báo riêng lẻ không đáng tin cậy. Ổ cắm datagram thường được sử dụng khi thứ tự của các thông báo không quan trọng, chẳng hạn như khi gửi cùng một dữ liệu tới nhiều máy khách.</a:t>
            </a:r>
            <a:endParaRPr sz="1400">
              <a:solidFill>
                <a:schemeClr val="dk1"/>
              </a:solidFill>
              <a:latin typeface="Arial"/>
              <a:ea typeface="Arial"/>
              <a:cs typeface="Arial"/>
              <a:sym typeface="Arial"/>
            </a:endParaRPr>
          </a:p>
          <a:p>
            <a:pPr indent="-182563" lvl="0" marL="182563" marR="0" rtl="0" algn="l">
              <a:spcBef>
                <a:spcPts val="800"/>
              </a:spcBef>
              <a:spcAft>
                <a:spcPts val="0"/>
              </a:spcAft>
              <a:buClr>
                <a:srgbClr val="193EB0"/>
              </a:buClr>
              <a:buSzPts val="1400"/>
              <a:buFont typeface="Arial"/>
              <a:buChar char="‣"/>
            </a:pPr>
            <a:r>
              <a:rPr lang="en-US" sz="1400">
                <a:solidFill>
                  <a:srgbClr val="34339A"/>
                </a:solidFill>
                <a:latin typeface="Arial"/>
                <a:ea typeface="Arial"/>
                <a:cs typeface="Arial"/>
                <a:sym typeface="Arial"/>
              </a:rPr>
              <a:t>SOCK_STREAM </a:t>
            </a:r>
            <a:r>
              <a:rPr lang="en-US" sz="1400">
                <a:solidFill>
                  <a:schemeClr val="dk1"/>
                </a:solidFill>
                <a:latin typeface="Arial"/>
                <a:ea typeface="Arial"/>
                <a:cs typeface="Arial"/>
                <a:sym typeface="Arial"/>
              </a:rPr>
              <a:t>dành cho </a:t>
            </a:r>
            <a:r>
              <a:rPr b="1" lang="en-US" sz="1400">
                <a:solidFill>
                  <a:schemeClr val="dk1"/>
                </a:solidFill>
                <a:latin typeface="Arial"/>
                <a:ea typeface="Arial"/>
                <a:cs typeface="Arial"/>
                <a:sym typeface="Arial"/>
              </a:rPr>
              <a:t>truyền tải theo hướng luồng </a:t>
            </a:r>
            <a:r>
              <a:rPr lang="en-US" sz="1400">
                <a:solidFill>
                  <a:schemeClr val="dk1"/>
                </a:solidFill>
                <a:latin typeface="Arial"/>
                <a:ea typeface="Arial"/>
                <a:cs typeface="Arial"/>
                <a:sym typeface="Arial"/>
              </a:rPr>
              <a:t>thường được liên kết với Giao thức điều khiển truyền dẫn (TCP): TCP cung cấp khả năng phân phối byte đáng tin cậy và có trật tự giữa hai máy chủ, với việc xử lý và kiểm soát lỗi, giúp ích cho việc triển khai các ứng dụng liên quan đến việc truyền một lượng lớn dữ liệu .</a:t>
            </a:r>
            <a:endParaRPr sz="1400">
              <a:solidFill>
                <a:schemeClr val="dk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13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Socket</a:t>
            </a:r>
            <a:endParaRPr/>
          </a:p>
        </p:txBody>
      </p:sp>
      <p:sp>
        <p:nvSpPr>
          <p:cNvPr id="2239" name="Google Shape;2239;p1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240" name="Google Shape;2240;p13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 Socket</a:t>
            </a:r>
            <a:endParaRPr/>
          </a:p>
        </p:txBody>
      </p:sp>
      <p:sp>
        <p:nvSpPr>
          <p:cNvPr id="2241" name="Google Shape;2241;p132"/>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Để sử dụng socket trong Python, cần nhập mô-đun socket.</a:t>
            </a:r>
            <a:endParaRPr/>
          </a:p>
        </p:txBody>
      </p:sp>
      <p:sp>
        <p:nvSpPr>
          <p:cNvPr id="2242" name="Google Shape;2242;p132"/>
          <p:cNvSpPr/>
          <p:nvPr/>
        </p:nvSpPr>
        <p:spPr>
          <a:xfrm>
            <a:off x="3606800" y="2392535"/>
            <a:ext cx="2114550" cy="43815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Socket đầu vào</a:t>
            </a:r>
            <a:endParaRPr sz="1600">
              <a:solidFill>
                <a:schemeClr val="dk1"/>
              </a:solidFill>
              <a:latin typeface="Arial"/>
              <a:ea typeface="Arial"/>
              <a:cs typeface="Arial"/>
              <a:sym typeface="Arial"/>
            </a:endParaRPr>
          </a:p>
        </p:txBody>
      </p:sp>
      <p:sp>
        <p:nvSpPr>
          <p:cNvPr id="2243" name="Google Shape;2243;p132"/>
          <p:cNvSpPr/>
          <p:nvPr/>
        </p:nvSpPr>
        <p:spPr>
          <a:xfrm>
            <a:off x="712182" y="2923912"/>
            <a:ext cx="8487381" cy="245369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chính để sử dụng mô-đun socket là thông qua hàm sockets() trả về một đối tượng socket m với các phương thức để thực hiện các lệnh gọi socket hệ thống khác nhau. Socket Python hỗ trợ một số họ địa chỉ theo giao thức lớp mạng.</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1" i="0" lang="en-US" sz="1300" u="none" cap="none" strike="noStrike">
                <a:solidFill>
                  <a:srgbClr val="262626"/>
                </a:solidFill>
                <a:latin typeface="Arial"/>
                <a:ea typeface="Arial"/>
                <a:cs typeface="Arial"/>
                <a:sym typeface="Arial"/>
              </a:rPr>
              <a:t>AF_INET: </a:t>
            </a:r>
            <a:r>
              <a:rPr b="0" i="0" lang="en-US" sz="1300" u="none" cap="none" strike="noStrike">
                <a:solidFill>
                  <a:srgbClr val="262626"/>
                </a:solidFill>
                <a:latin typeface="Arial"/>
                <a:ea typeface="Arial"/>
                <a:cs typeface="Arial"/>
                <a:sym typeface="Arial"/>
              </a:rPr>
              <a:t>đây là loại phổ biến nhất và sử dụng IPv4 để đánh địa chỉ mạng. Hầu hết các mạng internet hiện được thực hiện bằng IPv4</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1" i="0" lang="en-US" sz="1300" u="none" cap="none" strike="noStrike">
                <a:solidFill>
                  <a:srgbClr val="262626"/>
                </a:solidFill>
                <a:latin typeface="Arial"/>
                <a:ea typeface="Arial"/>
                <a:cs typeface="Arial"/>
                <a:sym typeface="Arial"/>
              </a:rPr>
              <a:t>AF_INET6: </a:t>
            </a:r>
            <a:r>
              <a:rPr b="0" i="0" lang="en-US" sz="1300" u="none" cap="none" strike="noStrike">
                <a:solidFill>
                  <a:srgbClr val="262626"/>
                </a:solidFill>
                <a:latin typeface="Arial"/>
                <a:ea typeface="Arial"/>
                <a:cs typeface="Arial"/>
                <a:sym typeface="Arial"/>
              </a:rPr>
              <a:t>đây là thế hệ tiếp theo của giao thức internet sử dụng IPv6 và cung cấp một số tính năng không có sẵn trong IPv4.</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1" i="0" lang="en-US" sz="1300" u="none" cap="none" strike="noStrike">
                <a:solidFill>
                  <a:srgbClr val="262626"/>
                </a:solidFill>
                <a:latin typeface="Arial"/>
                <a:ea typeface="Arial"/>
                <a:cs typeface="Arial"/>
                <a:sym typeface="Arial"/>
              </a:rPr>
              <a:t>AF_UNIX: </a:t>
            </a:r>
            <a:r>
              <a:rPr b="0" i="0" lang="en-US" sz="1300" u="none" cap="none" strike="noStrike">
                <a:solidFill>
                  <a:srgbClr val="262626"/>
                </a:solidFill>
                <a:latin typeface="Arial"/>
                <a:ea typeface="Arial"/>
                <a:cs typeface="Arial"/>
                <a:sym typeface="Arial"/>
              </a:rPr>
              <a:t>đây là họ địa chỉ cho Unix Domain Sockets (UDS), một giao thức liên lạc giữa các quá trình có sẵn trên các hệ thống tuân thủ POSIX. Việc triển khai này cho phép truyền dữ liệu giữa các quy trình trên một hệ điều hành mà không cần thông qua mạng.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13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Socket</a:t>
            </a:r>
            <a:endParaRPr/>
          </a:p>
        </p:txBody>
      </p:sp>
      <p:sp>
        <p:nvSpPr>
          <p:cNvPr id="2250" name="Google Shape;2250;p1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251" name="Google Shape;2251;p1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dịch vụ liên quan đến mạng</a:t>
            </a:r>
            <a:endParaRPr sz="2400">
              <a:solidFill>
                <a:srgbClr val="0C0C0C"/>
              </a:solidFill>
              <a:latin typeface="Arial"/>
              <a:ea typeface="Arial"/>
              <a:cs typeface="Arial"/>
              <a:sym typeface="Arial"/>
            </a:endParaRPr>
          </a:p>
        </p:txBody>
      </p:sp>
      <p:sp>
        <p:nvSpPr>
          <p:cNvPr id="2252" name="Google Shape;2252;p133"/>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chức năng và phương thức của ổ cắm cung cấp quyền truy cập vào các tác vụ liên quan đến mạng</a:t>
            </a:r>
            <a:endParaRPr sz="1400">
              <a:solidFill>
                <a:schemeClr val="dk1"/>
              </a:solidFill>
              <a:latin typeface="Arial"/>
              <a:ea typeface="Arial"/>
              <a:cs typeface="Arial"/>
              <a:sym typeface="Arial"/>
            </a:endParaRPr>
          </a:p>
        </p:txBody>
      </p:sp>
      <p:sp>
        <p:nvSpPr>
          <p:cNvPr id="2253" name="Google Shape;2253;p133"/>
          <p:cNvSpPr/>
          <p:nvPr/>
        </p:nvSpPr>
        <p:spPr>
          <a:xfrm>
            <a:off x="712182" y="217487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chemeClr val="dk1"/>
                </a:solidFill>
                <a:latin typeface="Arial"/>
                <a:ea typeface="Arial"/>
                <a:cs typeface="Arial"/>
                <a:sym typeface="Arial"/>
              </a:rPr>
              <a:t>gethostname() : </a:t>
            </a:r>
            <a:r>
              <a:rPr lang="en-US" sz="1300">
                <a:solidFill>
                  <a:schemeClr val="dk1"/>
                </a:solidFill>
                <a:latin typeface="Arial"/>
                <a:ea typeface="Arial"/>
                <a:cs typeface="Arial"/>
                <a:sym typeface="Arial"/>
              </a:rPr>
              <a:t>để lấy tên chính thức của máy chủ hiện tại</a:t>
            </a:r>
            <a:endParaRPr sz="1300">
              <a:solidFill>
                <a:srgbClr val="262626"/>
              </a:solidFill>
              <a:latin typeface="Arial"/>
              <a:ea typeface="Arial"/>
              <a:cs typeface="Arial"/>
              <a:sym typeface="Arial"/>
            </a:endParaRPr>
          </a:p>
        </p:txBody>
      </p:sp>
      <p:grpSp>
        <p:nvGrpSpPr>
          <p:cNvPr id="2254" name="Google Shape;2254;p133"/>
          <p:cNvGrpSpPr/>
          <p:nvPr/>
        </p:nvGrpSpPr>
        <p:grpSpPr>
          <a:xfrm>
            <a:off x="720120" y="2539395"/>
            <a:ext cx="6845300" cy="1606124"/>
            <a:chOff x="720120" y="2550555"/>
            <a:chExt cx="7487860" cy="1756890"/>
          </a:xfrm>
        </p:grpSpPr>
        <p:pic>
          <p:nvPicPr>
            <p:cNvPr id="2255" name="Google Shape;2255;p133"/>
            <p:cNvPicPr preferRelativeResize="0"/>
            <p:nvPr/>
          </p:nvPicPr>
          <p:blipFill rotWithShape="1">
            <a:blip r:embed="rId3">
              <a:alphaModFix/>
            </a:blip>
            <a:srcRect b="0" l="0" r="0" t="0"/>
            <a:stretch/>
          </p:blipFill>
          <p:spPr>
            <a:xfrm>
              <a:off x="720120" y="2550555"/>
              <a:ext cx="7487860" cy="1756890"/>
            </a:xfrm>
            <a:prstGeom prst="rect">
              <a:avLst/>
            </a:prstGeom>
            <a:noFill/>
            <a:ln cap="flat" cmpd="sng" w="9525">
              <a:solidFill>
                <a:srgbClr val="7F7F7F"/>
              </a:solidFill>
              <a:prstDash val="solid"/>
              <a:round/>
              <a:headEnd len="sm" w="sm" type="none"/>
              <a:tailEnd len="sm" w="sm" type="none"/>
            </a:ln>
          </p:spPr>
        </p:pic>
        <p:sp>
          <p:nvSpPr>
            <p:cNvPr id="2256" name="Google Shape;2256;p133"/>
            <p:cNvSpPr/>
            <p:nvPr/>
          </p:nvSpPr>
          <p:spPr>
            <a:xfrm>
              <a:off x="1059017" y="3349640"/>
              <a:ext cx="2931958" cy="498460"/>
            </a:xfrm>
            <a:prstGeom prst="rect">
              <a:avLst/>
            </a:prstGeom>
            <a:noFill/>
            <a:ln cap="flat" cmpd="sng" w="28575">
              <a:solidFill>
                <a:srgbClr val="D295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257" name="Google Shape;2257;p133"/>
          <p:cNvSpPr/>
          <p:nvPr/>
        </p:nvSpPr>
        <p:spPr>
          <a:xfrm>
            <a:off x="712182" y="4407267"/>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chemeClr val="dk1"/>
                </a:solidFill>
                <a:latin typeface="Arial"/>
                <a:ea typeface="Arial"/>
                <a:cs typeface="Arial"/>
                <a:sym typeface="Arial"/>
              </a:rPr>
              <a:t>gethostbyname()</a:t>
            </a:r>
            <a:r>
              <a:rPr lang="en-US" sz="1300">
                <a:solidFill>
                  <a:srgbClr val="262626"/>
                </a:solidFill>
                <a:latin typeface="Arial"/>
                <a:ea typeface="Arial"/>
                <a:cs typeface="Arial"/>
                <a:sym typeface="Arial"/>
              </a:rPr>
              <a:t>: để chuyển đổi tên của máy chủ thành địa chỉ số của nó bằng cách tham khảo cấu hình DNS của hệ điều hành</a:t>
            </a:r>
            <a:endParaRPr sz="1300">
              <a:solidFill>
                <a:srgbClr val="262626"/>
              </a:solidFill>
              <a:latin typeface="Arial"/>
              <a:ea typeface="Arial"/>
              <a:cs typeface="Arial"/>
              <a:sym typeface="Arial"/>
            </a:endParaRPr>
          </a:p>
        </p:txBody>
      </p:sp>
      <p:pic>
        <p:nvPicPr>
          <p:cNvPr id="2258" name="Google Shape;2258;p133"/>
          <p:cNvPicPr preferRelativeResize="0"/>
          <p:nvPr/>
        </p:nvPicPr>
        <p:blipFill rotWithShape="1">
          <a:blip r:embed="rId4">
            <a:alphaModFix/>
          </a:blip>
          <a:srcRect b="0" l="0" r="0" t="0"/>
          <a:stretch/>
        </p:blipFill>
        <p:spPr>
          <a:xfrm>
            <a:off x="720120" y="4946256"/>
            <a:ext cx="4356705" cy="638586"/>
          </a:xfrm>
          <a:prstGeom prst="rect">
            <a:avLst/>
          </a:prstGeom>
          <a:noFill/>
          <a:ln>
            <a:noFill/>
          </a:ln>
        </p:spPr>
      </p:pic>
      <p:sp>
        <p:nvSpPr>
          <p:cNvPr id="2259" name="Google Shape;2259;p133"/>
          <p:cNvSpPr/>
          <p:nvPr/>
        </p:nvSpPr>
        <p:spPr>
          <a:xfrm>
            <a:off x="1659092" y="4946256"/>
            <a:ext cx="3292320" cy="244869"/>
          </a:xfrm>
          <a:prstGeom prst="rect">
            <a:avLst/>
          </a:prstGeom>
          <a:noFill/>
          <a:ln cap="flat" cmpd="sng" w="28575">
            <a:solidFill>
              <a:srgbClr val="D295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13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Socket</a:t>
            </a:r>
            <a:endParaRPr/>
          </a:p>
        </p:txBody>
      </p:sp>
      <p:sp>
        <p:nvSpPr>
          <p:cNvPr id="2266" name="Google Shape;2266;p1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267" name="Google Shape;2267;p134"/>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chức năng và phương thức của ổ cắm cung cấp quyền truy cập vào các tác vụ liên quan đến mạng</a:t>
            </a:r>
            <a:endParaRPr sz="1400">
              <a:solidFill>
                <a:schemeClr val="dk1"/>
              </a:solidFill>
              <a:latin typeface="Arial"/>
              <a:ea typeface="Arial"/>
              <a:cs typeface="Arial"/>
              <a:sym typeface="Arial"/>
            </a:endParaRPr>
          </a:p>
        </p:txBody>
      </p:sp>
      <p:sp>
        <p:nvSpPr>
          <p:cNvPr id="2268" name="Google Shape;2268;p134"/>
          <p:cNvSpPr/>
          <p:nvPr/>
        </p:nvSpPr>
        <p:spPr>
          <a:xfrm>
            <a:off x="712182" y="1751161"/>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chemeClr val="dk1"/>
                </a:solidFill>
                <a:latin typeface="Arial"/>
                <a:ea typeface="Arial"/>
                <a:cs typeface="Arial"/>
                <a:sym typeface="Arial"/>
              </a:rPr>
              <a:t>gethostbyname_ex() </a:t>
            </a:r>
            <a:r>
              <a:rPr lang="en-US" sz="1300">
                <a:solidFill>
                  <a:srgbClr val="262626"/>
                </a:solidFill>
                <a:latin typeface="Arial"/>
                <a:ea typeface="Arial"/>
                <a:cs typeface="Arial"/>
                <a:sym typeface="Arial"/>
              </a:rPr>
              <a:t>: để có thêm thông tin đặt tên về một máy chủ</a:t>
            </a:r>
            <a:endParaRPr sz="1300">
              <a:solidFill>
                <a:srgbClr val="262626"/>
              </a:solidFill>
              <a:latin typeface="Arial"/>
              <a:ea typeface="Arial"/>
              <a:cs typeface="Arial"/>
              <a:sym typeface="Arial"/>
            </a:endParaRPr>
          </a:p>
        </p:txBody>
      </p:sp>
      <p:pic>
        <p:nvPicPr>
          <p:cNvPr id="2269" name="Google Shape;2269;p134"/>
          <p:cNvPicPr preferRelativeResize="0"/>
          <p:nvPr/>
        </p:nvPicPr>
        <p:blipFill rotWithShape="1">
          <a:blip r:embed="rId3">
            <a:alphaModFix/>
          </a:blip>
          <a:srcRect b="0" l="0" r="0" t="0"/>
          <a:stretch/>
        </p:blipFill>
        <p:spPr>
          <a:xfrm>
            <a:off x="712182" y="2111480"/>
            <a:ext cx="6702388" cy="1589475"/>
          </a:xfrm>
          <a:prstGeom prst="rect">
            <a:avLst/>
          </a:prstGeom>
          <a:noFill/>
          <a:ln>
            <a:noFill/>
          </a:ln>
        </p:spPr>
      </p:pic>
      <p:sp>
        <p:nvSpPr>
          <p:cNvPr id="2270" name="Google Shape;2270;p134"/>
          <p:cNvSpPr/>
          <p:nvPr/>
        </p:nvSpPr>
        <p:spPr>
          <a:xfrm>
            <a:off x="3662120" y="2108039"/>
            <a:ext cx="3752450" cy="238552"/>
          </a:xfrm>
          <a:prstGeom prst="rect">
            <a:avLst/>
          </a:prstGeom>
          <a:noFill/>
          <a:ln cap="flat" cmpd="sng" w="28575">
            <a:solidFill>
              <a:srgbClr val="D295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271" name="Google Shape;2271;p134"/>
          <p:cNvSpPr/>
          <p:nvPr/>
        </p:nvSpPr>
        <p:spPr>
          <a:xfrm>
            <a:off x="712182" y="3875736"/>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chemeClr val="dk1"/>
                </a:solidFill>
                <a:latin typeface="Arial"/>
                <a:ea typeface="Arial"/>
                <a:cs typeface="Arial"/>
                <a:sym typeface="Arial"/>
              </a:rPr>
              <a:t>gethostbyaddr()</a:t>
            </a:r>
            <a:r>
              <a:rPr lang="en-US" sz="1300">
                <a:solidFill>
                  <a:srgbClr val="262626"/>
                </a:solidFill>
                <a:latin typeface="Arial"/>
                <a:ea typeface="Arial"/>
                <a:cs typeface="Arial"/>
                <a:sym typeface="Arial"/>
              </a:rPr>
              <a:t>: để thực hiện tra cứu ngược tên miền</a:t>
            </a:r>
            <a:endParaRPr sz="1300">
              <a:solidFill>
                <a:srgbClr val="262626"/>
              </a:solidFill>
              <a:latin typeface="Arial"/>
              <a:ea typeface="Arial"/>
              <a:cs typeface="Arial"/>
              <a:sym typeface="Arial"/>
            </a:endParaRPr>
          </a:p>
        </p:txBody>
      </p:sp>
      <p:pic>
        <p:nvPicPr>
          <p:cNvPr id="2272" name="Google Shape;2272;p134"/>
          <p:cNvPicPr preferRelativeResize="0"/>
          <p:nvPr/>
        </p:nvPicPr>
        <p:blipFill rotWithShape="1">
          <a:blip r:embed="rId4">
            <a:alphaModFix/>
          </a:blip>
          <a:srcRect b="0" l="0" r="0" t="0"/>
          <a:stretch/>
        </p:blipFill>
        <p:spPr>
          <a:xfrm>
            <a:off x="703263" y="4229975"/>
            <a:ext cx="5335587" cy="650681"/>
          </a:xfrm>
          <a:prstGeom prst="rect">
            <a:avLst/>
          </a:prstGeom>
          <a:noFill/>
          <a:ln>
            <a:noFill/>
          </a:ln>
        </p:spPr>
      </p:pic>
      <p:sp>
        <p:nvSpPr>
          <p:cNvPr id="2273" name="Google Shape;2273;p134"/>
          <p:cNvSpPr/>
          <p:nvPr/>
        </p:nvSpPr>
        <p:spPr>
          <a:xfrm>
            <a:off x="1061795" y="4219576"/>
            <a:ext cx="3824530" cy="223838"/>
          </a:xfrm>
          <a:prstGeom prst="rect">
            <a:avLst/>
          </a:prstGeom>
          <a:noFill/>
          <a:ln cap="flat" cmpd="sng" w="28575">
            <a:solidFill>
              <a:srgbClr val="D295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13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Socket</a:t>
            </a:r>
            <a:endParaRPr/>
          </a:p>
        </p:txBody>
      </p:sp>
      <p:sp>
        <p:nvSpPr>
          <p:cNvPr id="2280" name="Google Shape;2280;p1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281" name="Google Shape;2281;p135"/>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chức năng và phương thức của ổ cắm cung cấp quyền truy cập vào các tác vụ liên quan đến mạng</a:t>
            </a:r>
            <a:endParaRPr sz="1400">
              <a:solidFill>
                <a:schemeClr val="dk1"/>
              </a:solidFill>
              <a:latin typeface="Arial"/>
              <a:ea typeface="Arial"/>
              <a:cs typeface="Arial"/>
              <a:sym typeface="Arial"/>
            </a:endParaRPr>
          </a:p>
        </p:txBody>
      </p:sp>
      <p:sp>
        <p:nvSpPr>
          <p:cNvPr id="2282" name="Google Shape;2282;p135"/>
          <p:cNvSpPr/>
          <p:nvPr/>
        </p:nvSpPr>
        <p:spPr>
          <a:xfrm>
            <a:off x="712182" y="1751161"/>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chemeClr val="dk1"/>
                </a:solidFill>
                <a:latin typeface="Arial"/>
                <a:ea typeface="Arial"/>
                <a:cs typeface="Arial"/>
                <a:sym typeface="Arial"/>
              </a:rPr>
              <a:t>getfqdn():</a:t>
            </a:r>
            <a:r>
              <a:rPr lang="en-US" sz="1300">
                <a:solidFill>
                  <a:srgbClr val="262626"/>
                </a:solidFill>
                <a:latin typeface="Arial"/>
                <a:ea typeface="Arial"/>
                <a:cs typeface="Arial"/>
                <a:sym typeface="Arial"/>
              </a:rPr>
              <a:t> để biết thêm thông tin đặt tên về máy chủ</a:t>
            </a:r>
            <a:endParaRPr sz="1300">
              <a:solidFill>
                <a:srgbClr val="262626"/>
              </a:solidFill>
              <a:latin typeface="Arial"/>
              <a:ea typeface="Arial"/>
              <a:cs typeface="Arial"/>
              <a:sym typeface="Arial"/>
            </a:endParaRPr>
          </a:p>
        </p:txBody>
      </p:sp>
      <p:grpSp>
        <p:nvGrpSpPr>
          <p:cNvPr id="2283" name="Google Shape;2283;p135"/>
          <p:cNvGrpSpPr/>
          <p:nvPr/>
        </p:nvGrpSpPr>
        <p:grpSpPr>
          <a:xfrm>
            <a:off x="712182" y="2111480"/>
            <a:ext cx="3951893" cy="1063009"/>
            <a:chOff x="712182" y="2111480"/>
            <a:chExt cx="3951893" cy="1063009"/>
          </a:xfrm>
        </p:grpSpPr>
        <p:pic>
          <p:nvPicPr>
            <p:cNvPr id="2284" name="Google Shape;2284;p135"/>
            <p:cNvPicPr preferRelativeResize="0"/>
            <p:nvPr/>
          </p:nvPicPr>
          <p:blipFill rotWithShape="1">
            <a:blip r:embed="rId3">
              <a:alphaModFix/>
            </a:blip>
            <a:srcRect b="0" l="0" r="0" t="0"/>
            <a:stretch/>
          </p:blipFill>
          <p:spPr>
            <a:xfrm>
              <a:off x="712182" y="2111480"/>
              <a:ext cx="3951893" cy="1063009"/>
            </a:xfrm>
            <a:prstGeom prst="rect">
              <a:avLst/>
            </a:prstGeom>
            <a:noFill/>
            <a:ln>
              <a:noFill/>
            </a:ln>
          </p:spPr>
        </p:pic>
        <p:sp>
          <p:nvSpPr>
            <p:cNvPr id="2285" name="Google Shape;2285;p135"/>
            <p:cNvSpPr/>
            <p:nvPr/>
          </p:nvSpPr>
          <p:spPr>
            <a:xfrm>
              <a:off x="1042745" y="2122274"/>
              <a:ext cx="3338755" cy="238552"/>
            </a:xfrm>
            <a:prstGeom prst="rect">
              <a:avLst/>
            </a:prstGeom>
            <a:noFill/>
            <a:ln cap="flat" cmpd="sng" w="28575">
              <a:solidFill>
                <a:srgbClr val="D295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286" name="Google Shape;2286;p135"/>
            <p:cNvSpPr/>
            <p:nvPr/>
          </p:nvSpPr>
          <p:spPr>
            <a:xfrm>
              <a:off x="1042745" y="2504658"/>
              <a:ext cx="1738555" cy="238552"/>
            </a:xfrm>
            <a:prstGeom prst="rect">
              <a:avLst/>
            </a:prstGeom>
            <a:noFill/>
            <a:ln cap="flat" cmpd="sng" w="28575">
              <a:solidFill>
                <a:srgbClr val="D295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287" name="Google Shape;2287;p135"/>
          <p:cNvSpPr/>
          <p:nvPr/>
        </p:nvSpPr>
        <p:spPr>
          <a:xfrm>
            <a:off x="712182" y="3630849"/>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truy cập nhiều chức năng liên quan đến mạng hơn từ tài liệu python được tham chiếu trong https://docs.python.org/3/library/socket.html</a:t>
            </a:r>
            <a:endParaRPr sz="1300">
              <a:solidFill>
                <a:srgbClr val="262626"/>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136"/>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Lập trình Socket</a:t>
            </a:r>
            <a:endParaRPr/>
          </a:p>
        </p:txBody>
      </p:sp>
      <p:sp>
        <p:nvSpPr>
          <p:cNvPr id="2294" name="Google Shape;2294;p136"/>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sp>
        <p:nvSpPr>
          <p:cNvPr id="2295" name="Google Shape;2295;p136"/>
          <p:cNvSpPr/>
          <p:nvPr/>
        </p:nvSpPr>
        <p:spPr>
          <a:xfrm>
            <a:off x="1054112" y="4003778"/>
            <a:ext cx="3740912" cy="149271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3.1. Socket</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3.2. Lập trình TCP/IP Socket</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3.3. Lập trình UDP Socket</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3.4. Lập trình đa hướng</a:t>
            </a:r>
            <a:endParaRPr sz="1800">
              <a:solidFill>
                <a:srgbClr val="A5A5A5"/>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13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Lập trình TCP/IP Socket</a:t>
            </a:r>
            <a:endParaRPr/>
          </a:p>
        </p:txBody>
      </p:sp>
      <p:sp>
        <p:nvSpPr>
          <p:cNvPr id="2302" name="Google Shape;2302;p1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303" name="Google Shape;2303;p1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Giao tiếp máy khách-máy chủ TCP/IP</a:t>
            </a:r>
            <a:endParaRPr/>
          </a:p>
        </p:txBody>
      </p:sp>
      <p:sp>
        <p:nvSpPr>
          <p:cNvPr id="2304" name="Google Shape;2304;p137"/>
          <p:cNvSpPr/>
          <p:nvPr/>
        </p:nvSpPr>
        <p:spPr>
          <a:xfrm>
            <a:off x="580388" y="1944537"/>
            <a:ext cx="8619175" cy="1205458"/>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Socket có thể được cấu hình để hoạt động như một máy chủ hoặc máy khách, để đạt được giao tiếp hai chiều qua TCP bằng cách sử dụng họ </a:t>
            </a:r>
            <a:r>
              <a:rPr lang="en-US" sz="1400">
                <a:solidFill>
                  <a:srgbClr val="34339A"/>
                </a:solidFill>
                <a:latin typeface="Arial"/>
                <a:ea typeface="Arial"/>
                <a:cs typeface="Arial"/>
                <a:sym typeface="Arial"/>
              </a:rPr>
              <a:t>SOCK_STREAM</a:t>
            </a:r>
            <a:r>
              <a:rPr lang="en-US" sz="1400">
                <a:solidFill>
                  <a:schemeClr val="dk1"/>
                </a:solidFill>
                <a:latin typeface="Arial"/>
                <a:ea typeface="Arial"/>
                <a:cs typeface="Arial"/>
                <a:sym typeface="Arial"/>
              </a:rPr>
              <a:t>.</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Chúng tôi sẽ triển khai một </a:t>
            </a:r>
            <a:r>
              <a:rPr b="1" lang="en-US" sz="1400">
                <a:solidFill>
                  <a:schemeClr val="dk1"/>
                </a:solidFill>
                <a:latin typeface="Arial"/>
                <a:ea typeface="Arial"/>
                <a:cs typeface="Arial"/>
                <a:sym typeface="Arial"/>
              </a:rPr>
              <a:t>ứng dụng echo </a:t>
            </a:r>
            <a:r>
              <a:rPr lang="en-US" sz="1400">
                <a:solidFill>
                  <a:schemeClr val="dk1"/>
                </a:solidFill>
                <a:latin typeface="Arial"/>
                <a:ea typeface="Arial"/>
                <a:cs typeface="Arial"/>
                <a:sym typeface="Arial"/>
              </a:rPr>
              <a:t>đơn giản nhận tất cả dữ liệu đến và gửi chúng trở lại người gửi. Vì vậy, chúng tôi sẽ triển khai cả socket máy khách và máy chủ. Hơn nữa, chúng tôi sẽ sử dụng địa chỉ loopback cục bộ 127.0.0.1 hoặc localhost cho các kết nối của chúng tôi.</a:t>
            </a:r>
            <a:endParaRPr sz="1400">
              <a:solidFill>
                <a:schemeClr val="dk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13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Lập trình TCP/IP Socket</a:t>
            </a:r>
            <a:endParaRPr/>
          </a:p>
        </p:txBody>
      </p:sp>
      <p:sp>
        <p:nvSpPr>
          <p:cNvPr id="2311" name="Google Shape;2311;p1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312" name="Google Shape;2312;p13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Máy chủ Echo</a:t>
            </a:r>
            <a:endParaRPr sz="2400">
              <a:solidFill>
                <a:srgbClr val="0C0C0C"/>
              </a:solidFill>
              <a:latin typeface="Arial"/>
              <a:ea typeface="Arial"/>
              <a:cs typeface="Arial"/>
              <a:sym typeface="Arial"/>
            </a:endParaRPr>
          </a:p>
        </p:txBody>
      </p:sp>
      <p:sp>
        <p:nvSpPr>
          <p:cNvPr id="2313" name="Google Shape;2313;p13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Để thiết lập máy chủ, cần thực hiện trình tự các phương thức </a:t>
            </a:r>
            <a:r>
              <a:rPr lang="en-US" sz="1400">
                <a:solidFill>
                  <a:srgbClr val="34339A"/>
                </a:solidFill>
                <a:latin typeface="Arial"/>
                <a:ea typeface="Arial"/>
                <a:cs typeface="Arial"/>
                <a:sym typeface="Arial"/>
              </a:rPr>
              <a:t>socket(), bind(), listen() và accept().</a:t>
            </a:r>
            <a:endParaRPr sz="1400">
              <a:solidFill>
                <a:srgbClr val="34339A"/>
              </a:solidFill>
              <a:latin typeface="Arial"/>
              <a:ea typeface="Arial"/>
              <a:cs typeface="Arial"/>
              <a:sym typeface="Arial"/>
            </a:endParaRPr>
          </a:p>
        </p:txBody>
      </p:sp>
      <p:sp>
        <p:nvSpPr>
          <p:cNvPr id="2314" name="Google Shape;2314;p138"/>
          <p:cNvSpPr/>
          <p:nvPr/>
        </p:nvSpPr>
        <p:spPr>
          <a:xfrm>
            <a:off x="712182" y="2174873"/>
            <a:ext cx="8487381" cy="215617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socket():</a:t>
            </a:r>
            <a:r>
              <a:rPr lang="en-US" sz="1300">
                <a:solidFill>
                  <a:srgbClr val="262626"/>
                </a:solidFill>
                <a:latin typeface="Arial"/>
                <a:ea typeface="Arial"/>
                <a:cs typeface="Arial"/>
                <a:sym typeface="Arial"/>
              </a:rPr>
              <a:t> tạo một socket mới với họ địa chỉ và loại socket.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chemeClr val="dk1"/>
                </a:solidFill>
                <a:latin typeface="Arial"/>
                <a:ea typeface="Arial"/>
                <a:cs typeface="Arial"/>
                <a:sym typeface="Arial"/>
              </a:rPr>
              <a:t>bind(): </a:t>
            </a:r>
            <a:r>
              <a:rPr lang="en-US" sz="1300">
                <a:solidFill>
                  <a:schemeClr val="dk1"/>
                </a:solidFill>
                <a:latin typeface="Arial"/>
                <a:ea typeface="Arial"/>
                <a:cs typeface="Arial"/>
                <a:sym typeface="Arial"/>
              </a:rPr>
              <a:t>liên kết đối tượng socket của chúng ta với một địa chỉ cụ thể bao gồm máy chủ và số cổng.</a:t>
            </a:r>
            <a:endParaRPr/>
          </a:p>
          <a:p>
            <a:pPr indent="-182563" lvl="0" marL="182563" marR="0" rtl="0" algn="l">
              <a:spcBef>
                <a:spcPts val="800"/>
              </a:spcBef>
              <a:spcAft>
                <a:spcPts val="0"/>
              </a:spcAft>
              <a:buClr>
                <a:srgbClr val="193EB0"/>
              </a:buClr>
              <a:buSzPts val="1300"/>
              <a:buFont typeface="Arial"/>
              <a:buChar char="‣"/>
            </a:pPr>
            <a:r>
              <a:rPr b="1" lang="en-US" sz="1300">
                <a:solidFill>
                  <a:schemeClr val="dk1"/>
                </a:solidFill>
                <a:latin typeface="Arial"/>
                <a:ea typeface="Arial"/>
                <a:cs typeface="Arial"/>
                <a:sym typeface="Arial"/>
              </a:rPr>
              <a:t>listen()</a:t>
            </a:r>
            <a:r>
              <a:rPr lang="en-US" sz="1300">
                <a:solidFill>
                  <a:srgbClr val="262626"/>
                </a:solidFill>
                <a:latin typeface="Arial"/>
                <a:ea typeface="Arial"/>
                <a:cs typeface="Arial"/>
                <a:sym typeface="Arial"/>
              </a:rPr>
              <a:t>: cho phép máy chủ bắt đầu chấp nhận các kết nối và nhận một đối số, tồn đọng, là số lượng kết nối không được chấp nhận mà hệ thống có thể cho phép trước khi từ chối tất cả các kết nối mới.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chemeClr val="dk1"/>
                </a:solidFill>
                <a:latin typeface="Arial"/>
                <a:ea typeface="Arial"/>
                <a:cs typeface="Arial"/>
                <a:sym typeface="Arial"/>
              </a:rPr>
              <a:t>accept()</a:t>
            </a:r>
            <a:r>
              <a:rPr lang="en-US" sz="1300">
                <a:solidFill>
                  <a:srgbClr val="262626"/>
                </a:solidFill>
                <a:latin typeface="Arial"/>
                <a:ea typeface="Arial"/>
                <a:cs typeface="Arial"/>
                <a:sym typeface="Arial"/>
              </a:rPr>
              <a:t>: chấp nhận các kết nối đến và trả về một bộ (conn, địa chỉ) trong đó conn là một socket mới có thể được sử dụng để gửi và nhận tin nhắn từ kết nối và địa chỉ là địa chỉ được liên kết với socket ở đầu kia của kết nối.</a:t>
            </a:r>
            <a:endParaRPr/>
          </a:p>
          <a:p>
            <a:pPr indent="-182563" lvl="0" marL="182563" marR="0" rtl="0" algn="l">
              <a:spcBef>
                <a:spcPts val="800"/>
              </a:spcBef>
              <a:spcAft>
                <a:spcPts val="0"/>
              </a:spcAft>
              <a:buClr>
                <a:srgbClr val="193EB0"/>
              </a:buClr>
              <a:buSzPts val="1300"/>
              <a:buFont typeface="Arial"/>
              <a:buChar char="‣"/>
            </a:pPr>
            <a:r>
              <a:rPr b="1" lang="en-US" sz="1300">
                <a:solidFill>
                  <a:schemeClr val="dk1"/>
                </a:solidFill>
                <a:latin typeface="Arial"/>
                <a:ea typeface="Arial"/>
                <a:cs typeface="Arial"/>
                <a:sym typeface="Arial"/>
              </a:rPr>
              <a:t>close()</a:t>
            </a:r>
            <a:r>
              <a:rPr lang="en-US" sz="1300">
                <a:solidFill>
                  <a:srgbClr val="262626"/>
                </a:solidFill>
                <a:latin typeface="Arial"/>
                <a:ea typeface="Arial"/>
                <a:cs typeface="Arial"/>
                <a:sym typeface="Arial"/>
              </a:rPr>
              <a:t>: đánh dấu socket là đã đóng và không thể chấp nhận kết nối nữa.</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13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Lập trình TCP/IP Socket</a:t>
            </a:r>
            <a:endParaRPr/>
          </a:p>
        </p:txBody>
      </p:sp>
      <p:sp>
        <p:nvSpPr>
          <p:cNvPr id="2321" name="Google Shape;2321;p1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322" name="Google Shape;2322;p139"/>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~/rasp_ex/socket/echo_server.py (1)</a:t>
            </a:r>
            <a:endParaRPr/>
          </a:p>
        </p:txBody>
      </p:sp>
      <p:sp>
        <p:nvSpPr>
          <p:cNvPr id="2323" name="Google Shape;2323;p139"/>
          <p:cNvSpPr/>
          <p:nvPr/>
        </p:nvSpPr>
        <p:spPr>
          <a:xfrm>
            <a:off x="580389" y="1751161"/>
            <a:ext cx="3678876" cy="265375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Khởi tạo một đối tượng socket</a:t>
            </a:r>
            <a:r>
              <a:rPr lang="en-US" sz="1300">
                <a:solidFill>
                  <a:srgbClr val="34339A"/>
                </a:solidFill>
                <a:latin typeface="Arial"/>
                <a:ea typeface="Arial"/>
                <a:cs typeface="Arial"/>
                <a:sym typeface="Arial"/>
              </a:rPr>
              <a:t>, sock </a:t>
            </a:r>
            <a:r>
              <a:rPr lang="en-US" sz="1300">
                <a:solidFill>
                  <a:srgbClr val="262626"/>
                </a:solidFill>
                <a:latin typeface="Arial"/>
                <a:ea typeface="Arial"/>
                <a:cs typeface="Arial"/>
                <a:sym typeface="Arial"/>
              </a:rPr>
              <a:t>bằng cách chuyển họ địa chỉ (</a:t>
            </a:r>
            <a:r>
              <a:rPr lang="en-US" sz="1300">
                <a:solidFill>
                  <a:srgbClr val="34339A"/>
                </a:solidFill>
                <a:latin typeface="Arial"/>
                <a:ea typeface="Arial"/>
                <a:cs typeface="Arial"/>
                <a:sym typeface="Arial"/>
              </a:rPr>
              <a:t>socket.AF_INET</a:t>
            </a:r>
            <a:r>
              <a:rPr lang="en-US" sz="1300">
                <a:solidFill>
                  <a:srgbClr val="262626"/>
                </a:solidFill>
                <a:latin typeface="Arial"/>
                <a:ea typeface="Arial"/>
                <a:cs typeface="Arial"/>
                <a:sym typeface="Arial"/>
              </a:rPr>
              <a:t>) và loại socket (</a:t>
            </a:r>
            <a:r>
              <a:rPr lang="en-US" sz="1300">
                <a:solidFill>
                  <a:srgbClr val="34339A"/>
                </a:solidFill>
                <a:latin typeface="Arial"/>
                <a:ea typeface="Arial"/>
                <a:cs typeface="Arial"/>
                <a:sym typeface="Arial"/>
              </a:rPr>
              <a:t>socket.SOCK_STREAM</a:t>
            </a:r>
            <a:r>
              <a:rPr lang="en-US" sz="1300">
                <a:solidFill>
                  <a:srgbClr val="262626"/>
                </a:solidFill>
                <a:latin typeface="Arial"/>
                <a:ea typeface="Arial"/>
                <a:cs typeface="Arial"/>
                <a:sym typeface="Arial"/>
              </a:rPr>
              <a:t>) cho hàm </a:t>
            </a:r>
            <a:r>
              <a:rPr lang="en-US" sz="1300">
                <a:solidFill>
                  <a:srgbClr val="34339A"/>
                </a:solidFill>
                <a:latin typeface="Arial"/>
                <a:ea typeface="Arial"/>
                <a:cs typeface="Arial"/>
                <a:sym typeface="Arial"/>
              </a:rPr>
              <a:t>socket.socket</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Liên kết đối tượng ổ cắm với địa chỉ của biểu mẫu </a:t>
            </a:r>
            <a:r>
              <a:rPr lang="en-US" sz="1300">
                <a:solidFill>
                  <a:srgbClr val="34339A"/>
                </a:solidFill>
                <a:latin typeface="Arial"/>
                <a:ea typeface="Arial"/>
                <a:cs typeface="Arial"/>
                <a:sym typeface="Arial"/>
              </a:rPr>
              <a:t>(‘192.168.0.3’, 999</a:t>
            </a:r>
            <a:r>
              <a:rPr lang="en-US" sz="1300">
                <a:solidFill>
                  <a:srgbClr val="262626"/>
                </a:solidFill>
                <a:latin typeface="Arial"/>
                <a:ea typeface="Arial"/>
                <a:cs typeface="Arial"/>
                <a:sym typeface="Arial"/>
              </a:rPr>
              <a:t>). Nó liên kết đối tượng ổ cắm với 192.168.0.3 trên cổng 999, sử dụng phương thức bind().</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(192.168.0.3 là địa chỉ IP của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Lắng nghe các kết nối đến với hồ sơ tồn đọng là 1</a:t>
            </a:r>
            <a:endParaRPr sz="1300">
              <a:solidFill>
                <a:srgbClr val="262626"/>
              </a:solidFill>
              <a:latin typeface="Arial"/>
              <a:ea typeface="Arial"/>
              <a:cs typeface="Arial"/>
              <a:sym typeface="Arial"/>
            </a:endParaRPr>
          </a:p>
        </p:txBody>
      </p:sp>
      <p:grpSp>
        <p:nvGrpSpPr>
          <p:cNvPr id="2324" name="Google Shape;2324;p139"/>
          <p:cNvGrpSpPr/>
          <p:nvPr/>
        </p:nvGrpSpPr>
        <p:grpSpPr>
          <a:xfrm>
            <a:off x="4259265" y="1883990"/>
            <a:ext cx="4940298" cy="2630928"/>
            <a:chOff x="4259265" y="1883990"/>
            <a:chExt cx="4940298" cy="2630928"/>
          </a:xfrm>
        </p:grpSpPr>
        <p:grpSp>
          <p:nvGrpSpPr>
            <p:cNvPr id="2325" name="Google Shape;2325;p139"/>
            <p:cNvGrpSpPr/>
            <p:nvPr/>
          </p:nvGrpSpPr>
          <p:grpSpPr>
            <a:xfrm>
              <a:off x="4259265" y="1883990"/>
              <a:ext cx="4940298" cy="2630928"/>
              <a:chOff x="703263" y="2401702"/>
              <a:chExt cx="6438900" cy="3429000"/>
            </a:xfrm>
          </p:grpSpPr>
          <p:pic>
            <p:nvPicPr>
              <p:cNvPr id="2326" name="Google Shape;2326;p139"/>
              <p:cNvPicPr preferRelativeResize="0"/>
              <p:nvPr/>
            </p:nvPicPr>
            <p:blipFill rotWithShape="1">
              <a:blip r:embed="rId3">
                <a:alphaModFix/>
              </a:blip>
              <a:srcRect b="0" l="0" r="0" t="0"/>
              <a:stretch/>
            </p:blipFill>
            <p:spPr>
              <a:xfrm>
                <a:off x="703263" y="2401702"/>
                <a:ext cx="6438900" cy="3429000"/>
              </a:xfrm>
              <a:prstGeom prst="rect">
                <a:avLst/>
              </a:prstGeom>
              <a:noFill/>
              <a:ln>
                <a:noFill/>
              </a:ln>
            </p:spPr>
          </p:pic>
          <p:sp>
            <p:nvSpPr>
              <p:cNvPr id="2327" name="Google Shape;2327;p139"/>
              <p:cNvSpPr/>
              <p:nvPr/>
            </p:nvSpPr>
            <p:spPr>
              <a:xfrm>
                <a:off x="2700095" y="3251040"/>
                <a:ext cx="4062655" cy="27972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28" name="Google Shape;2328;p139"/>
              <p:cNvSpPr/>
              <p:nvPr/>
            </p:nvSpPr>
            <p:spPr>
              <a:xfrm>
                <a:off x="2986732" y="4116202"/>
                <a:ext cx="1997405" cy="27971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329" name="Google Shape;2329;p139"/>
            <p:cNvSpPr/>
            <p:nvPr/>
          </p:nvSpPr>
          <p:spPr>
            <a:xfrm>
              <a:off x="4707920" y="4071521"/>
              <a:ext cx="2581880" cy="44339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4"/>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Bộ định tuyến</a:t>
            </a:r>
            <a:endParaRPr/>
          </a:p>
          <a:p>
            <a:pPr indent="0" lvl="0" marL="0" marR="0" rtl="0" algn="l">
              <a:spcBef>
                <a:spcPts val="0"/>
              </a:spcBef>
              <a:spcAft>
                <a:spcPts val="0"/>
              </a:spcAft>
              <a:buNone/>
            </a:pPr>
            <a:r>
              <a:t/>
            </a:r>
            <a:endParaRPr sz="2400">
              <a:solidFill>
                <a:srgbClr val="0C0C0C"/>
              </a:solidFill>
              <a:latin typeface="Arial"/>
              <a:ea typeface="Arial"/>
              <a:cs typeface="Arial"/>
              <a:sym typeface="Arial"/>
            </a:endParaRPr>
          </a:p>
        </p:txBody>
      </p:sp>
      <p:sp>
        <p:nvSpPr>
          <p:cNvPr id="290" name="Google Shape;290;p1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Thiết bị Mạng</a:t>
            </a:r>
            <a:endParaRPr sz="1800">
              <a:solidFill>
                <a:schemeClr val="lt1"/>
              </a:solidFill>
              <a:latin typeface="Arial"/>
              <a:ea typeface="Arial"/>
              <a:cs typeface="Arial"/>
              <a:sym typeface="Arial"/>
            </a:endParaRPr>
          </a:p>
        </p:txBody>
      </p:sp>
      <p:sp>
        <p:nvSpPr>
          <p:cNvPr id="291" name="Google Shape;291;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92" name="Google Shape;292;p14"/>
          <p:cNvSpPr/>
          <p:nvPr/>
        </p:nvSpPr>
        <p:spPr>
          <a:xfrm>
            <a:off x="712182" y="2174873"/>
            <a:ext cx="8487381" cy="216130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định tuyến định tuyến các gói dữ liệu theo địa chỉ logic của chúng (địa chỉ IP)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định tuyến có trách nhiệm kết nối mạng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tuyến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định tuyến tìm kiếm các địa chỉ Internet đích của gói dữ liệu được truyền đến bộ định tuyến và xác định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lộ trình tiếp theo.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Gói dữ liệu được chuyển tiếp giữa hai mạng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trở lên (Tầng 3 OIS)</a:t>
            </a:r>
            <a:endParaRPr/>
          </a:p>
        </p:txBody>
      </p:sp>
      <p:grpSp>
        <p:nvGrpSpPr>
          <p:cNvPr id="293" name="Google Shape;293;p14"/>
          <p:cNvGrpSpPr/>
          <p:nvPr/>
        </p:nvGrpSpPr>
        <p:grpSpPr>
          <a:xfrm>
            <a:off x="2235201" y="4007631"/>
            <a:ext cx="5353594" cy="2277465"/>
            <a:chOff x="3073910" y="3789363"/>
            <a:chExt cx="5353594" cy="2277465"/>
          </a:xfrm>
        </p:grpSpPr>
        <p:pic>
          <p:nvPicPr>
            <p:cNvPr id="294" name="Google Shape;294;p14"/>
            <p:cNvPicPr preferRelativeResize="0"/>
            <p:nvPr/>
          </p:nvPicPr>
          <p:blipFill rotWithShape="1">
            <a:blip r:embed="rId3">
              <a:alphaModFix/>
            </a:blip>
            <a:srcRect b="9171" l="0" r="0" t="0"/>
            <a:stretch/>
          </p:blipFill>
          <p:spPr>
            <a:xfrm>
              <a:off x="3465736" y="3789363"/>
              <a:ext cx="4961768" cy="2277465"/>
            </a:xfrm>
            <a:prstGeom prst="rect">
              <a:avLst/>
            </a:prstGeom>
            <a:noFill/>
            <a:ln>
              <a:noFill/>
            </a:ln>
          </p:spPr>
        </p:pic>
        <p:sp>
          <p:nvSpPr>
            <p:cNvPr id="295" name="Google Shape;295;p14"/>
            <p:cNvSpPr/>
            <p:nvPr/>
          </p:nvSpPr>
          <p:spPr>
            <a:xfrm>
              <a:off x="5264886" y="4128369"/>
              <a:ext cx="1144554" cy="1104369"/>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Mạng Internet</a:t>
              </a:r>
              <a:endParaRPr/>
            </a:p>
          </p:txBody>
        </p:sp>
        <p:sp>
          <p:nvSpPr>
            <p:cNvPr id="296" name="Google Shape;296;p14"/>
            <p:cNvSpPr txBox="1"/>
            <p:nvPr/>
          </p:nvSpPr>
          <p:spPr>
            <a:xfrm>
              <a:off x="3073910" y="4621314"/>
              <a:ext cx="1032900" cy="43088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Bộ định tuyến</a:t>
              </a:r>
              <a:endParaRPr/>
            </a:p>
          </p:txBody>
        </p:sp>
        <p:sp>
          <p:nvSpPr>
            <p:cNvPr id="297" name="Google Shape;297;p14"/>
            <p:cNvSpPr txBox="1"/>
            <p:nvPr/>
          </p:nvSpPr>
          <p:spPr>
            <a:xfrm>
              <a:off x="3278572" y="5275364"/>
              <a:ext cx="828237" cy="64633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Bộ định tuyến</a:t>
              </a:r>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298" name="Google Shape;298;p14"/>
            <p:cNvSpPr txBox="1"/>
            <p:nvPr/>
          </p:nvSpPr>
          <p:spPr>
            <a:xfrm>
              <a:off x="6377837" y="4331387"/>
              <a:ext cx="504046" cy="73866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Bộ định tuyến</a:t>
              </a:r>
              <a:endParaRPr/>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299" name="Google Shape;299;p14"/>
            <p:cNvSpPr txBox="1"/>
            <p:nvPr/>
          </p:nvSpPr>
          <p:spPr>
            <a:xfrm>
              <a:off x="6074213" y="5410933"/>
              <a:ext cx="666795" cy="64633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Bộ định tuyến</a:t>
              </a:r>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grpSp>
      <p:sp>
        <p:nvSpPr>
          <p:cNvPr id="300" name="Google Shape;300;p1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Bộ định tuyến là một thiết bị kết nối các mạng như mạng LAN, MAN, và WAN với nhau.</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sp>
        <p:nvSpPr>
          <p:cNvPr id="2335" name="Google Shape;2335;p14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Lập trình TCP/IP Socket</a:t>
            </a:r>
            <a:endParaRPr/>
          </a:p>
        </p:txBody>
      </p:sp>
      <p:sp>
        <p:nvSpPr>
          <p:cNvPr id="2336" name="Google Shape;2336;p1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337" name="Google Shape;2337;p140"/>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~/rasp_ex/socket/echo_server.py (2)</a:t>
            </a:r>
            <a:endParaRPr/>
          </a:p>
        </p:txBody>
      </p:sp>
      <p:sp>
        <p:nvSpPr>
          <p:cNvPr id="2338" name="Google Shape;2338;p140"/>
          <p:cNvSpPr/>
          <p:nvPr/>
        </p:nvSpPr>
        <p:spPr>
          <a:xfrm>
            <a:off x="703263" y="1751161"/>
            <a:ext cx="3779837" cy="325391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Gọi </a:t>
            </a:r>
            <a:r>
              <a:rPr lang="en-US" sz="1300">
                <a:solidFill>
                  <a:srgbClr val="34339A"/>
                </a:solidFill>
                <a:latin typeface="Arial"/>
                <a:ea typeface="Arial"/>
                <a:cs typeface="Arial"/>
                <a:sym typeface="Arial"/>
              </a:rPr>
              <a:t>recv(16) </a:t>
            </a:r>
            <a:r>
              <a:rPr lang="en-US" sz="1300">
                <a:solidFill>
                  <a:srgbClr val="262626"/>
                </a:solidFill>
                <a:latin typeface="Arial"/>
                <a:ea typeface="Arial"/>
                <a:cs typeface="Arial"/>
                <a:sym typeface="Arial"/>
              </a:rPr>
              <a:t>trên kết nối được trả về để nhận dữ liệu trên các khối 16.</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dữ liệu đã được nhận, thì hãy truyền dữ liệu đã nhận trở lại người gửi bằng cách gọi phương thức </a:t>
            </a:r>
            <a:r>
              <a:rPr lang="en-US" sz="1300">
                <a:solidFill>
                  <a:srgbClr val="34339A"/>
                </a:solidFill>
                <a:latin typeface="Arial"/>
                <a:ea typeface="Arial"/>
                <a:cs typeface="Arial"/>
                <a:sym typeface="Arial"/>
              </a:rPr>
              <a:t>sendall(data) </a:t>
            </a:r>
            <a:r>
              <a:rPr lang="en-US" sz="1300">
                <a:solidFill>
                  <a:srgbClr val="262626"/>
                </a:solidFill>
                <a:latin typeface="Arial"/>
                <a:ea typeface="Arial"/>
                <a:cs typeface="Arial"/>
                <a:sym typeface="Arial"/>
              </a:rPr>
              <a:t>trên kết nối, nếu không, chúng tôi sẽ in ra một câu lệnh cho biết không có dữ liệu nào được nhận.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Cuối cùng, khi quá trình giao tiếp với máy khách hoàn tất (tất cả các đoạn tin nhắn đã được truyền đi), hãy gọi hàm </a:t>
            </a:r>
            <a:r>
              <a:rPr lang="en-US" sz="1300">
                <a:solidFill>
                  <a:srgbClr val="34339A"/>
                </a:solidFill>
                <a:latin typeface="Arial"/>
                <a:ea typeface="Arial"/>
                <a:cs typeface="Arial"/>
                <a:sym typeface="Arial"/>
              </a:rPr>
              <a:t>close() </a:t>
            </a:r>
            <a:r>
              <a:rPr lang="en-US" sz="1300">
                <a:solidFill>
                  <a:srgbClr val="262626"/>
                </a:solidFill>
                <a:latin typeface="Arial"/>
                <a:ea typeface="Arial"/>
                <a:cs typeface="Arial"/>
                <a:sym typeface="Arial"/>
              </a:rPr>
              <a:t>trên đối tượng kết nối.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sử dụng khối </a:t>
            </a:r>
            <a:r>
              <a:rPr lang="en-US" sz="1300">
                <a:solidFill>
                  <a:srgbClr val="34339A"/>
                </a:solidFill>
                <a:latin typeface="Arial"/>
                <a:ea typeface="Arial"/>
                <a:cs typeface="Arial"/>
                <a:sym typeface="Arial"/>
              </a:rPr>
              <a:t>try/finally </a:t>
            </a:r>
            <a:r>
              <a:rPr lang="en-US" sz="1300">
                <a:solidFill>
                  <a:srgbClr val="262626"/>
                </a:solidFill>
                <a:latin typeface="Arial"/>
                <a:ea typeface="Arial"/>
                <a:cs typeface="Arial"/>
                <a:sym typeface="Arial"/>
              </a:rPr>
              <a:t>để đảm bảo rằng </a:t>
            </a:r>
            <a:r>
              <a:rPr lang="en-US" sz="1300">
                <a:solidFill>
                  <a:srgbClr val="34339A"/>
                </a:solidFill>
                <a:latin typeface="Arial"/>
                <a:ea typeface="Arial"/>
                <a:cs typeface="Arial"/>
                <a:sym typeface="Arial"/>
              </a:rPr>
              <a:t>close() </a:t>
            </a:r>
            <a:r>
              <a:rPr lang="en-US" sz="1300">
                <a:solidFill>
                  <a:srgbClr val="262626"/>
                </a:solidFill>
                <a:latin typeface="Arial"/>
                <a:ea typeface="Arial"/>
                <a:cs typeface="Arial"/>
                <a:sym typeface="Arial"/>
              </a:rPr>
              <a:t>được gọi ngay cả trong trường hợp có lỗi khi truyền tin nhắn.</a:t>
            </a:r>
            <a:endParaRPr sz="1300">
              <a:solidFill>
                <a:srgbClr val="262626"/>
              </a:solidFill>
              <a:latin typeface="Arial"/>
              <a:ea typeface="Arial"/>
              <a:cs typeface="Arial"/>
              <a:sym typeface="Arial"/>
            </a:endParaRPr>
          </a:p>
        </p:txBody>
      </p:sp>
      <p:grpSp>
        <p:nvGrpSpPr>
          <p:cNvPr id="2339" name="Google Shape;2339;p140"/>
          <p:cNvGrpSpPr/>
          <p:nvPr/>
        </p:nvGrpSpPr>
        <p:grpSpPr>
          <a:xfrm>
            <a:off x="4664152" y="1883200"/>
            <a:ext cx="4535527" cy="4204910"/>
            <a:chOff x="6063610" y="3360419"/>
            <a:chExt cx="3135952" cy="2931681"/>
          </a:xfrm>
        </p:grpSpPr>
        <p:pic>
          <p:nvPicPr>
            <p:cNvPr id="2340" name="Google Shape;2340;p140"/>
            <p:cNvPicPr preferRelativeResize="0"/>
            <p:nvPr/>
          </p:nvPicPr>
          <p:blipFill rotWithShape="1">
            <a:blip r:embed="rId3">
              <a:alphaModFix/>
            </a:blip>
            <a:srcRect b="0" l="0" r="0" t="34098"/>
            <a:stretch/>
          </p:blipFill>
          <p:spPr>
            <a:xfrm>
              <a:off x="6063610" y="3360419"/>
              <a:ext cx="3135952" cy="2931681"/>
            </a:xfrm>
            <a:prstGeom prst="rect">
              <a:avLst/>
            </a:prstGeom>
            <a:noFill/>
            <a:ln>
              <a:noFill/>
            </a:ln>
          </p:spPr>
        </p:pic>
        <p:sp>
          <p:nvSpPr>
            <p:cNvPr id="2341" name="Google Shape;2341;p140"/>
            <p:cNvSpPr/>
            <p:nvPr/>
          </p:nvSpPr>
          <p:spPr>
            <a:xfrm>
              <a:off x="7626350" y="4610100"/>
              <a:ext cx="374650" cy="14040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42" name="Google Shape;2342;p140"/>
            <p:cNvSpPr/>
            <p:nvPr/>
          </p:nvSpPr>
          <p:spPr>
            <a:xfrm>
              <a:off x="7505700" y="5119825"/>
              <a:ext cx="615950" cy="13863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43" name="Google Shape;2343;p140"/>
            <p:cNvSpPr/>
            <p:nvPr/>
          </p:nvSpPr>
          <p:spPr>
            <a:xfrm>
              <a:off x="7155180" y="6130606"/>
              <a:ext cx="350520" cy="13863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14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Lập trình TCP/IP Socket</a:t>
            </a:r>
            <a:endParaRPr/>
          </a:p>
        </p:txBody>
      </p:sp>
      <p:sp>
        <p:nvSpPr>
          <p:cNvPr id="2350" name="Google Shape;2350;p1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351" name="Google Shape;2351;p14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Máy khách Echo</a:t>
            </a:r>
            <a:endParaRPr/>
          </a:p>
        </p:txBody>
      </p:sp>
      <p:sp>
        <p:nvSpPr>
          <p:cNvPr id="2352" name="Google Shape;2352;p14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echo_client.py (1)</a:t>
            </a:r>
            <a:endParaRPr/>
          </a:p>
        </p:txBody>
      </p:sp>
      <p:sp>
        <p:nvSpPr>
          <p:cNvPr id="2353" name="Google Shape;2353;p141"/>
          <p:cNvSpPr/>
          <p:nvPr/>
        </p:nvSpPr>
        <p:spPr>
          <a:xfrm>
            <a:off x="712182" y="2174873"/>
            <a:ext cx="8487381" cy="145342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Khác với máy chủ, máy khách chỉ cần thực hiện chuỗi socket() và connect().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Khởi tạo một đối tượng socket như bên dưới trong máy chủ.</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đó, kết nối socket với cùng một địa chỉ mà máy chủ đang lắng nghe, trong trường hợp này là ('192.168.0.3', 999), sử dụng phương thức kết nối (địa chỉ).</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(192.168.0.3 là địa chỉ IP của Raspberry Pi.)</a:t>
            </a:r>
            <a:endParaRPr/>
          </a:p>
        </p:txBody>
      </p:sp>
      <p:pic>
        <p:nvPicPr>
          <p:cNvPr id="2354" name="Google Shape;2354;p141"/>
          <p:cNvPicPr preferRelativeResize="0"/>
          <p:nvPr/>
        </p:nvPicPr>
        <p:blipFill rotWithShape="1">
          <a:blip r:embed="rId3">
            <a:alphaModFix/>
          </a:blip>
          <a:srcRect b="0" l="0" r="0" t="0"/>
          <a:stretch/>
        </p:blipFill>
        <p:spPr>
          <a:xfrm>
            <a:off x="788382" y="3646360"/>
            <a:ext cx="6962775" cy="2590800"/>
          </a:xfrm>
          <a:prstGeom prst="rect">
            <a:avLst/>
          </a:prstGeom>
          <a:noFill/>
          <a:ln>
            <a:noFill/>
          </a:ln>
        </p:spPr>
      </p:pic>
      <p:sp>
        <p:nvSpPr>
          <p:cNvPr id="2355" name="Google Shape;2355;p141"/>
          <p:cNvSpPr/>
          <p:nvPr/>
        </p:nvSpPr>
        <p:spPr>
          <a:xfrm>
            <a:off x="2704060" y="4536909"/>
            <a:ext cx="4088455" cy="25315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56" name="Google Shape;2356;p141"/>
          <p:cNvSpPr/>
          <p:nvPr/>
        </p:nvSpPr>
        <p:spPr>
          <a:xfrm>
            <a:off x="2999336" y="5387034"/>
            <a:ext cx="1952078" cy="25315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57" name="Google Shape;2357;p141"/>
          <p:cNvSpPr/>
          <p:nvPr/>
        </p:nvSpPr>
        <p:spPr>
          <a:xfrm>
            <a:off x="1865861" y="5974476"/>
            <a:ext cx="2220364" cy="25315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14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Lập trình TCP/IP Socket</a:t>
            </a:r>
            <a:endParaRPr/>
          </a:p>
        </p:txBody>
      </p:sp>
      <p:sp>
        <p:nvSpPr>
          <p:cNvPr id="2364" name="Google Shape;2364;p1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365" name="Google Shape;2365;p14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Máy khách Echo</a:t>
            </a:r>
            <a:endParaRPr/>
          </a:p>
        </p:txBody>
      </p:sp>
      <p:sp>
        <p:nvSpPr>
          <p:cNvPr id="2366" name="Google Shape;2366;p142"/>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echo_client.py (2)</a:t>
            </a:r>
            <a:endParaRPr/>
          </a:p>
        </p:txBody>
      </p:sp>
      <p:sp>
        <p:nvSpPr>
          <p:cNvPr id="2367" name="Google Shape;2367;p142"/>
          <p:cNvSpPr/>
          <p:nvPr/>
        </p:nvSpPr>
        <p:spPr>
          <a:xfrm>
            <a:off x="712183" y="2174873"/>
            <a:ext cx="8487380"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khối </a:t>
            </a:r>
            <a:r>
              <a:rPr lang="en-US" sz="1300">
                <a:solidFill>
                  <a:srgbClr val="34339A"/>
                </a:solidFill>
                <a:latin typeface="Arial"/>
                <a:ea typeface="Arial"/>
                <a:cs typeface="Arial"/>
                <a:sym typeface="Arial"/>
              </a:rPr>
              <a:t>try/finally</a:t>
            </a:r>
            <a:r>
              <a:rPr lang="en-US" sz="1300">
                <a:solidFill>
                  <a:srgbClr val="262626"/>
                </a:solidFill>
                <a:latin typeface="Arial"/>
                <a:ea typeface="Arial"/>
                <a:cs typeface="Arial"/>
                <a:sym typeface="Arial"/>
              </a:rPr>
              <a:t>, hãy soạn một tin nhắn dưới dạng chuỗi byte và sử dụng phương thức </a:t>
            </a:r>
            <a:r>
              <a:rPr lang="en-US" sz="1300">
                <a:solidFill>
                  <a:srgbClr val="34339A"/>
                </a:solidFill>
                <a:latin typeface="Arial"/>
                <a:ea typeface="Arial"/>
                <a:cs typeface="Arial"/>
                <a:sym typeface="Arial"/>
              </a:rPr>
              <a:t>sendall() </a:t>
            </a:r>
            <a:r>
              <a:rPr lang="en-US" sz="1300">
                <a:solidFill>
                  <a:srgbClr val="262626"/>
                </a:solidFill>
                <a:latin typeface="Arial"/>
                <a:ea typeface="Arial"/>
                <a:cs typeface="Arial"/>
                <a:sym typeface="Arial"/>
              </a:rPr>
              <a:t>trên đối tượng ổ cắm với tin nhắn làm đối số.</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đó, thiết lập các biến </a:t>
            </a:r>
            <a:r>
              <a:rPr lang="en-US" sz="1300">
                <a:solidFill>
                  <a:srgbClr val="34339A"/>
                </a:solidFill>
                <a:latin typeface="Arial"/>
                <a:ea typeface="Arial"/>
                <a:cs typeface="Arial"/>
                <a:sym typeface="Arial"/>
              </a:rPr>
              <a:t>số tiền_nhận được </a:t>
            </a:r>
            <a:r>
              <a:rPr lang="en-US" sz="1300">
                <a:solidFill>
                  <a:srgbClr val="262626"/>
                </a:solidFill>
                <a:latin typeface="Arial"/>
                <a:ea typeface="Arial"/>
                <a:cs typeface="Arial"/>
                <a:sym typeface="Arial"/>
              </a:rPr>
              <a:t>với giá trị ban đầu là 0 và </a:t>
            </a:r>
            <a:r>
              <a:rPr lang="en-US" sz="1300">
                <a:solidFill>
                  <a:srgbClr val="34339A"/>
                </a:solidFill>
                <a:latin typeface="Arial"/>
                <a:ea typeface="Arial"/>
                <a:cs typeface="Arial"/>
                <a:sym typeface="Arial"/>
              </a:rPr>
              <a:t>số tiền_kỳ vọng </a:t>
            </a:r>
            <a:r>
              <a:rPr lang="en-US" sz="1300">
                <a:solidFill>
                  <a:srgbClr val="262626"/>
                </a:solidFill>
                <a:latin typeface="Arial"/>
                <a:ea typeface="Arial"/>
                <a:cs typeface="Arial"/>
                <a:sym typeface="Arial"/>
              </a:rPr>
              <a:t>là độ dài của tin nhắn, để theo dõi các đoạn tin nhắn khi chúng được nhận.</a:t>
            </a:r>
            <a:endParaRPr sz="1300">
              <a:solidFill>
                <a:srgbClr val="262626"/>
              </a:solidFill>
              <a:latin typeface="Arial"/>
              <a:ea typeface="Arial"/>
              <a:cs typeface="Arial"/>
              <a:sym typeface="Arial"/>
            </a:endParaRPr>
          </a:p>
        </p:txBody>
      </p:sp>
      <p:grpSp>
        <p:nvGrpSpPr>
          <p:cNvPr id="2368" name="Google Shape;2368;p142"/>
          <p:cNvGrpSpPr/>
          <p:nvPr/>
        </p:nvGrpSpPr>
        <p:grpSpPr>
          <a:xfrm>
            <a:off x="712183" y="3237948"/>
            <a:ext cx="5833174" cy="3052504"/>
            <a:chOff x="712183" y="3216844"/>
            <a:chExt cx="6107940" cy="3196290"/>
          </a:xfrm>
        </p:grpSpPr>
        <p:pic>
          <p:nvPicPr>
            <p:cNvPr id="2369" name="Google Shape;2369;p142"/>
            <p:cNvPicPr preferRelativeResize="0"/>
            <p:nvPr/>
          </p:nvPicPr>
          <p:blipFill rotWithShape="1">
            <a:blip r:embed="rId3">
              <a:alphaModFix/>
            </a:blip>
            <a:srcRect b="0" l="0" r="0" t="0"/>
            <a:stretch/>
          </p:blipFill>
          <p:spPr>
            <a:xfrm>
              <a:off x="712183" y="3216844"/>
              <a:ext cx="6107940" cy="3196290"/>
            </a:xfrm>
            <a:prstGeom prst="rect">
              <a:avLst/>
            </a:prstGeom>
            <a:noFill/>
            <a:ln>
              <a:noFill/>
            </a:ln>
          </p:spPr>
        </p:pic>
        <p:sp>
          <p:nvSpPr>
            <p:cNvPr id="2370" name="Google Shape;2370;p142"/>
            <p:cNvSpPr/>
            <p:nvPr/>
          </p:nvSpPr>
          <p:spPr>
            <a:xfrm>
              <a:off x="1096241" y="3227763"/>
              <a:ext cx="374420" cy="14789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71" name="Google Shape;2371;p142"/>
            <p:cNvSpPr/>
            <p:nvPr/>
          </p:nvSpPr>
          <p:spPr>
            <a:xfrm>
              <a:off x="1667740" y="3913563"/>
              <a:ext cx="984019" cy="17837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72" name="Google Shape;2372;p142"/>
            <p:cNvSpPr/>
            <p:nvPr/>
          </p:nvSpPr>
          <p:spPr>
            <a:xfrm>
              <a:off x="1721080" y="4986014"/>
              <a:ext cx="2081300" cy="17837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373" name="Google Shape;2373;p142"/>
          <p:cNvSpPr/>
          <p:nvPr/>
        </p:nvSpPr>
        <p:spPr>
          <a:xfrm>
            <a:off x="1345354" y="4415644"/>
            <a:ext cx="1143846" cy="16482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14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Lập trình TCP/IP Socket</a:t>
            </a:r>
            <a:endParaRPr/>
          </a:p>
        </p:txBody>
      </p:sp>
      <p:sp>
        <p:nvSpPr>
          <p:cNvPr id="2380" name="Google Shape;2380;p1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381" name="Google Shape;2381;p14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Máy khách Echo</a:t>
            </a:r>
            <a:endParaRPr/>
          </a:p>
        </p:txBody>
      </p:sp>
      <p:sp>
        <p:nvSpPr>
          <p:cNvPr id="2382" name="Google Shape;2382;p143"/>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echo_client.py (3)</a:t>
            </a:r>
            <a:endParaRPr/>
          </a:p>
        </p:txBody>
      </p:sp>
      <p:sp>
        <p:nvSpPr>
          <p:cNvPr id="2383" name="Google Shape;2383;p143"/>
          <p:cNvSpPr/>
          <p:nvPr/>
        </p:nvSpPr>
        <p:spPr>
          <a:xfrm>
            <a:off x="712183" y="2174873"/>
            <a:ext cx="8487380"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Gọi </a:t>
            </a:r>
            <a:r>
              <a:rPr lang="en-US" sz="1300">
                <a:solidFill>
                  <a:srgbClr val="34339A"/>
                </a:solidFill>
                <a:latin typeface="Arial"/>
                <a:ea typeface="Arial"/>
                <a:cs typeface="Arial"/>
                <a:sym typeface="Arial"/>
              </a:rPr>
              <a:t>recv(16) </a:t>
            </a:r>
            <a:r>
              <a:rPr lang="en-US" sz="1300">
                <a:solidFill>
                  <a:schemeClr val="dk1"/>
                </a:solidFill>
                <a:latin typeface="Arial"/>
                <a:ea typeface="Arial"/>
                <a:cs typeface="Arial"/>
                <a:sym typeface="Arial"/>
              </a:rPr>
              <a:t>trên đối tượng socket cho phép nhận tin nhắn từ máy chủ theo khối 16 và nó tiếp tục được nhận cho đến khi </a:t>
            </a:r>
            <a:r>
              <a:rPr lang="en-US" sz="1300">
                <a:solidFill>
                  <a:srgbClr val="34339A"/>
                </a:solidFill>
                <a:latin typeface="Arial"/>
                <a:ea typeface="Arial"/>
                <a:cs typeface="Arial"/>
                <a:sym typeface="Arial"/>
              </a:rPr>
              <a:t>amount_received </a:t>
            </a:r>
            <a:r>
              <a:rPr lang="en-US" sz="1300">
                <a:solidFill>
                  <a:schemeClr val="dk1"/>
                </a:solidFill>
                <a:latin typeface="Arial"/>
                <a:ea typeface="Arial"/>
                <a:cs typeface="Arial"/>
                <a:sym typeface="Arial"/>
              </a:rPr>
              <a:t>bằng với lượng_kỳ vọng.</a:t>
            </a:r>
            <a:endParaRPr sz="1300">
              <a:solidFill>
                <a:schemeClr val="dk1"/>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Cuối cùng, đánh dấu socket là đã đóng.</a:t>
            </a:r>
            <a:endParaRPr/>
          </a:p>
        </p:txBody>
      </p:sp>
      <p:grpSp>
        <p:nvGrpSpPr>
          <p:cNvPr id="2384" name="Google Shape;2384;p143"/>
          <p:cNvGrpSpPr/>
          <p:nvPr/>
        </p:nvGrpSpPr>
        <p:grpSpPr>
          <a:xfrm>
            <a:off x="712183" y="3037893"/>
            <a:ext cx="5833174" cy="3052504"/>
            <a:chOff x="712183" y="3216844"/>
            <a:chExt cx="6107940" cy="3196290"/>
          </a:xfrm>
        </p:grpSpPr>
        <p:pic>
          <p:nvPicPr>
            <p:cNvPr id="2385" name="Google Shape;2385;p143"/>
            <p:cNvPicPr preferRelativeResize="0"/>
            <p:nvPr/>
          </p:nvPicPr>
          <p:blipFill rotWithShape="1">
            <a:blip r:embed="rId3">
              <a:alphaModFix/>
            </a:blip>
            <a:srcRect b="0" l="0" r="0" t="0"/>
            <a:stretch/>
          </p:blipFill>
          <p:spPr>
            <a:xfrm>
              <a:off x="712183" y="3216844"/>
              <a:ext cx="6107940" cy="3196290"/>
            </a:xfrm>
            <a:prstGeom prst="rect">
              <a:avLst/>
            </a:prstGeom>
            <a:noFill/>
            <a:ln>
              <a:noFill/>
            </a:ln>
          </p:spPr>
        </p:pic>
        <p:sp>
          <p:nvSpPr>
            <p:cNvPr id="2386" name="Google Shape;2386;p143"/>
            <p:cNvSpPr/>
            <p:nvPr/>
          </p:nvSpPr>
          <p:spPr>
            <a:xfrm>
              <a:off x="1721080" y="4986014"/>
              <a:ext cx="2081300" cy="17837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387" name="Google Shape;2387;p143"/>
            <p:cNvSpPr/>
            <p:nvPr/>
          </p:nvSpPr>
          <p:spPr>
            <a:xfrm>
              <a:off x="2303487" y="5173639"/>
              <a:ext cx="515302" cy="16598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14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Lập trình TCP/IP Socket</a:t>
            </a:r>
            <a:endParaRPr/>
          </a:p>
        </p:txBody>
      </p:sp>
      <p:sp>
        <p:nvSpPr>
          <p:cNvPr id="2394" name="Google Shape;2394;p1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395" name="Google Shape;2395;p1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Chạy máy chủ</a:t>
            </a:r>
            <a:endParaRPr sz="2400">
              <a:solidFill>
                <a:srgbClr val="0C0C0C"/>
              </a:solidFill>
              <a:latin typeface="Arial"/>
              <a:ea typeface="Arial"/>
              <a:cs typeface="Arial"/>
              <a:sym typeface="Arial"/>
            </a:endParaRPr>
          </a:p>
        </p:txBody>
      </p:sp>
      <p:sp>
        <p:nvSpPr>
          <p:cNvPr id="2396" name="Google Shape;2396;p14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Raspberry Pi</a:t>
            </a:r>
            <a:endParaRPr/>
          </a:p>
        </p:txBody>
      </p:sp>
      <p:sp>
        <p:nvSpPr>
          <p:cNvPr id="2397" name="Google Shape;2397;p144"/>
          <p:cNvSpPr/>
          <p:nvPr/>
        </p:nvSpPr>
        <p:spPr>
          <a:xfrm>
            <a:off x="712183" y="2174873"/>
            <a:ext cx="848738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sudo python3 ~/rasp_ex/socket/echo_server.py </a:t>
            </a:r>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Đợi máy khách kết nối</a:t>
            </a:r>
            <a:endParaRPr sz="1300">
              <a:solidFill>
                <a:schemeClr val="dk1"/>
              </a:solidFill>
              <a:latin typeface="Arial"/>
              <a:ea typeface="Arial"/>
              <a:cs typeface="Arial"/>
              <a:sym typeface="Arial"/>
            </a:endParaRPr>
          </a:p>
        </p:txBody>
      </p:sp>
      <p:pic>
        <p:nvPicPr>
          <p:cNvPr id="2398" name="Google Shape;2398;p144"/>
          <p:cNvPicPr preferRelativeResize="0"/>
          <p:nvPr/>
        </p:nvPicPr>
        <p:blipFill rotWithShape="1">
          <a:blip r:embed="rId3">
            <a:alphaModFix/>
          </a:blip>
          <a:srcRect b="0" l="0" r="0" t="0"/>
          <a:stretch/>
        </p:blipFill>
        <p:spPr>
          <a:xfrm>
            <a:off x="703263" y="3279272"/>
            <a:ext cx="6428132" cy="921990"/>
          </a:xfrm>
          <a:prstGeom prst="rect">
            <a:avLst/>
          </a:prstGeom>
          <a:noFill/>
          <a:ln>
            <a:noFill/>
          </a:ln>
        </p:spPr>
      </p:pic>
      <p:sp>
        <p:nvSpPr>
          <p:cNvPr id="2399" name="Google Shape;2399;p144"/>
          <p:cNvSpPr/>
          <p:nvPr/>
        </p:nvSpPr>
        <p:spPr>
          <a:xfrm>
            <a:off x="2612955" y="3279272"/>
            <a:ext cx="4450785" cy="21016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nvGrpSpPr>
          <p:cNvPr id="2400" name="Google Shape;2400;p144"/>
          <p:cNvGrpSpPr/>
          <p:nvPr/>
        </p:nvGrpSpPr>
        <p:grpSpPr>
          <a:xfrm>
            <a:off x="712183" y="2864306"/>
            <a:ext cx="4611118" cy="294654"/>
            <a:chOff x="712183" y="2907678"/>
            <a:chExt cx="4611118" cy="294654"/>
          </a:xfrm>
        </p:grpSpPr>
        <p:sp>
          <p:nvSpPr>
            <p:cNvPr id="2401" name="Google Shape;2401;p144"/>
            <p:cNvSpPr/>
            <p:nvPr/>
          </p:nvSpPr>
          <p:spPr>
            <a:xfrm>
              <a:off x="754952" y="2907678"/>
              <a:ext cx="4568349"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python3 ~/rasp_ex/socket/echo_server_udp.py</a:t>
              </a:r>
              <a:endParaRPr/>
            </a:p>
          </p:txBody>
        </p:sp>
        <p:sp>
          <p:nvSpPr>
            <p:cNvPr id="2402" name="Google Shape;2402;p144"/>
            <p:cNvSpPr/>
            <p:nvPr/>
          </p:nvSpPr>
          <p:spPr>
            <a:xfrm>
              <a:off x="712183" y="2907678"/>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14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Lập trình TCP/IP Socket</a:t>
            </a:r>
            <a:endParaRPr/>
          </a:p>
        </p:txBody>
      </p:sp>
      <p:sp>
        <p:nvSpPr>
          <p:cNvPr id="2409" name="Google Shape;2409;p1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410" name="Google Shape;2410;p145"/>
          <p:cNvSpPr/>
          <p:nvPr/>
        </p:nvSpPr>
        <p:spPr>
          <a:xfrm>
            <a:off x="580388" y="1520825"/>
            <a:ext cx="8619300" cy="215400"/>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Windows (1)</a:t>
            </a:r>
            <a:endParaRPr/>
          </a:p>
        </p:txBody>
      </p:sp>
      <p:sp>
        <p:nvSpPr>
          <p:cNvPr id="2411" name="Google Shape;2411;p145"/>
          <p:cNvSpPr/>
          <p:nvPr/>
        </p:nvSpPr>
        <p:spPr>
          <a:xfrm>
            <a:off x="703263" y="1751161"/>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Bất kể vị trí nào, hãy chạy echo_client.py</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(Trong ví dụ này, echo_client.py được thực thi bằng PyCharm trong Windows.)</a:t>
            </a:r>
            <a:endParaRPr sz="1300">
              <a:solidFill>
                <a:srgbClr val="262626"/>
              </a:solidFill>
              <a:latin typeface="Arial"/>
              <a:ea typeface="Arial"/>
              <a:cs typeface="Arial"/>
              <a:sym typeface="Arial"/>
            </a:endParaRPr>
          </a:p>
        </p:txBody>
      </p:sp>
      <p:pic>
        <p:nvPicPr>
          <p:cNvPr id="2412" name="Google Shape;2412;p145"/>
          <p:cNvPicPr preferRelativeResize="0"/>
          <p:nvPr/>
        </p:nvPicPr>
        <p:blipFill rotWithShape="1">
          <a:blip r:embed="rId3">
            <a:alphaModFix/>
          </a:blip>
          <a:srcRect b="0" l="0" r="0" t="0"/>
          <a:stretch/>
        </p:blipFill>
        <p:spPr>
          <a:xfrm>
            <a:off x="703264" y="2527344"/>
            <a:ext cx="7745412" cy="2863709"/>
          </a:xfrm>
          <a:prstGeom prst="rect">
            <a:avLst/>
          </a:prstGeom>
          <a:noFill/>
          <a:ln>
            <a:noFill/>
          </a:ln>
        </p:spPr>
      </p:pic>
      <p:sp>
        <p:nvSpPr>
          <p:cNvPr id="2413" name="Google Shape;2413;p145"/>
          <p:cNvSpPr/>
          <p:nvPr/>
        </p:nvSpPr>
        <p:spPr>
          <a:xfrm>
            <a:off x="703263" y="2799739"/>
            <a:ext cx="7745412" cy="1991336"/>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14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Lập trình TCP/IP Socket</a:t>
            </a:r>
            <a:endParaRPr/>
          </a:p>
        </p:txBody>
      </p:sp>
      <p:sp>
        <p:nvSpPr>
          <p:cNvPr id="2420" name="Google Shape;2420;p1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421" name="Google Shape;2421;p146"/>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Windows (2)</a:t>
            </a:r>
            <a:endParaRPr/>
          </a:p>
        </p:txBody>
      </p:sp>
      <p:sp>
        <p:nvSpPr>
          <p:cNvPr id="2422" name="Google Shape;2422;p146"/>
          <p:cNvSpPr/>
          <p:nvPr/>
        </p:nvSpPr>
        <p:spPr>
          <a:xfrm>
            <a:off x="703263" y="1751161"/>
            <a:ext cx="8496300"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giao tiếp giữa Raspberry Pi Server và Windows Client.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Máy chủ Raspberry Pi nhận được thông báo tương tự sau khi Giao tiếp socket TCP/IP với Máy khách Windows.</a:t>
            </a:r>
            <a:endParaRPr sz="1300">
              <a:solidFill>
                <a:srgbClr val="262626"/>
              </a:solidFill>
              <a:latin typeface="Arial"/>
              <a:ea typeface="Arial"/>
              <a:cs typeface="Arial"/>
              <a:sym typeface="Arial"/>
            </a:endParaRPr>
          </a:p>
        </p:txBody>
      </p:sp>
      <p:pic>
        <p:nvPicPr>
          <p:cNvPr id="2423" name="Google Shape;2423;p146"/>
          <p:cNvPicPr preferRelativeResize="0"/>
          <p:nvPr/>
        </p:nvPicPr>
        <p:blipFill rotWithShape="1">
          <a:blip r:embed="rId3">
            <a:alphaModFix/>
          </a:blip>
          <a:srcRect b="0" l="0" r="0" t="0"/>
          <a:stretch/>
        </p:blipFill>
        <p:spPr>
          <a:xfrm>
            <a:off x="703263" y="2579690"/>
            <a:ext cx="5954712" cy="3661221"/>
          </a:xfrm>
          <a:prstGeom prst="rect">
            <a:avLst/>
          </a:prstGeom>
          <a:noFill/>
          <a:ln>
            <a:noFill/>
          </a:ln>
        </p:spPr>
      </p:pic>
      <p:sp>
        <p:nvSpPr>
          <p:cNvPr id="2424" name="Google Shape;2424;p146"/>
          <p:cNvSpPr/>
          <p:nvPr/>
        </p:nvSpPr>
        <p:spPr>
          <a:xfrm>
            <a:off x="703263" y="2755291"/>
            <a:ext cx="3779837" cy="3248636"/>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14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Socket Programming</a:t>
            </a:r>
            <a:endParaRPr/>
          </a:p>
        </p:txBody>
      </p:sp>
      <p:sp>
        <p:nvSpPr>
          <p:cNvPr id="2431" name="Google Shape;2431;p14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sp>
        <p:nvSpPr>
          <p:cNvPr id="2432" name="Google Shape;2432;p147"/>
          <p:cNvSpPr/>
          <p:nvPr/>
        </p:nvSpPr>
        <p:spPr>
          <a:xfrm>
            <a:off x="1054112" y="4003778"/>
            <a:ext cx="3740912" cy="149271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3.1. Socket</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3.2.  Lập trình TCP/IP Socket</a:t>
            </a:r>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3.3. Lập trình UDP Socket </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3.4. Lập trình đa hướng</a:t>
            </a:r>
            <a:endParaRPr sz="1800">
              <a:solidFill>
                <a:srgbClr val="A5A5A5"/>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14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Lập trình UDP Socket </a:t>
            </a:r>
            <a:endParaRPr/>
          </a:p>
        </p:txBody>
      </p:sp>
      <p:sp>
        <p:nvSpPr>
          <p:cNvPr id="2439" name="Google Shape;2439;p1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440" name="Google Shape;2440;p1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Giao tiếp máy khách-máy chủ UDP</a:t>
            </a:r>
            <a:endParaRPr/>
          </a:p>
        </p:txBody>
      </p:sp>
      <p:sp>
        <p:nvSpPr>
          <p:cNvPr id="2441" name="Google Shape;2441;p148"/>
          <p:cNvSpPr/>
          <p:nvPr/>
        </p:nvSpPr>
        <p:spPr>
          <a:xfrm>
            <a:off x="580388" y="1944537"/>
            <a:ext cx="8619175" cy="77457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Không giống như trường hợp truyền TCP truyền thông điệp theo cách có thứ tự, UDP hướng thông điệp và không yêu cầu kết nối lâu dài.</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Một thông báo trong trường hợp này phải nằm gọn trong một gói dữ liệu và việc gửi không được đảm bảo.</a:t>
            </a:r>
            <a:endParaRPr sz="1400">
              <a:solidFill>
                <a:schemeClr val="dk1"/>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14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Lập trình UDP Socket </a:t>
            </a:r>
            <a:endParaRPr/>
          </a:p>
        </p:txBody>
      </p:sp>
      <p:sp>
        <p:nvSpPr>
          <p:cNvPr id="2448" name="Google Shape;2448;p1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449" name="Google Shape;2449;p1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Máy chủ Echo</a:t>
            </a:r>
            <a:endParaRPr/>
          </a:p>
        </p:txBody>
      </p:sp>
      <p:sp>
        <p:nvSpPr>
          <p:cNvPr id="2450" name="Google Shape;2450;p14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Chỉ thực hiện chuỗi </a:t>
            </a:r>
            <a:r>
              <a:rPr lang="en-US" sz="1400">
                <a:solidFill>
                  <a:srgbClr val="34339A"/>
                </a:solidFill>
                <a:latin typeface="Arial"/>
                <a:ea typeface="Arial"/>
                <a:cs typeface="Arial"/>
                <a:sym typeface="Arial"/>
              </a:rPr>
              <a:t>socket() </a:t>
            </a:r>
            <a:r>
              <a:rPr lang="en-US" sz="1400">
                <a:solidFill>
                  <a:schemeClr val="dk1"/>
                </a:solidFill>
                <a:latin typeface="Arial"/>
                <a:ea typeface="Arial"/>
                <a:cs typeface="Arial"/>
                <a:sym typeface="Arial"/>
              </a:rPr>
              <a:t>và </a:t>
            </a:r>
            <a:r>
              <a:rPr lang="en-US" sz="1400">
                <a:solidFill>
                  <a:srgbClr val="34339A"/>
                </a:solidFill>
                <a:latin typeface="Arial"/>
                <a:ea typeface="Arial"/>
                <a:cs typeface="Arial"/>
                <a:sym typeface="Arial"/>
              </a:rPr>
              <a:t>bind() </a:t>
            </a:r>
            <a:r>
              <a:rPr lang="en-US" sz="1400">
                <a:solidFill>
                  <a:schemeClr val="dk1"/>
                </a:solidFill>
                <a:latin typeface="Arial"/>
                <a:ea typeface="Arial"/>
                <a:cs typeface="Arial"/>
                <a:sym typeface="Arial"/>
              </a:rPr>
              <a:t>vì thực sự không có kết nối nào để lắng nghe.</a:t>
            </a:r>
            <a:endParaRPr/>
          </a:p>
        </p:txBody>
      </p:sp>
      <p:sp>
        <p:nvSpPr>
          <p:cNvPr id="2451" name="Google Shape;2451;p149"/>
          <p:cNvSpPr/>
          <p:nvPr/>
        </p:nvSpPr>
        <p:spPr>
          <a:xfrm>
            <a:off x="712183" y="2174873"/>
            <a:ext cx="8487380" cy="165347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vào đó, chúng ta chỉ cần liên kết socket với một địa chỉ cụ thể và đợi tin nhắn đến.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đó, chúng ta sẽ đọc các tin nhắn đến bằng phương thức </a:t>
            </a:r>
            <a:r>
              <a:rPr lang="en-US" sz="1300">
                <a:solidFill>
                  <a:srgbClr val="34339A"/>
                </a:solidFill>
                <a:latin typeface="Arial"/>
                <a:ea typeface="Arial"/>
                <a:cs typeface="Arial"/>
                <a:sym typeface="Arial"/>
              </a:rPr>
              <a:t>recvfrom() </a:t>
            </a:r>
            <a:r>
              <a:rPr lang="en-US" sz="1300">
                <a:solidFill>
                  <a:srgbClr val="262626"/>
                </a:solidFill>
                <a:latin typeface="Arial"/>
                <a:ea typeface="Arial"/>
                <a:cs typeface="Arial"/>
                <a:sym typeface="Arial"/>
              </a:rPr>
              <a:t>và gửi lại chúng bằng </a:t>
            </a:r>
            <a:r>
              <a:rPr lang="en-US" sz="1300">
                <a:solidFill>
                  <a:srgbClr val="34339A"/>
                </a:solidFill>
                <a:latin typeface="Arial"/>
                <a:ea typeface="Arial"/>
                <a:cs typeface="Arial"/>
                <a:sym typeface="Arial"/>
              </a:rPr>
              <a:t>sendto().</a:t>
            </a:r>
            <a:endParaRPr sz="1300">
              <a:solidFill>
                <a:srgbClr val="34339A"/>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34339A"/>
                </a:solidFill>
                <a:latin typeface="Arial"/>
                <a:ea typeface="Arial"/>
                <a:cs typeface="Arial"/>
                <a:sym typeface="Arial"/>
              </a:rPr>
              <a:t>() </a:t>
            </a:r>
            <a:r>
              <a:rPr lang="en-US" sz="1300">
                <a:solidFill>
                  <a:srgbClr val="262626"/>
                </a:solidFill>
                <a:latin typeface="Arial"/>
                <a:ea typeface="Arial"/>
                <a:cs typeface="Arial"/>
                <a:sym typeface="Arial"/>
              </a:rPr>
              <a:t>nhận dữ liệu từ một ổ cắm và trả về một bộ (</a:t>
            </a:r>
            <a:r>
              <a:rPr lang="en-US" sz="1300">
                <a:solidFill>
                  <a:srgbClr val="34339A"/>
                </a:solidFill>
                <a:latin typeface="Arial"/>
                <a:ea typeface="Arial"/>
                <a:cs typeface="Arial"/>
                <a:sym typeface="Arial"/>
              </a:rPr>
              <a:t>byte, địa chỉ</a:t>
            </a:r>
            <a:r>
              <a:rPr lang="en-US" sz="1300">
                <a:solidFill>
                  <a:srgbClr val="262626"/>
                </a:solidFill>
                <a:latin typeface="Arial"/>
                <a:ea typeface="Arial"/>
                <a:cs typeface="Arial"/>
                <a:sym typeface="Arial"/>
              </a:rPr>
              <a:t>) trong đó byte là đối tượng byte chứa dữ liệu nhận được và </a:t>
            </a:r>
            <a:r>
              <a:rPr lang="en-US" sz="1300">
                <a:solidFill>
                  <a:srgbClr val="34339A"/>
                </a:solidFill>
                <a:latin typeface="Arial"/>
                <a:ea typeface="Arial"/>
                <a:cs typeface="Arial"/>
                <a:sym typeface="Arial"/>
              </a:rPr>
              <a:t>địa chỉ </a:t>
            </a:r>
            <a:r>
              <a:rPr lang="en-US" sz="1300">
                <a:solidFill>
                  <a:srgbClr val="262626"/>
                </a:solidFill>
                <a:latin typeface="Arial"/>
                <a:ea typeface="Arial"/>
                <a:cs typeface="Arial"/>
                <a:sym typeface="Arial"/>
              </a:rPr>
              <a:t>là địa chỉ của người gửi.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34339A"/>
                </a:solidFill>
                <a:latin typeface="Arial"/>
                <a:ea typeface="Arial"/>
                <a:cs typeface="Arial"/>
                <a:sym typeface="Arial"/>
              </a:rPr>
              <a:t>sendto(byte, address) </a:t>
            </a:r>
            <a:r>
              <a:rPr lang="en-US" sz="1300">
                <a:solidFill>
                  <a:srgbClr val="262626"/>
                </a:solidFill>
                <a:latin typeface="Arial"/>
                <a:ea typeface="Arial"/>
                <a:cs typeface="Arial"/>
                <a:sym typeface="Arial"/>
              </a:rPr>
              <a:t>gửi dữ liệu (được cung cấp bởi </a:t>
            </a:r>
            <a:r>
              <a:rPr lang="en-US" sz="1300">
                <a:solidFill>
                  <a:srgbClr val="34339A"/>
                </a:solidFill>
                <a:latin typeface="Arial"/>
                <a:ea typeface="Arial"/>
                <a:cs typeface="Arial"/>
                <a:sym typeface="Arial"/>
              </a:rPr>
              <a:t>byte</a:t>
            </a:r>
            <a:r>
              <a:rPr lang="en-US" sz="1300">
                <a:solidFill>
                  <a:srgbClr val="262626"/>
                </a:solidFill>
                <a:latin typeface="Arial"/>
                <a:ea typeface="Arial"/>
                <a:cs typeface="Arial"/>
                <a:sym typeface="Arial"/>
              </a:rPr>
              <a:t>) đến một ổ cắm được liên kết với địa chỉ như được xác định bởi </a:t>
            </a:r>
            <a:r>
              <a:rPr lang="en-US" sz="1300">
                <a:solidFill>
                  <a:srgbClr val="34339A"/>
                </a:solidFill>
                <a:latin typeface="Arial"/>
                <a:ea typeface="Arial"/>
                <a:cs typeface="Arial"/>
                <a:sym typeface="Arial"/>
              </a:rPr>
              <a:t>địa chỉ.</a:t>
            </a:r>
            <a:endParaRPr sz="1300">
              <a:solidFill>
                <a:srgbClr val="34339A"/>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Gateway</a:t>
            </a:r>
            <a:endParaRPr/>
          </a:p>
        </p:txBody>
      </p:sp>
      <p:sp>
        <p:nvSpPr>
          <p:cNvPr id="307" name="Google Shape;307;p1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Thiết bị Mạng</a:t>
            </a:r>
            <a:endParaRPr sz="1800">
              <a:solidFill>
                <a:schemeClr val="lt1"/>
              </a:solidFill>
              <a:latin typeface="Arial"/>
              <a:ea typeface="Arial"/>
              <a:cs typeface="Arial"/>
              <a:sym typeface="Arial"/>
            </a:endParaRPr>
          </a:p>
        </p:txBody>
      </p:sp>
      <p:sp>
        <p:nvSpPr>
          <p:cNvPr id="308" name="Google Shape;308;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09" name="Google Shape;309;p15"/>
          <p:cNvSpPr/>
          <p:nvPr/>
        </p:nvSpPr>
        <p:spPr>
          <a:xfrm>
            <a:off x="712182" y="2174873"/>
            <a:ext cx="8487381" cy="125336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Gateway</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Vai trò của Bộ chuyển đổi giao thức</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Kết nối hai mạng có giao thức khác nhau</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Ngày nay, gateway và bộ định tuyến được sử dụng đồng thời</a:t>
            </a:r>
            <a:endParaRPr/>
          </a:p>
        </p:txBody>
      </p:sp>
      <p:grpSp>
        <p:nvGrpSpPr>
          <p:cNvPr id="310" name="Google Shape;310;p15"/>
          <p:cNvGrpSpPr/>
          <p:nvPr/>
        </p:nvGrpSpPr>
        <p:grpSpPr>
          <a:xfrm>
            <a:off x="859704" y="3968625"/>
            <a:ext cx="4474738" cy="1558925"/>
            <a:chOff x="1004375" y="3554643"/>
            <a:chExt cx="4474738" cy="1558925"/>
          </a:xfrm>
        </p:grpSpPr>
        <p:pic>
          <p:nvPicPr>
            <p:cNvPr id="311" name="Google Shape;311;p15"/>
            <p:cNvPicPr preferRelativeResize="0"/>
            <p:nvPr/>
          </p:nvPicPr>
          <p:blipFill rotWithShape="1">
            <a:blip r:embed="rId3">
              <a:alphaModFix/>
            </a:blip>
            <a:srcRect b="12199" l="0" r="0" t="0"/>
            <a:stretch/>
          </p:blipFill>
          <p:spPr>
            <a:xfrm>
              <a:off x="1004375" y="3554643"/>
              <a:ext cx="4474738" cy="1558925"/>
            </a:xfrm>
            <a:prstGeom prst="rect">
              <a:avLst/>
            </a:prstGeom>
            <a:noFill/>
            <a:ln>
              <a:noFill/>
            </a:ln>
          </p:spPr>
        </p:pic>
        <p:sp>
          <p:nvSpPr>
            <p:cNvPr id="312" name="Google Shape;312;p15"/>
            <p:cNvSpPr txBox="1"/>
            <p:nvPr/>
          </p:nvSpPr>
          <p:spPr>
            <a:xfrm>
              <a:off x="2827625" y="4523018"/>
              <a:ext cx="828237"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Gateway</a:t>
              </a:r>
              <a:endParaRPr sz="1400">
                <a:solidFill>
                  <a:schemeClr val="dk1"/>
                </a:solidFill>
                <a:latin typeface="Arial"/>
                <a:ea typeface="Arial"/>
                <a:cs typeface="Arial"/>
                <a:sym typeface="Arial"/>
              </a:endParaRPr>
            </a:p>
          </p:txBody>
        </p:sp>
      </p:grpSp>
      <p:graphicFrame>
        <p:nvGraphicFramePr>
          <p:cNvPr id="313" name="Google Shape;313;p15"/>
          <p:cNvGraphicFramePr/>
          <p:nvPr/>
        </p:nvGraphicFramePr>
        <p:xfrm>
          <a:off x="5646761" y="3300760"/>
          <a:ext cx="3000000" cy="3000000"/>
        </p:xfrm>
        <a:graphic>
          <a:graphicData uri="http://schemas.openxmlformats.org/drawingml/2006/table">
            <a:tbl>
              <a:tblPr bandRow="1" firstRow="1">
                <a:noFill/>
                <a:tableStyleId>{CD3F1575-D28F-484E-9A77-C4C70207F0F8}</a:tableStyleId>
              </a:tblPr>
              <a:tblGrid>
                <a:gridCol w="1791600"/>
              </a:tblGrid>
              <a:tr h="377175">
                <a:tc>
                  <a:txBody>
                    <a:bodyPr/>
                    <a:lstStyle/>
                    <a:p>
                      <a:pPr indent="0" lvl="0" marL="0" marR="0" rtl="0" algn="ctr">
                        <a:spcBef>
                          <a:spcPts val="0"/>
                        </a:spcBef>
                        <a:spcAft>
                          <a:spcPts val="0"/>
                        </a:spcAft>
                        <a:buNone/>
                      </a:pPr>
                      <a:r>
                        <a:rPr b="0" lang="en-US" sz="1400" u="none" cap="none" strike="noStrike">
                          <a:latin typeface="Arial"/>
                          <a:ea typeface="Arial"/>
                          <a:cs typeface="Arial"/>
                          <a:sym typeface="Arial"/>
                        </a:rPr>
                        <a:t>Tầng Ứng dụng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93EB0"/>
                    </a:solidFill>
                  </a:tcPr>
                </a:tc>
              </a:tr>
              <a:tr h="377175">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Tầng trình diễn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r h="352925">
                <a:tc>
                  <a:txBody>
                    <a:bodyPr/>
                    <a:lstStyle/>
                    <a:p>
                      <a:pPr indent="0" lvl="0" marL="0" marR="0" rtl="0" algn="ctr">
                        <a:spcBef>
                          <a:spcPts val="0"/>
                        </a:spcBef>
                        <a:spcAft>
                          <a:spcPts val="0"/>
                        </a:spcAft>
                        <a:buNone/>
                      </a:pPr>
                      <a:r>
                        <a:rPr b="0" lang="en-US" sz="1400" u="none" cap="none" strike="noStrike">
                          <a:latin typeface="Arial"/>
                          <a:ea typeface="Arial"/>
                          <a:cs typeface="Arial"/>
                          <a:sym typeface="Arial"/>
                        </a:rPr>
                        <a:t>Tầng phiên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93EB0"/>
                    </a:solidFill>
                  </a:tcPr>
                </a:tc>
              </a:tr>
              <a:tr h="377175">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Tầng giao vận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r h="377175">
                <a:tc>
                  <a:txBody>
                    <a:bodyPr/>
                    <a:lstStyle/>
                    <a:p>
                      <a:pPr indent="0" lvl="0" marL="0" marR="0" rtl="0" algn="ctr">
                        <a:spcBef>
                          <a:spcPts val="0"/>
                        </a:spcBef>
                        <a:spcAft>
                          <a:spcPts val="0"/>
                        </a:spcAft>
                        <a:buNone/>
                      </a:pPr>
                      <a:r>
                        <a:rPr b="0" lang="en-US" sz="1400" u="none" cap="none" strike="noStrike">
                          <a:latin typeface="Arial"/>
                          <a:ea typeface="Arial"/>
                          <a:cs typeface="Arial"/>
                          <a:sym typeface="Arial"/>
                        </a:rPr>
                        <a:t>Tầng Mạng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93EB0"/>
                    </a:solidFill>
                  </a:tcPr>
                </a:tc>
              </a:tr>
              <a:tr h="377175">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Tầng Liên kết dữ liệu</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r h="352925">
                <a:tc>
                  <a:txBody>
                    <a:bodyPr/>
                    <a:lstStyle/>
                    <a:p>
                      <a:pPr indent="0" lvl="0" marL="0" marR="0" rtl="0" algn="ctr">
                        <a:spcBef>
                          <a:spcPts val="0"/>
                        </a:spcBef>
                        <a:spcAft>
                          <a:spcPts val="0"/>
                        </a:spcAft>
                        <a:buNone/>
                      </a:pPr>
                      <a:r>
                        <a:rPr b="0" lang="en-US" sz="1400" u="none" cap="none" strike="noStrike">
                          <a:latin typeface="Arial"/>
                          <a:ea typeface="Arial"/>
                          <a:cs typeface="Arial"/>
                          <a:sym typeface="Arial"/>
                        </a:rPr>
                        <a:t>Tầng Vật lý</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93EB0"/>
                    </a:solidFill>
                  </a:tcPr>
                </a:tc>
              </a:tr>
            </a:tbl>
          </a:graphicData>
        </a:graphic>
      </p:graphicFrame>
      <p:sp>
        <p:nvSpPr>
          <p:cNvPr id="314" name="Google Shape;314;p15"/>
          <p:cNvSpPr txBox="1"/>
          <p:nvPr/>
        </p:nvSpPr>
        <p:spPr>
          <a:xfrm>
            <a:off x="6080257" y="6034412"/>
            <a:ext cx="2976030"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Mô hình OSI và các Thiết bị đi kèm</a:t>
            </a:r>
            <a:endParaRPr/>
          </a:p>
        </p:txBody>
      </p:sp>
      <p:grpSp>
        <p:nvGrpSpPr>
          <p:cNvPr id="315" name="Google Shape;315;p15"/>
          <p:cNvGrpSpPr/>
          <p:nvPr/>
        </p:nvGrpSpPr>
        <p:grpSpPr>
          <a:xfrm>
            <a:off x="7551421" y="3300760"/>
            <a:ext cx="1791588" cy="2570585"/>
            <a:chOff x="7739461" y="3167370"/>
            <a:chExt cx="1604563" cy="2570585"/>
          </a:xfrm>
        </p:grpSpPr>
        <p:sp>
          <p:nvSpPr>
            <p:cNvPr id="316" name="Google Shape;316;p15"/>
            <p:cNvSpPr/>
            <p:nvPr/>
          </p:nvSpPr>
          <p:spPr>
            <a:xfrm>
              <a:off x="7739623" y="3167370"/>
              <a:ext cx="1604401" cy="2570585"/>
            </a:xfrm>
            <a:prstGeom prst="rect">
              <a:avLst/>
            </a:prstGeom>
            <a:solidFill>
              <a:srgbClr val="A5A5A5"/>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7" name="Google Shape;317;p15"/>
            <p:cNvSpPr/>
            <p:nvPr/>
          </p:nvSpPr>
          <p:spPr>
            <a:xfrm>
              <a:off x="7739461" y="4699000"/>
              <a:ext cx="1406114" cy="1038955"/>
            </a:xfrm>
            <a:prstGeom prst="rect">
              <a:avLst/>
            </a:prstGeom>
            <a:solidFill>
              <a:srgbClr val="BFBFB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8" name="Google Shape;318;p15"/>
            <p:cNvSpPr/>
            <p:nvPr/>
          </p:nvSpPr>
          <p:spPr>
            <a:xfrm>
              <a:off x="7739461" y="5023317"/>
              <a:ext cx="1135032" cy="714638"/>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9" name="Google Shape;319;p15"/>
            <p:cNvSpPr/>
            <p:nvPr/>
          </p:nvSpPr>
          <p:spPr>
            <a:xfrm>
              <a:off x="7739461" y="5380636"/>
              <a:ext cx="939800" cy="357319"/>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0" name="Google Shape;320;p15"/>
            <p:cNvSpPr txBox="1"/>
            <p:nvPr/>
          </p:nvSpPr>
          <p:spPr>
            <a:xfrm>
              <a:off x="7807197" y="5453857"/>
              <a:ext cx="82823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Repeater</a:t>
              </a:r>
              <a:endParaRPr/>
            </a:p>
          </p:txBody>
        </p:sp>
        <p:sp>
          <p:nvSpPr>
            <p:cNvPr id="321" name="Google Shape;321;p15"/>
            <p:cNvSpPr txBox="1"/>
            <p:nvPr/>
          </p:nvSpPr>
          <p:spPr>
            <a:xfrm>
              <a:off x="7807197" y="5116946"/>
              <a:ext cx="82823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Bridge</a:t>
              </a:r>
              <a:endParaRPr/>
            </a:p>
          </p:txBody>
        </p:sp>
        <p:sp>
          <p:nvSpPr>
            <p:cNvPr id="322" name="Google Shape;322;p15"/>
            <p:cNvSpPr txBox="1"/>
            <p:nvPr/>
          </p:nvSpPr>
          <p:spPr>
            <a:xfrm>
              <a:off x="7807197" y="4776520"/>
              <a:ext cx="82823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Router</a:t>
              </a:r>
              <a:endParaRPr/>
            </a:p>
          </p:txBody>
        </p:sp>
        <p:sp>
          <p:nvSpPr>
            <p:cNvPr id="323" name="Google Shape;323;p15"/>
            <p:cNvSpPr txBox="1"/>
            <p:nvPr/>
          </p:nvSpPr>
          <p:spPr>
            <a:xfrm>
              <a:off x="7807197" y="3279979"/>
              <a:ext cx="828237"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Gateway</a:t>
              </a:r>
              <a:endParaRPr/>
            </a:p>
          </p:txBody>
        </p:sp>
      </p:grpSp>
      <p:sp>
        <p:nvSpPr>
          <p:cNvPr id="324" name="Google Shape;324;p15"/>
          <p:cNvSpPr/>
          <p:nvPr/>
        </p:nvSpPr>
        <p:spPr>
          <a:xfrm>
            <a:off x="580388" y="1944537"/>
            <a:ext cx="9099321"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Gateway là một điểm kết nối của một mạng và có chức năng như một cổng vào hoặc cổng ra của một mạng khác.</a:t>
            </a:r>
            <a:endParaRPr/>
          </a:p>
        </p:txBody>
      </p:sp>
      <p:grpSp>
        <p:nvGrpSpPr>
          <p:cNvPr id="325" name="Google Shape;325;p15"/>
          <p:cNvGrpSpPr/>
          <p:nvPr/>
        </p:nvGrpSpPr>
        <p:grpSpPr>
          <a:xfrm>
            <a:off x="7490005" y="3167370"/>
            <a:ext cx="1854020" cy="2570585"/>
            <a:chOff x="7739461" y="3167370"/>
            <a:chExt cx="1604563" cy="2570585"/>
          </a:xfrm>
        </p:grpSpPr>
        <p:sp>
          <p:nvSpPr>
            <p:cNvPr id="326" name="Google Shape;326;p15"/>
            <p:cNvSpPr/>
            <p:nvPr/>
          </p:nvSpPr>
          <p:spPr>
            <a:xfrm>
              <a:off x="7739623" y="3167370"/>
              <a:ext cx="1604401" cy="2570585"/>
            </a:xfrm>
            <a:prstGeom prst="rect">
              <a:avLst/>
            </a:prstGeom>
            <a:solidFill>
              <a:srgbClr val="A5A5A5"/>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7" name="Google Shape;327;p15"/>
            <p:cNvSpPr/>
            <p:nvPr/>
          </p:nvSpPr>
          <p:spPr>
            <a:xfrm>
              <a:off x="7739461" y="4699000"/>
              <a:ext cx="1406114" cy="1038955"/>
            </a:xfrm>
            <a:prstGeom prst="rect">
              <a:avLst/>
            </a:prstGeom>
            <a:solidFill>
              <a:srgbClr val="BFBFB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8" name="Google Shape;328;p15"/>
            <p:cNvSpPr/>
            <p:nvPr/>
          </p:nvSpPr>
          <p:spPr>
            <a:xfrm>
              <a:off x="7739461" y="5023317"/>
              <a:ext cx="1135032" cy="714638"/>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9" name="Google Shape;329;p15"/>
            <p:cNvSpPr/>
            <p:nvPr/>
          </p:nvSpPr>
          <p:spPr>
            <a:xfrm>
              <a:off x="7739461" y="5380636"/>
              <a:ext cx="939800" cy="357319"/>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0" name="Google Shape;330;p15"/>
            <p:cNvSpPr txBox="1"/>
            <p:nvPr/>
          </p:nvSpPr>
          <p:spPr>
            <a:xfrm>
              <a:off x="7807197" y="5453857"/>
              <a:ext cx="828237"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Bộ lặp</a:t>
              </a:r>
              <a:endParaRPr/>
            </a:p>
          </p:txBody>
        </p:sp>
        <p:sp>
          <p:nvSpPr>
            <p:cNvPr id="331" name="Google Shape;331;p15"/>
            <p:cNvSpPr txBox="1"/>
            <p:nvPr/>
          </p:nvSpPr>
          <p:spPr>
            <a:xfrm>
              <a:off x="7807197" y="5116946"/>
              <a:ext cx="828237"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Cầu nối</a:t>
              </a:r>
              <a:endParaRPr/>
            </a:p>
          </p:txBody>
        </p:sp>
        <p:sp>
          <p:nvSpPr>
            <p:cNvPr id="332" name="Google Shape;332;p15"/>
            <p:cNvSpPr txBox="1"/>
            <p:nvPr/>
          </p:nvSpPr>
          <p:spPr>
            <a:xfrm>
              <a:off x="7807197" y="4776520"/>
              <a:ext cx="828237"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Bộ định tuyến</a:t>
              </a:r>
              <a:endParaRPr/>
            </a:p>
          </p:txBody>
        </p:sp>
        <p:sp>
          <p:nvSpPr>
            <p:cNvPr id="333" name="Google Shape;333;p15"/>
            <p:cNvSpPr txBox="1"/>
            <p:nvPr/>
          </p:nvSpPr>
          <p:spPr>
            <a:xfrm>
              <a:off x="7807197" y="3279979"/>
              <a:ext cx="828237"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Gateway</a:t>
              </a:r>
              <a:endParaRPr/>
            </a:p>
          </p:txBody>
        </p:sp>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15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Lập trình UDP Socket </a:t>
            </a:r>
            <a:endParaRPr/>
          </a:p>
        </p:txBody>
      </p:sp>
      <p:sp>
        <p:nvSpPr>
          <p:cNvPr id="2458" name="Google Shape;2458;p1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459" name="Google Shape;2459;p150"/>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~/rasp_ex/socket/echo_server_udp.py</a:t>
            </a:r>
            <a:endParaRPr/>
          </a:p>
        </p:txBody>
      </p:sp>
      <p:sp>
        <p:nvSpPr>
          <p:cNvPr id="2460" name="Google Shape;2460;p150"/>
          <p:cNvSpPr/>
          <p:nvPr/>
        </p:nvSpPr>
        <p:spPr>
          <a:xfrm>
            <a:off x="703263" y="1751161"/>
            <a:ext cx="3977332" cy="405926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đối tượng ổ cắm bằng cách sử dụng </a:t>
            </a:r>
            <a:r>
              <a:rPr lang="en-US" sz="1300">
                <a:solidFill>
                  <a:srgbClr val="34339A"/>
                </a:solidFill>
                <a:latin typeface="Arial"/>
                <a:ea typeface="Arial"/>
                <a:cs typeface="Arial"/>
                <a:sym typeface="Arial"/>
              </a:rPr>
              <a:t>socket.socket(socket.AF_INET,socket.SOCK_</a:t>
            </a:r>
            <a:br>
              <a:rPr lang="en-US" sz="1300">
                <a:solidFill>
                  <a:srgbClr val="34339A"/>
                </a:solidFill>
                <a:latin typeface="Arial"/>
                <a:ea typeface="Arial"/>
                <a:cs typeface="Arial"/>
                <a:sym typeface="Arial"/>
              </a:rPr>
            </a:br>
            <a:r>
              <a:rPr lang="en-US" sz="1300">
                <a:solidFill>
                  <a:srgbClr val="34339A"/>
                </a:solidFill>
                <a:latin typeface="Arial"/>
                <a:ea typeface="Arial"/>
                <a:cs typeface="Arial"/>
                <a:sym typeface="Arial"/>
              </a:rPr>
              <a:t>DGRAM)</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Xin lưu ý rằng ở đây chúng tôi sử dụng </a:t>
            </a:r>
            <a:r>
              <a:rPr lang="en-US" sz="1300">
                <a:solidFill>
                  <a:srgbClr val="34339A"/>
                </a:solidFill>
                <a:latin typeface="Arial"/>
                <a:ea typeface="Arial"/>
                <a:cs typeface="Arial"/>
                <a:sym typeface="Arial"/>
              </a:rPr>
              <a:t>socket.socket_DGRAM</a:t>
            </a:r>
            <a:r>
              <a:rPr lang="en-US" sz="1300">
                <a:solidFill>
                  <a:srgbClr val="FF0000"/>
                </a:solidFill>
                <a:latin typeface="Arial"/>
                <a:ea typeface="Arial"/>
                <a:cs typeface="Arial"/>
                <a:sym typeface="Arial"/>
              </a:rPr>
              <a:t> </a:t>
            </a:r>
            <a:r>
              <a:rPr lang="en-US" sz="1300">
                <a:solidFill>
                  <a:srgbClr val="262626"/>
                </a:solidFill>
                <a:latin typeface="Arial"/>
                <a:ea typeface="Arial"/>
                <a:cs typeface="Arial"/>
                <a:sym typeface="Arial"/>
              </a:rPr>
              <a:t>loại ổ cắm vì chúng tôi đang sử dụng UDP.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Tiếp theo liên kết ổ cắm với (</a:t>
            </a:r>
            <a:r>
              <a:rPr lang="en-US" sz="1300">
                <a:solidFill>
                  <a:srgbClr val="34339A"/>
                </a:solidFill>
                <a:latin typeface="Arial"/>
                <a:ea typeface="Arial"/>
                <a:cs typeface="Arial"/>
                <a:sym typeface="Arial"/>
              </a:rPr>
              <a:t>'192.168.0.3', 999</a:t>
            </a:r>
            <a:r>
              <a:rPr lang="en-US" sz="1300">
                <a:solidFill>
                  <a:srgbClr val="262626"/>
                </a:solidFill>
                <a:latin typeface="Arial"/>
                <a:ea typeface="Arial"/>
                <a:cs typeface="Arial"/>
                <a:sym typeface="Arial"/>
              </a:rPr>
              <a:t>) và đợi tin nhắn đến.</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(192.168.0.3 là địa chỉ IP của Raspberry)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một tin nhắn đến, hãy tiếp tục đọc nó bằng </a:t>
            </a:r>
            <a:r>
              <a:rPr lang="en-US" sz="1300">
                <a:solidFill>
                  <a:srgbClr val="34339A"/>
                </a:solidFill>
                <a:latin typeface="Arial"/>
                <a:ea typeface="Arial"/>
                <a:cs typeface="Arial"/>
                <a:sym typeface="Arial"/>
              </a:rPr>
              <a:t>recvfrom(4096), </a:t>
            </a:r>
            <a:r>
              <a:rPr lang="en-US" sz="1300">
                <a:solidFill>
                  <a:srgbClr val="262626"/>
                </a:solidFill>
                <a:latin typeface="Arial"/>
                <a:ea typeface="Arial"/>
                <a:cs typeface="Arial"/>
                <a:sym typeface="Arial"/>
              </a:rPr>
              <a:t>trong đó 4096 là số byte sẽ được đọc và giải nén giá trị trả về thành </a:t>
            </a:r>
            <a:r>
              <a:rPr lang="en-US" sz="1300">
                <a:solidFill>
                  <a:srgbClr val="34339A"/>
                </a:solidFill>
                <a:latin typeface="Arial"/>
                <a:ea typeface="Arial"/>
                <a:cs typeface="Arial"/>
                <a:sym typeface="Arial"/>
              </a:rPr>
              <a:t>dữ liệu và địa chỉ</a:t>
            </a:r>
            <a:r>
              <a:rPr lang="en-US" sz="1300">
                <a:solidFill>
                  <a:srgbClr val="262626"/>
                </a:solidFill>
                <a:latin typeface="Arial"/>
                <a:ea typeface="Arial"/>
                <a:cs typeface="Arial"/>
                <a:sym typeface="Arial"/>
              </a:rPr>
              <a:t>. Tại thời điểm này, chúng ta có thể in ra độ dài của </a:t>
            </a:r>
            <a:r>
              <a:rPr lang="en-US" sz="1300">
                <a:solidFill>
                  <a:srgbClr val="34339A"/>
                </a:solidFill>
                <a:latin typeface="Arial"/>
                <a:ea typeface="Arial"/>
                <a:cs typeface="Arial"/>
                <a:sym typeface="Arial"/>
              </a:rPr>
              <a:t>dữ liệu</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một số dữ liệu được nhận, hãy gửi lại cho người gửi bằng phương </a:t>
            </a:r>
            <a:r>
              <a:rPr lang="en-US" sz="1300">
                <a:solidFill>
                  <a:srgbClr val="34339A"/>
                </a:solidFill>
                <a:latin typeface="Arial"/>
                <a:ea typeface="Arial"/>
                <a:cs typeface="Arial"/>
                <a:sym typeface="Arial"/>
              </a:rPr>
              <a:t>thức sendto() </a:t>
            </a:r>
            <a:r>
              <a:rPr lang="en-US" sz="1300">
                <a:solidFill>
                  <a:srgbClr val="262626"/>
                </a:solidFill>
                <a:latin typeface="Arial"/>
                <a:ea typeface="Arial"/>
                <a:cs typeface="Arial"/>
                <a:sym typeface="Arial"/>
              </a:rPr>
              <a:t>và in ra độ dài của giá trị trả về — là dữ liệu đã gửi.</a:t>
            </a:r>
            <a:endParaRPr sz="1300">
              <a:solidFill>
                <a:srgbClr val="262626"/>
              </a:solidFill>
              <a:latin typeface="Arial"/>
              <a:ea typeface="Arial"/>
              <a:cs typeface="Arial"/>
              <a:sym typeface="Arial"/>
            </a:endParaRPr>
          </a:p>
        </p:txBody>
      </p:sp>
      <p:pic>
        <p:nvPicPr>
          <p:cNvPr id="2461" name="Google Shape;2461;p150"/>
          <p:cNvPicPr preferRelativeResize="0"/>
          <p:nvPr/>
        </p:nvPicPr>
        <p:blipFill rotWithShape="1">
          <a:blip r:embed="rId3">
            <a:alphaModFix/>
          </a:blip>
          <a:srcRect b="0" l="0" r="0" t="0"/>
          <a:stretch/>
        </p:blipFill>
        <p:spPr>
          <a:xfrm>
            <a:off x="4762829" y="1643100"/>
            <a:ext cx="4618038" cy="4489946"/>
          </a:xfrm>
          <a:prstGeom prst="rect">
            <a:avLst/>
          </a:prstGeom>
          <a:noFill/>
          <a:ln>
            <a:noFill/>
          </a:ln>
        </p:spPr>
      </p:pic>
      <p:sp>
        <p:nvSpPr>
          <p:cNvPr id="2462" name="Google Shape;2462;p150"/>
          <p:cNvSpPr/>
          <p:nvPr/>
        </p:nvSpPr>
        <p:spPr>
          <a:xfrm>
            <a:off x="5699455" y="2248515"/>
            <a:ext cx="3321049" cy="21353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63" name="Google Shape;2463;p150"/>
          <p:cNvSpPr/>
          <p:nvPr/>
        </p:nvSpPr>
        <p:spPr>
          <a:xfrm>
            <a:off x="6361124" y="2853930"/>
            <a:ext cx="1455420" cy="21353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64" name="Google Shape;2464;p150"/>
          <p:cNvSpPr/>
          <p:nvPr/>
        </p:nvSpPr>
        <p:spPr>
          <a:xfrm>
            <a:off x="6917384" y="4068774"/>
            <a:ext cx="975360" cy="21353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65" name="Google Shape;2465;p150"/>
          <p:cNvSpPr/>
          <p:nvPr/>
        </p:nvSpPr>
        <p:spPr>
          <a:xfrm>
            <a:off x="6022034" y="4675173"/>
            <a:ext cx="1150620" cy="21353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466" name="Google Shape;2466;p150"/>
          <p:cNvSpPr/>
          <p:nvPr/>
        </p:nvSpPr>
        <p:spPr>
          <a:xfrm>
            <a:off x="6244918" y="5478092"/>
            <a:ext cx="1842135" cy="21353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15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Lập trình UDP Socket </a:t>
            </a:r>
            <a:endParaRPr/>
          </a:p>
        </p:txBody>
      </p:sp>
      <p:sp>
        <p:nvSpPr>
          <p:cNvPr id="2473" name="Google Shape;2473;p1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474" name="Google Shape;2474;p15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Máy khách Echo</a:t>
            </a:r>
            <a:endParaRPr/>
          </a:p>
        </p:txBody>
      </p:sp>
      <p:sp>
        <p:nvSpPr>
          <p:cNvPr id="2475" name="Google Shape;2475;p15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echo_client_udp.py</a:t>
            </a:r>
            <a:endParaRPr/>
          </a:p>
        </p:txBody>
      </p:sp>
      <p:sp>
        <p:nvSpPr>
          <p:cNvPr id="2476" name="Google Shape;2476;p151"/>
          <p:cNvSpPr/>
          <p:nvPr/>
        </p:nvSpPr>
        <p:spPr>
          <a:xfrm>
            <a:off x="712183" y="2174873"/>
            <a:ext cx="3770917" cy="315645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Máy khách này tương tự như máy chủ, chỉ khác là nó không liên kết socket với bất kỳ địa chỉ nào. Thay vào đó, nó sử dụng sendto() để gửi tin nhắn đến địa chỉ của máy chủ.</a:t>
            </a:r>
            <a:endParaRPr sz="1300">
              <a:solidFill>
                <a:schemeClr val="dk1"/>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Khởi tạo một đối tượng sock như bạn đã làm trong máy chủ.</a:t>
            </a:r>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Sau đó, soạn tin nhắn dưới dạng chuỗi byte và xác định server_address là một bộ của máy chủ lưu trữ và số cổng được liên kết với máy chủ mà chúng tôi muốn gửi tin nhắn đến.</a:t>
            </a:r>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Bên trong khối try/finally, gửi tin nhắn và đợi phản hồi, in dữ liệu trong cả hai trường hợp.</a:t>
            </a:r>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Cuối cùng, đánh dấu socket là đã đóng.</a:t>
            </a:r>
            <a:endParaRPr/>
          </a:p>
        </p:txBody>
      </p:sp>
      <p:pic>
        <p:nvPicPr>
          <p:cNvPr id="2477" name="Google Shape;2477;p151"/>
          <p:cNvPicPr preferRelativeResize="0"/>
          <p:nvPr/>
        </p:nvPicPr>
        <p:blipFill rotWithShape="1">
          <a:blip r:embed="rId3">
            <a:alphaModFix/>
          </a:blip>
          <a:srcRect b="0" l="0" r="0" t="0"/>
          <a:stretch/>
        </p:blipFill>
        <p:spPr>
          <a:xfrm>
            <a:off x="4400550" y="2112356"/>
            <a:ext cx="4799013" cy="4252290"/>
          </a:xfrm>
          <a:prstGeom prst="rect">
            <a:avLst/>
          </a:prstGeom>
          <a:noFill/>
          <a:ln>
            <a:noFill/>
          </a:ln>
        </p:spPr>
      </p:pic>
      <p:sp>
        <p:nvSpPr>
          <p:cNvPr id="2478" name="Google Shape;2478;p151"/>
          <p:cNvSpPr/>
          <p:nvPr/>
        </p:nvSpPr>
        <p:spPr>
          <a:xfrm>
            <a:off x="5624943" y="4340021"/>
            <a:ext cx="2480370" cy="21544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15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Lập trình UDP Socket </a:t>
            </a:r>
            <a:endParaRPr/>
          </a:p>
        </p:txBody>
      </p:sp>
      <p:sp>
        <p:nvSpPr>
          <p:cNvPr id="2485" name="Google Shape;2485;p1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486" name="Google Shape;2486;p1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Chạy máy chủ</a:t>
            </a:r>
            <a:endParaRPr sz="2400">
              <a:solidFill>
                <a:srgbClr val="0C0C0C"/>
              </a:solidFill>
              <a:latin typeface="Arial"/>
              <a:ea typeface="Arial"/>
              <a:cs typeface="Arial"/>
              <a:sym typeface="Arial"/>
            </a:endParaRPr>
          </a:p>
        </p:txBody>
      </p:sp>
      <p:sp>
        <p:nvSpPr>
          <p:cNvPr id="2487" name="Google Shape;2487;p152"/>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Raspberry Pi</a:t>
            </a:r>
            <a:endParaRPr/>
          </a:p>
        </p:txBody>
      </p:sp>
      <p:sp>
        <p:nvSpPr>
          <p:cNvPr id="2488" name="Google Shape;2488;p152"/>
          <p:cNvSpPr/>
          <p:nvPr/>
        </p:nvSpPr>
        <p:spPr>
          <a:xfrm>
            <a:off x="712183" y="2174873"/>
            <a:ext cx="848738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sudo python3 ~/rasp_ex/socket/echo_server_udp.py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Đợi máy khách kết nối</a:t>
            </a:r>
            <a:endParaRPr sz="1300">
              <a:solidFill>
                <a:srgbClr val="262626"/>
              </a:solidFill>
              <a:latin typeface="Arial"/>
              <a:ea typeface="Arial"/>
              <a:cs typeface="Arial"/>
              <a:sym typeface="Arial"/>
            </a:endParaRPr>
          </a:p>
        </p:txBody>
      </p:sp>
      <p:grpSp>
        <p:nvGrpSpPr>
          <p:cNvPr id="2489" name="Google Shape;2489;p152"/>
          <p:cNvGrpSpPr/>
          <p:nvPr/>
        </p:nvGrpSpPr>
        <p:grpSpPr>
          <a:xfrm>
            <a:off x="714097" y="2877859"/>
            <a:ext cx="6582053" cy="987982"/>
            <a:chOff x="714097" y="2837839"/>
            <a:chExt cx="6582053" cy="987982"/>
          </a:xfrm>
        </p:grpSpPr>
        <p:pic>
          <p:nvPicPr>
            <p:cNvPr id="2490" name="Google Shape;2490;p152"/>
            <p:cNvPicPr preferRelativeResize="0"/>
            <p:nvPr/>
          </p:nvPicPr>
          <p:blipFill rotWithShape="1">
            <a:blip r:embed="rId3">
              <a:alphaModFix/>
            </a:blip>
            <a:srcRect b="0" l="0" r="0" t="0"/>
            <a:stretch/>
          </p:blipFill>
          <p:spPr>
            <a:xfrm>
              <a:off x="714097" y="2839427"/>
              <a:ext cx="6582053" cy="986394"/>
            </a:xfrm>
            <a:prstGeom prst="rect">
              <a:avLst/>
            </a:prstGeom>
            <a:noFill/>
            <a:ln>
              <a:noFill/>
            </a:ln>
          </p:spPr>
        </p:pic>
        <p:sp>
          <p:nvSpPr>
            <p:cNvPr id="2491" name="Google Shape;2491;p152"/>
            <p:cNvSpPr/>
            <p:nvPr/>
          </p:nvSpPr>
          <p:spPr>
            <a:xfrm>
              <a:off x="2505075" y="2837839"/>
              <a:ext cx="4600575" cy="208241"/>
            </a:xfrm>
            <a:prstGeom prst="rect">
              <a:avLst/>
            </a:prstGeom>
            <a:noFill/>
            <a:ln cap="flat" cmpd="sng" w="28575">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15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Lập trình UDP Socket </a:t>
            </a:r>
            <a:endParaRPr/>
          </a:p>
        </p:txBody>
      </p:sp>
      <p:sp>
        <p:nvSpPr>
          <p:cNvPr id="2498" name="Google Shape;2498;p1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499" name="Google Shape;2499;p153"/>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Windows (1)</a:t>
            </a:r>
            <a:endParaRPr/>
          </a:p>
        </p:txBody>
      </p:sp>
      <p:sp>
        <p:nvSpPr>
          <p:cNvPr id="2500" name="Google Shape;2500;p153"/>
          <p:cNvSpPr/>
          <p:nvPr/>
        </p:nvSpPr>
        <p:spPr>
          <a:xfrm>
            <a:off x="703264" y="1751161"/>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Bất kể vị trí nào, hãy chạy echo_client_udp.py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(Ví dụ sử dụng PyCharm để chạy echo_client_udp.py trên Windows.)</a:t>
            </a:r>
            <a:endParaRPr/>
          </a:p>
        </p:txBody>
      </p:sp>
      <p:pic>
        <p:nvPicPr>
          <p:cNvPr id="2501" name="Google Shape;2501;p153"/>
          <p:cNvPicPr preferRelativeResize="0"/>
          <p:nvPr/>
        </p:nvPicPr>
        <p:blipFill rotWithShape="1">
          <a:blip r:embed="rId3">
            <a:alphaModFix/>
          </a:blip>
          <a:srcRect b="0" l="0" r="0" t="0"/>
          <a:stretch/>
        </p:blipFill>
        <p:spPr>
          <a:xfrm>
            <a:off x="703264" y="2452227"/>
            <a:ext cx="7858125" cy="2057400"/>
          </a:xfrm>
          <a:prstGeom prst="rect">
            <a:avLst/>
          </a:prstGeom>
          <a:noFill/>
          <a:ln>
            <a:noFill/>
          </a:ln>
        </p:spPr>
      </p:pic>
      <p:sp>
        <p:nvSpPr>
          <p:cNvPr id="2502" name="Google Shape;2502;p153"/>
          <p:cNvSpPr/>
          <p:nvPr/>
        </p:nvSpPr>
        <p:spPr>
          <a:xfrm>
            <a:off x="722314" y="2760431"/>
            <a:ext cx="5830886" cy="112576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03" name="Google Shape;2503;p153"/>
          <p:cNvSpPr/>
          <p:nvPr/>
        </p:nvSpPr>
        <p:spPr>
          <a:xfrm>
            <a:off x="6411762" y="2452228"/>
            <a:ext cx="1787827" cy="25521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sp>
        <p:nvSpPr>
          <p:cNvPr id="2509" name="Google Shape;2509;p15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Lập trình UDP Socket </a:t>
            </a:r>
            <a:endParaRPr/>
          </a:p>
        </p:txBody>
      </p:sp>
      <p:sp>
        <p:nvSpPr>
          <p:cNvPr id="2510" name="Google Shape;2510;p1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511" name="Google Shape;2511;p154"/>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Windows (2)</a:t>
            </a:r>
            <a:endParaRPr/>
          </a:p>
        </p:txBody>
      </p:sp>
      <p:sp>
        <p:nvSpPr>
          <p:cNvPr id="2512" name="Google Shape;2512;p154"/>
          <p:cNvSpPr/>
          <p:nvPr/>
        </p:nvSpPr>
        <p:spPr>
          <a:xfrm>
            <a:off x="703264" y="1751161"/>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có thể kiểm tra giao tiếp giữa máy chủ Raspberry Pi và máy khách Windows.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Máy chủ Raspberry Pi nhận được thông báo tương tự sau khi Giao tiếp ổ cắm UDP giữa Máy khách Windows.</a:t>
            </a:r>
            <a:endParaRPr sz="1300">
              <a:solidFill>
                <a:srgbClr val="262626"/>
              </a:solidFill>
              <a:latin typeface="Arial"/>
              <a:ea typeface="Arial"/>
              <a:cs typeface="Arial"/>
              <a:sym typeface="Arial"/>
            </a:endParaRPr>
          </a:p>
        </p:txBody>
      </p:sp>
      <p:pic>
        <p:nvPicPr>
          <p:cNvPr id="2513" name="Google Shape;2513;p154"/>
          <p:cNvPicPr preferRelativeResize="0"/>
          <p:nvPr/>
        </p:nvPicPr>
        <p:blipFill rotWithShape="1">
          <a:blip r:embed="rId3">
            <a:alphaModFix/>
          </a:blip>
          <a:srcRect b="0" l="0" r="0" t="0"/>
          <a:stretch/>
        </p:blipFill>
        <p:spPr>
          <a:xfrm>
            <a:off x="703264" y="2528888"/>
            <a:ext cx="7078864" cy="2188860"/>
          </a:xfrm>
          <a:prstGeom prst="rect">
            <a:avLst/>
          </a:prstGeom>
          <a:noFill/>
          <a:ln>
            <a:noFill/>
          </a:ln>
        </p:spPr>
      </p:pic>
      <p:sp>
        <p:nvSpPr>
          <p:cNvPr id="2514" name="Google Shape;2514;p154"/>
          <p:cNvSpPr/>
          <p:nvPr/>
        </p:nvSpPr>
        <p:spPr>
          <a:xfrm>
            <a:off x="2677574" y="2533752"/>
            <a:ext cx="4978094" cy="22667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15" name="Google Shape;2515;p154"/>
          <p:cNvSpPr/>
          <p:nvPr/>
        </p:nvSpPr>
        <p:spPr>
          <a:xfrm>
            <a:off x="703263" y="3151214"/>
            <a:ext cx="5537181" cy="946356"/>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p155"/>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Socket Programming</a:t>
            </a:r>
            <a:endParaRPr/>
          </a:p>
        </p:txBody>
      </p:sp>
      <p:sp>
        <p:nvSpPr>
          <p:cNvPr id="2522" name="Google Shape;2522;p15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sp>
        <p:nvSpPr>
          <p:cNvPr id="2523" name="Google Shape;2523;p155"/>
          <p:cNvSpPr/>
          <p:nvPr/>
        </p:nvSpPr>
        <p:spPr>
          <a:xfrm>
            <a:off x="1054112" y="4003778"/>
            <a:ext cx="3740912" cy="149271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3.1. Socket</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3.2. Lập trình TCP/IP Socket </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3.3. Lập trình UDP Socket </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3.4. Lập trình đa hướng</a:t>
            </a:r>
            <a:endParaRPr sz="1800">
              <a:solidFill>
                <a:srgbClr val="3F3F3F"/>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15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3.4. Lập trình đa hướng</a:t>
            </a:r>
            <a:endParaRPr sz="1800">
              <a:solidFill>
                <a:schemeClr val="lt1"/>
              </a:solidFill>
              <a:latin typeface="Arial"/>
              <a:ea typeface="Arial"/>
              <a:cs typeface="Arial"/>
              <a:sym typeface="Arial"/>
            </a:endParaRPr>
          </a:p>
        </p:txBody>
      </p:sp>
      <p:sp>
        <p:nvSpPr>
          <p:cNvPr id="2530" name="Google Shape;2530;p1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531" name="Google Shape;2531;p15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Đa hướng </a:t>
            </a:r>
            <a:endParaRPr sz="2400">
              <a:solidFill>
                <a:srgbClr val="0C0C0C"/>
              </a:solidFill>
              <a:latin typeface="Arial"/>
              <a:ea typeface="Arial"/>
              <a:cs typeface="Arial"/>
              <a:sym typeface="Arial"/>
            </a:endParaRPr>
          </a:p>
        </p:txBody>
      </p:sp>
      <p:sp>
        <p:nvSpPr>
          <p:cNvPr id="2532" name="Google Shape;2532;p156"/>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Xử lý đa kết nối</a:t>
            </a:r>
            <a:endParaRPr sz="1400">
              <a:solidFill>
                <a:schemeClr val="dk1"/>
              </a:solidFill>
              <a:latin typeface="Arial"/>
              <a:ea typeface="Arial"/>
              <a:cs typeface="Arial"/>
              <a:sym typeface="Arial"/>
            </a:endParaRPr>
          </a:p>
        </p:txBody>
      </p:sp>
      <p:sp>
        <p:nvSpPr>
          <p:cNvPr id="2533" name="Google Shape;2533;p156"/>
          <p:cNvSpPr/>
          <p:nvPr/>
        </p:nvSpPr>
        <p:spPr>
          <a:xfrm>
            <a:off x="712183" y="2174873"/>
            <a:ext cx="8487380" cy="285893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xử lý nhiều máy khách, việc duy trì một số kết nối điểm-điểm có thể gây khó khăn cho các ứng dụng do nhu cầu xử lý và băng thông tăng lên. Đây là nơi các tin nhắn phát đa hướng xuất hiện.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phát đa hướng, các tin nhắn được gửi đến nhiều điểm cuối cùng một lúc.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pháp này đạt được hiệu quả cao hơn do việc gửi tin nhắn đến tất cả người nhận được ủy quyền cho cơ sở hạ tầng mạng.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Tin nhắn multicast được gửi bằng UDP, vì TCP đảm nhận một cặp điểm cuối giao tiếp.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dành cho tin nhắn phát đa hướng, được xác định là nhóm phát đa hướng, là một tập hợp con của địa chỉ IPv4, thường nằm trong khoảng từ 224.0.0.0 đến 239.255.255.255.</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bộ định tuyến và chuyển mạch mạng coi các địa chỉ trong phạm vi này là đặc biệt vì chúng được dành riêng cho phát đa hướng, đảm bảo các thông báo gửi đến nhóm được phân phối tới tất cả các máy khách tham gia nhóm.</a:t>
            </a:r>
            <a:endParaRPr sz="1300">
              <a:solidFill>
                <a:srgbClr val="262626"/>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15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3.4. Lập trình đa hướng</a:t>
            </a:r>
            <a:endParaRPr sz="1800">
              <a:solidFill>
                <a:schemeClr val="lt1"/>
              </a:solidFill>
              <a:latin typeface="Arial"/>
              <a:ea typeface="Arial"/>
              <a:cs typeface="Arial"/>
              <a:sym typeface="Arial"/>
            </a:endParaRPr>
          </a:p>
        </p:txBody>
      </p:sp>
      <p:sp>
        <p:nvSpPr>
          <p:cNvPr id="2540" name="Google Shape;2540;p1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541" name="Google Shape;2541;p1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Gửi tin nhắn đa hướng</a:t>
            </a:r>
            <a:endParaRPr sz="2400">
              <a:solidFill>
                <a:srgbClr val="0C0C0C"/>
              </a:solidFill>
              <a:latin typeface="Arial"/>
              <a:ea typeface="Arial"/>
              <a:cs typeface="Arial"/>
              <a:sym typeface="Arial"/>
            </a:endParaRPr>
          </a:p>
        </p:txBody>
      </p:sp>
      <p:sp>
        <p:nvSpPr>
          <p:cNvPr id="2542" name="Google Shape;2542;p157"/>
          <p:cNvSpPr/>
          <p:nvPr/>
        </p:nvSpPr>
        <p:spPr>
          <a:xfrm>
            <a:off x="452055" y="1931506"/>
            <a:ext cx="8747508"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Để gửi tin nhắn, chúng tôi sử dụng phương thức </a:t>
            </a:r>
            <a:r>
              <a:rPr lang="en-US" sz="1400">
                <a:solidFill>
                  <a:srgbClr val="34339A"/>
                </a:solidFill>
                <a:latin typeface="Arial"/>
                <a:ea typeface="Arial"/>
                <a:cs typeface="Arial"/>
                <a:sym typeface="Arial"/>
              </a:rPr>
              <a:t>sendto() </a:t>
            </a:r>
            <a:r>
              <a:rPr lang="en-US" sz="1400">
                <a:solidFill>
                  <a:schemeClr val="dk1"/>
                </a:solidFill>
                <a:latin typeface="Arial"/>
                <a:ea typeface="Arial"/>
                <a:cs typeface="Arial"/>
                <a:sym typeface="Arial"/>
              </a:rPr>
              <a:t>thông thường với nhóm phát đa hướng làm địa chỉ</a:t>
            </a:r>
            <a:endParaRPr sz="1400">
              <a:solidFill>
                <a:schemeClr val="dk1"/>
              </a:solidFill>
              <a:latin typeface="Arial"/>
              <a:ea typeface="Arial"/>
              <a:cs typeface="Arial"/>
              <a:sym typeface="Arial"/>
            </a:endParaRPr>
          </a:p>
        </p:txBody>
      </p:sp>
      <p:sp>
        <p:nvSpPr>
          <p:cNvPr id="2543" name="Google Shape;2543;p157"/>
          <p:cNvSpPr/>
          <p:nvPr/>
        </p:nvSpPr>
        <p:spPr>
          <a:xfrm>
            <a:off x="712183" y="2174873"/>
            <a:ext cx="8487380" cy="185353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cũng cần chỉ định giá trị Thời gian tồn tại (TTL) để xác định khoảng cách mà tin nhắn sẽ được phát từ người gửi.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TTL mặc định là 1, sẽ dẫn đến các tin nhắn chỉ được gửi đến các máy chủ trong mạng cục bộ.</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sẽ sử dụng </a:t>
            </a:r>
            <a:r>
              <a:rPr lang="en-US" sz="1300">
                <a:solidFill>
                  <a:srgbClr val="34339A"/>
                </a:solidFill>
                <a:latin typeface="Arial"/>
                <a:ea typeface="Arial"/>
                <a:cs typeface="Arial"/>
                <a:sym typeface="Arial"/>
              </a:rPr>
              <a:t>setsockopt() </a:t>
            </a:r>
            <a:r>
              <a:rPr lang="en-US" sz="1300">
                <a:solidFill>
                  <a:srgbClr val="262626"/>
                </a:solidFill>
                <a:latin typeface="Arial"/>
                <a:ea typeface="Arial"/>
                <a:cs typeface="Arial"/>
                <a:sym typeface="Arial"/>
              </a:rPr>
              <a:t>với tùy chọn </a:t>
            </a:r>
            <a:r>
              <a:rPr lang="en-US" sz="1300">
                <a:solidFill>
                  <a:srgbClr val="34339A"/>
                </a:solidFill>
                <a:latin typeface="Arial"/>
                <a:ea typeface="Arial"/>
                <a:cs typeface="Arial"/>
                <a:sym typeface="Arial"/>
              </a:rPr>
              <a:t>IP_MULTICAST_TTL </a:t>
            </a:r>
            <a:r>
              <a:rPr lang="en-US" sz="1300">
                <a:solidFill>
                  <a:srgbClr val="262626"/>
                </a:solidFill>
                <a:latin typeface="Arial"/>
                <a:ea typeface="Arial"/>
                <a:cs typeface="Arial"/>
                <a:sym typeface="Arial"/>
              </a:rPr>
              <a:t>để đặt </a:t>
            </a:r>
            <a:r>
              <a:rPr lang="en-US" sz="1300">
                <a:solidFill>
                  <a:srgbClr val="34339A"/>
                </a:solidFill>
                <a:latin typeface="Arial"/>
                <a:ea typeface="Arial"/>
                <a:cs typeface="Arial"/>
                <a:sym typeface="Arial"/>
              </a:rPr>
              <a:t>TTL</a:t>
            </a:r>
            <a:r>
              <a:rPr lang="en-US" sz="1300">
                <a:solidFill>
                  <a:srgbClr val="262626"/>
                </a:solidFill>
                <a:latin typeface="Arial"/>
                <a:ea typeface="Arial"/>
                <a:cs typeface="Arial"/>
                <a:sym typeface="Arial"/>
              </a:rPr>
              <a:t>, sẽ được đóng gói thành một byte đơn.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cũng sẽ đặt giá trị thời gian chờ trên ổ cắm, để ngăn nó chờ phản hồi vô thời hạn, vì chúng tôi không biết có bao nhiêu phản hồi mà chúng tôi mong đợi nhận được từ mạng.</a:t>
            </a:r>
            <a:endParaRPr sz="1300">
              <a:solidFill>
                <a:srgbClr val="262626"/>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15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3.4. Lập trình đa hướng</a:t>
            </a:r>
            <a:endParaRPr sz="1800">
              <a:solidFill>
                <a:schemeClr val="lt1"/>
              </a:solidFill>
              <a:latin typeface="Arial"/>
              <a:ea typeface="Arial"/>
              <a:cs typeface="Arial"/>
              <a:sym typeface="Arial"/>
            </a:endParaRPr>
          </a:p>
        </p:txBody>
      </p:sp>
      <p:sp>
        <p:nvSpPr>
          <p:cNvPr id="2550" name="Google Shape;2550;p1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551" name="Google Shape;2551;p158"/>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multicast_sender.py (1)</a:t>
            </a:r>
            <a:endParaRPr/>
          </a:p>
        </p:txBody>
      </p:sp>
      <p:sp>
        <p:nvSpPr>
          <p:cNvPr id="2552" name="Google Shape;2552;p158"/>
          <p:cNvSpPr/>
          <p:nvPr/>
        </p:nvSpPr>
        <p:spPr>
          <a:xfrm>
            <a:off x="703264" y="1751161"/>
            <a:ext cx="3487736" cy="335650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socket loại </a:t>
            </a:r>
            <a:r>
              <a:rPr lang="en-US" sz="1300">
                <a:solidFill>
                  <a:srgbClr val="34339A"/>
                </a:solidFill>
                <a:latin typeface="Arial"/>
                <a:ea typeface="Arial"/>
                <a:cs typeface="Arial"/>
                <a:sym typeface="Arial"/>
              </a:rPr>
              <a:t>socket.SOCK_DGRAM</a:t>
            </a:r>
            <a:r>
              <a:rPr lang="en-US" sz="1300">
                <a:solidFill>
                  <a:srgbClr val="262626"/>
                </a:solidFill>
                <a:latin typeface="Arial"/>
                <a:ea typeface="Arial"/>
                <a:cs typeface="Arial"/>
                <a:sym typeface="Arial"/>
              </a:rPr>
              <a:t>, soạn hoặc nhắn tin dưới dạng chuỗi byte và liên kết socket của chúng tôi với địa chỉ nhóm phát đa hướng </a:t>
            </a:r>
            <a:r>
              <a:rPr lang="en-US" sz="1300">
                <a:solidFill>
                  <a:schemeClr val="dk1"/>
                </a:solidFill>
                <a:latin typeface="Arial"/>
                <a:ea typeface="Arial"/>
                <a:cs typeface="Arial"/>
                <a:sym typeface="Arial"/>
              </a:rPr>
              <a:t>(</a:t>
            </a:r>
            <a:r>
              <a:rPr lang="en-US" sz="1300">
                <a:solidFill>
                  <a:srgbClr val="34339A"/>
                </a:solidFill>
                <a:latin typeface="Arial"/>
                <a:ea typeface="Arial"/>
                <a:cs typeface="Arial"/>
                <a:sym typeface="Arial"/>
              </a:rPr>
              <a:t>‘224.10.10.10’, 10000</a:t>
            </a:r>
            <a:r>
              <a:rPr lang="en-US" sz="1300">
                <a:solidFill>
                  <a:schemeClr val="dk1"/>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đó đặt thời gian chờ là 0,2 bằng cách sử dụng </a:t>
            </a:r>
            <a:r>
              <a:rPr lang="en-US" sz="1300">
                <a:solidFill>
                  <a:srgbClr val="34339A"/>
                </a:solidFill>
                <a:latin typeface="Arial"/>
                <a:ea typeface="Arial"/>
                <a:cs typeface="Arial"/>
                <a:sym typeface="Arial"/>
              </a:rPr>
              <a:t>sock.settimeout(0.2)</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mô-đun </a:t>
            </a:r>
            <a:r>
              <a:rPr lang="en-US" sz="1300">
                <a:solidFill>
                  <a:srgbClr val="34339A"/>
                </a:solidFill>
                <a:latin typeface="Arial"/>
                <a:ea typeface="Arial"/>
                <a:cs typeface="Arial"/>
                <a:sym typeface="Arial"/>
              </a:rPr>
              <a:t>struct</a:t>
            </a:r>
            <a:r>
              <a:rPr lang="en-US" sz="1300">
                <a:solidFill>
                  <a:srgbClr val="262626"/>
                </a:solidFill>
                <a:latin typeface="Arial"/>
                <a:ea typeface="Arial"/>
                <a:cs typeface="Arial"/>
                <a:sym typeface="Arial"/>
              </a:rPr>
              <a:t>, đóng gói số 1 thành một byte và gán byte cho </a:t>
            </a:r>
            <a:r>
              <a:rPr lang="en-US" sz="1300">
                <a:solidFill>
                  <a:srgbClr val="34339A"/>
                </a:solidFill>
                <a:latin typeface="Arial"/>
                <a:ea typeface="Arial"/>
                <a:cs typeface="Arial"/>
                <a:sym typeface="Arial"/>
              </a:rPr>
              <a:t>ttl</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Sử dụng </a:t>
            </a:r>
            <a:r>
              <a:rPr lang="en-US" sz="1300">
                <a:solidFill>
                  <a:srgbClr val="34339A"/>
                </a:solidFill>
                <a:latin typeface="Arial"/>
                <a:ea typeface="Arial"/>
                <a:cs typeface="Arial"/>
                <a:sym typeface="Arial"/>
              </a:rPr>
              <a:t>setsockopt(), </a:t>
            </a:r>
            <a:r>
              <a:rPr lang="en-US" sz="1300">
                <a:solidFill>
                  <a:schemeClr val="dk1"/>
                </a:solidFill>
                <a:latin typeface="Arial"/>
                <a:ea typeface="Arial"/>
                <a:cs typeface="Arial"/>
                <a:sym typeface="Arial"/>
              </a:rPr>
              <a:t>đặt tùy chọn </a:t>
            </a:r>
            <a:r>
              <a:rPr lang="en-US" sz="1300">
                <a:solidFill>
                  <a:srgbClr val="34339A"/>
                </a:solidFill>
                <a:latin typeface="Arial"/>
                <a:ea typeface="Arial"/>
                <a:cs typeface="Arial"/>
                <a:sym typeface="Arial"/>
              </a:rPr>
              <a:t>IP_MULTICAST_TTL </a:t>
            </a:r>
            <a:r>
              <a:rPr lang="en-US" sz="1300">
                <a:solidFill>
                  <a:schemeClr val="dk1"/>
                </a:solidFill>
                <a:latin typeface="Arial"/>
                <a:ea typeface="Arial"/>
                <a:cs typeface="Arial"/>
                <a:sym typeface="Arial"/>
              </a:rPr>
              <a:t>của ổ cắm thành ttl mà bạn vừa tạo ở trên và gửi tin nhắn bằng </a:t>
            </a:r>
            <a:r>
              <a:rPr lang="en-US" sz="1300">
                <a:solidFill>
                  <a:srgbClr val="34339A"/>
                </a:solidFill>
                <a:latin typeface="Arial"/>
                <a:ea typeface="Arial"/>
                <a:cs typeface="Arial"/>
                <a:sym typeface="Arial"/>
              </a:rPr>
              <a:t>sendto().</a:t>
            </a:r>
            <a:endParaRPr/>
          </a:p>
          <a:p>
            <a:pPr indent="-100013" lvl="0" marL="182563" marR="0" rtl="0" algn="l">
              <a:spcBef>
                <a:spcPts val="800"/>
              </a:spcBef>
              <a:spcAft>
                <a:spcPts val="0"/>
              </a:spcAft>
              <a:buClr>
                <a:srgbClr val="193EB0"/>
              </a:buClr>
              <a:buSzPts val="1300"/>
              <a:buFont typeface="Arial"/>
              <a:buNone/>
            </a:pPr>
            <a:r>
              <a:t/>
            </a:r>
            <a:endParaRPr sz="1300">
              <a:solidFill>
                <a:srgbClr val="34339A"/>
              </a:solidFill>
              <a:latin typeface="Arial"/>
              <a:ea typeface="Arial"/>
              <a:cs typeface="Arial"/>
              <a:sym typeface="Arial"/>
            </a:endParaRPr>
          </a:p>
        </p:txBody>
      </p:sp>
      <p:pic>
        <p:nvPicPr>
          <p:cNvPr id="2553" name="Google Shape;2553;p158"/>
          <p:cNvPicPr preferRelativeResize="0"/>
          <p:nvPr/>
        </p:nvPicPr>
        <p:blipFill rotWithShape="1">
          <a:blip r:embed="rId3">
            <a:alphaModFix/>
          </a:blip>
          <a:srcRect b="0" l="0" r="0" t="0"/>
          <a:stretch/>
        </p:blipFill>
        <p:spPr>
          <a:xfrm>
            <a:off x="4191000" y="1871755"/>
            <a:ext cx="5008562" cy="3476850"/>
          </a:xfrm>
          <a:prstGeom prst="rect">
            <a:avLst/>
          </a:prstGeom>
          <a:noFill/>
          <a:ln>
            <a:noFill/>
          </a:ln>
        </p:spPr>
      </p:pic>
      <p:sp>
        <p:nvSpPr>
          <p:cNvPr id="2554" name="Google Shape;2554;p158"/>
          <p:cNvSpPr/>
          <p:nvPr/>
        </p:nvSpPr>
        <p:spPr>
          <a:xfrm>
            <a:off x="7191375" y="3315660"/>
            <a:ext cx="1292968" cy="19906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55" name="Google Shape;2555;p158"/>
          <p:cNvSpPr/>
          <p:nvPr/>
        </p:nvSpPr>
        <p:spPr>
          <a:xfrm>
            <a:off x="5898407" y="2706060"/>
            <a:ext cx="1654918" cy="19906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56" name="Google Shape;2556;p158"/>
          <p:cNvSpPr/>
          <p:nvPr/>
        </p:nvSpPr>
        <p:spPr>
          <a:xfrm>
            <a:off x="5038726" y="5138110"/>
            <a:ext cx="4048124" cy="21049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57" name="Google Shape;2557;p158"/>
          <p:cNvSpPr/>
          <p:nvPr/>
        </p:nvSpPr>
        <p:spPr>
          <a:xfrm>
            <a:off x="5095082" y="4927615"/>
            <a:ext cx="1353343" cy="21049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58" name="Google Shape;2558;p158"/>
          <p:cNvSpPr/>
          <p:nvPr/>
        </p:nvSpPr>
        <p:spPr>
          <a:xfrm>
            <a:off x="4664075" y="4115922"/>
            <a:ext cx="1470025" cy="21049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15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3.4. Lập trình đa hướng</a:t>
            </a:r>
            <a:endParaRPr sz="1800">
              <a:solidFill>
                <a:schemeClr val="lt1"/>
              </a:solidFill>
              <a:latin typeface="Arial"/>
              <a:ea typeface="Arial"/>
              <a:cs typeface="Arial"/>
              <a:sym typeface="Arial"/>
            </a:endParaRPr>
          </a:p>
        </p:txBody>
      </p:sp>
      <p:sp>
        <p:nvSpPr>
          <p:cNvPr id="2565" name="Google Shape;2565;p1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566" name="Google Shape;2566;p159"/>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multicast_sender.py (2)</a:t>
            </a:r>
            <a:endParaRPr/>
          </a:p>
        </p:txBody>
      </p:sp>
      <p:sp>
        <p:nvSpPr>
          <p:cNvPr id="2567" name="Google Shape;2567;p159"/>
          <p:cNvSpPr/>
          <p:nvPr/>
        </p:nvSpPr>
        <p:spPr>
          <a:xfrm>
            <a:off x="4846639" y="1808311"/>
            <a:ext cx="4668836"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đó, chờ phản hồi từ các máy chủ khác trên mạng, miễn là thời gian chờ chưa hết và in ra các phản hồi.</a:t>
            </a:r>
            <a:endParaRPr sz="1300">
              <a:solidFill>
                <a:srgbClr val="262626"/>
              </a:solidFill>
              <a:latin typeface="Arial"/>
              <a:ea typeface="Arial"/>
              <a:cs typeface="Arial"/>
              <a:sym typeface="Arial"/>
            </a:endParaRPr>
          </a:p>
        </p:txBody>
      </p:sp>
      <p:pic>
        <p:nvPicPr>
          <p:cNvPr id="2568" name="Google Shape;2568;p159"/>
          <p:cNvPicPr preferRelativeResize="0"/>
          <p:nvPr/>
        </p:nvPicPr>
        <p:blipFill rotWithShape="1">
          <a:blip r:embed="rId3">
            <a:alphaModFix/>
          </a:blip>
          <a:srcRect b="0" l="0" r="0" t="0"/>
          <a:stretch/>
        </p:blipFill>
        <p:spPr>
          <a:xfrm>
            <a:off x="580388" y="1850717"/>
            <a:ext cx="4144012" cy="44109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6"/>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Tìm hiểu về Mạng</a:t>
            </a:r>
            <a:endParaRPr sz="3600">
              <a:solidFill>
                <a:schemeClr val="dk1"/>
              </a:solidFill>
              <a:latin typeface="Arial"/>
              <a:ea typeface="Arial"/>
              <a:cs typeface="Arial"/>
              <a:sym typeface="Arial"/>
            </a:endParaRPr>
          </a:p>
        </p:txBody>
      </p:sp>
      <p:sp>
        <p:nvSpPr>
          <p:cNvPr id="340" name="Google Shape;340;p16"/>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341" name="Google Shape;341;p16"/>
          <p:cNvSpPr/>
          <p:nvPr/>
        </p:nvSpPr>
        <p:spPr>
          <a:xfrm>
            <a:off x="1054112" y="4003778"/>
            <a:ext cx="3740912" cy="176971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Tổng quan về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Thiết bị Mạng</a:t>
            </a:r>
            <a:endParaRPr b="0" i="0" sz="1800" u="none" cap="none" strike="noStrike">
              <a:solidFill>
                <a:srgbClr val="3F3F3F"/>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1.2. </a:t>
            </a:r>
            <a:r>
              <a:rPr lang="en-US" sz="1800">
                <a:solidFill>
                  <a:srgbClr val="3F3F3F"/>
                </a:solidFill>
                <a:latin typeface="Arial"/>
                <a:ea typeface="Arial"/>
                <a:cs typeface="Arial"/>
                <a:sym typeface="Arial"/>
              </a:rPr>
              <a:t>Chuyển đổi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Phương thức truyền dữ liệu của Mạng</a:t>
            </a:r>
            <a:endParaRPr sz="1800">
              <a:solidFill>
                <a:srgbClr val="A5A5A5"/>
              </a:solidFill>
              <a:latin typeface="Arial"/>
              <a:ea typeface="Arial"/>
              <a:cs typeface="Arial"/>
              <a:sym typeface="Arial"/>
            </a:endParaRPr>
          </a:p>
        </p:txBody>
      </p:sp>
      <p:sp>
        <p:nvSpPr>
          <p:cNvPr id="342" name="Google Shape;342;p16"/>
          <p:cNvSpPr/>
          <p:nvPr/>
        </p:nvSpPr>
        <p:spPr>
          <a:xfrm>
            <a:off x="5107800" y="4003778"/>
            <a:ext cx="3877703" cy="136447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a:t>
            </a:r>
            <a:r>
              <a:rPr lang="en-US" sz="1800">
                <a:solidFill>
                  <a:srgbClr val="A5A5A5"/>
                </a:solidFill>
                <a:latin typeface="Arial"/>
                <a:ea typeface="Arial"/>
                <a:cs typeface="Arial"/>
                <a:sym typeface="Arial"/>
              </a:rPr>
              <a:t>Phân loại và Tính năng của giao tiếp có dây </a:t>
            </a:r>
            <a:endParaRPr sz="1800">
              <a:solidFill>
                <a:srgbClr val="A5A5A5"/>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1.6. Cấu trúc liên kết mạng</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1.7. Sử dụng Mạng</a:t>
            </a:r>
            <a:endParaRPr sz="1800">
              <a:solidFill>
                <a:srgbClr val="A6A6A6"/>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16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3.4. Lập trình đa hướng</a:t>
            </a:r>
            <a:endParaRPr sz="1800">
              <a:solidFill>
                <a:schemeClr val="lt1"/>
              </a:solidFill>
              <a:latin typeface="Arial"/>
              <a:ea typeface="Arial"/>
              <a:cs typeface="Arial"/>
              <a:sym typeface="Arial"/>
            </a:endParaRPr>
          </a:p>
        </p:txBody>
      </p:sp>
      <p:sp>
        <p:nvSpPr>
          <p:cNvPr id="2575" name="Google Shape;2575;p1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576" name="Google Shape;2576;p1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Nhận tin nhắn đa hướng</a:t>
            </a:r>
            <a:endParaRPr sz="2400">
              <a:solidFill>
                <a:srgbClr val="0C0C0C"/>
              </a:solidFill>
              <a:latin typeface="Arial"/>
              <a:ea typeface="Arial"/>
              <a:cs typeface="Arial"/>
              <a:sym typeface="Arial"/>
            </a:endParaRPr>
          </a:p>
        </p:txBody>
      </p:sp>
      <p:sp>
        <p:nvSpPr>
          <p:cNvPr id="2577" name="Google Shape;2577;p160"/>
          <p:cNvSpPr/>
          <p:nvPr/>
        </p:nvSpPr>
        <p:spPr>
          <a:xfrm>
            <a:off x="580388" y="1944537"/>
            <a:ext cx="8619175" cy="1764586"/>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Để nhận tin nhắn, sau khi tạo ổ cắm thông thường của chúng tôi và liên kết nó với một cổng, bạn cần thêm nó vào nhóm phát đa hướng.</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Điều này có thể được thực hiện bằng cách sử dụng </a:t>
            </a:r>
            <a:r>
              <a:rPr lang="en-US" sz="1400">
                <a:solidFill>
                  <a:srgbClr val="34339A"/>
                </a:solidFill>
                <a:latin typeface="Arial"/>
                <a:ea typeface="Arial"/>
                <a:cs typeface="Arial"/>
                <a:sym typeface="Arial"/>
              </a:rPr>
              <a:t>setsockopts() </a:t>
            </a:r>
            <a:r>
              <a:rPr lang="en-US" sz="1400">
                <a:solidFill>
                  <a:schemeClr val="dk1"/>
                </a:solidFill>
                <a:latin typeface="Arial"/>
                <a:ea typeface="Arial"/>
                <a:cs typeface="Arial"/>
                <a:sym typeface="Arial"/>
              </a:rPr>
              <a:t>để đặt tùy chọn </a:t>
            </a:r>
            <a:r>
              <a:rPr lang="en-US" sz="1400">
                <a:solidFill>
                  <a:srgbClr val="34339A"/>
                </a:solidFill>
                <a:latin typeface="Arial"/>
                <a:ea typeface="Arial"/>
                <a:cs typeface="Arial"/>
                <a:sym typeface="Arial"/>
              </a:rPr>
              <a:t>IP_ADD_MEMBERSHIP</a:t>
            </a:r>
            <a:r>
              <a:rPr lang="en-US" sz="1400">
                <a:solidFill>
                  <a:schemeClr val="dk1"/>
                </a:solidFill>
                <a:latin typeface="Arial"/>
                <a:ea typeface="Arial"/>
                <a:cs typeface="Arial"/>
                <a:sym typeface="Arial"/>
              </a:rPr>
              <a:t>, tùy chọn này sẽ được đóng gói thành một biểu diễn 8 byte của nhóm phát đa hướng và giao diện mạng mà máy chủ sẽ lắng nghe các kết nối.</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rgbClr val="34339A"/>
              </a:buClr>
              <a:buSzPts val="1680"/>
              <a:buFont typeface="Arial"/>
              <a:buChar char="•"/>
            </a:pPr>
            <a:r>
              <a:rPr lang="en-US" sz="1400">
                <a:solidFill>
                  <a:srgbClr val="34339A"/>
                </a:solidFill>
                <a:latin typeface="Arial"/>
                <a:ea typeface="Arial"/>
                <a:cs typeface="Arial"/>
                <a:sym typeface="Arial"/>
              </a:rPr>
              <a:t>socket.inet_aton() </a:t>
            </a:r>
            <a:r>
              <a:rPr lang="en-US" sz="1400">
                <a:solidFill>
                  <a:schemeClr val="dk1"/>
                </a:solidFill>
                <a:latin typeface="Arial"/>
                <a:ea typeface="Arial"/>
                <a:cs typeface="Arial"/>
                <a:sym typeface="Arial"/>
              </a:rPr>
              <a:t>nên được sử dụng để chuyển đổi địa chỉ IPv4 của nhóm phát đa hướng từ định dạng chuỗi bốn chấm </a:t>
            </a:r>
            <a:r>
              <a:rPr lang="en-US" sz="1400">
                <a:solidFill>
                  <a:srgbClr val="34339A"/>
                </a:solidFill>
                <a:latin typeface="Arial"/>
                <a:ea typeface="Arial"/>
                <a:cs typeface="Arial"/>
                <a:sym typeface="Arial"/>
              </a:rPr>
              <a:t>(‘224.10.10.10’) </a:t>
            </a:r>
            <a:r>
              <a:rPr lang="en-US" sz="1400">
                <a:solidFill>
                  <a:schemeClr val="dk1"/>
                </a:solidFill>
                <a:latin typeface="Arial"/>
                <a:ea typeface="Arial"/>
                <a:cs typeface="Arial"/>
                <a:sym typeface="Arial"/>
              </a:rPr>
              <a:t>sang định dạng nhị phân đóng gói 32 bit.</a:t>
            </a:r>
            <a:endParaRPr sz="1400">
              <a:solidFill>
                <a:schemeClr val="dk1"/>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16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3.4. Lập trình đa hướng</a:t>
            </a:r>
            <a:endParaRPr sz="1800">
              <a:solidFill>
                <a:schemeClr val="lt1"/>
              </a:solidFill>
              <a:latin typeface="Arial"/>
              <a:ea typeface="Arial"/>
              <a:cs typeface="Arial"/>
              <a:sym typeface="Arial"/>
            </a:endParaRPr>
          </a:p>
        </p:txBody>
      </p:sp>
      <p:sp>
        <p:nvSpPr>
          <p:cNvPr id="2584" name="Google Shape;2584;p1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585" name="Google Shape;2585;p161"/>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multicast_receiver.py (1)</a:t>
            </a:r>
            <a:endParaRPr/>
          </a:p>
        </p:txBody>
      </p:sp>
      <p:sp>
        <p:nvSpPr>
          <p:cNvPr id="2586" name="Google Shape;2586;p161"/>
          <p:cNvSpPr/>
          <p:nvPr/>
        </p:nvSpPr>
        <p:spPr>
          <a:xfrm>
            <a:off x="5390494" y="1883245"/>
            <a:ext cx="4077506" cy="134570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Để thêm socket vào nhóm phát đa hướng, hãy sử dụng </a:t>
            </a:r>
            <a:r>
              <a:rPr lang="en-US" sz="1300">
                <a:solidFill>
                  <a:srgbClr val="34339A"/>
                </a:solidFill>
                <a:latin typeface="Arial"/>
                <a:ea typeface="Arial"/>
                <a:cs typeface="Arial"/>
                <a:sym typeface="Arial"/>
              </a:rPr>
              <a:t>struct</a:t>
            </a:r>
            <a:r>
              <a:rPr lang="en-US" sz="1300">
                <a:solidFill>
                  <a:srgbClr val="FF0000"/>
                </a:solidFill>
                <a:latin typeface="Arial"/>
                <a:ea typeface="Arial"/>
                <a:cs typeface="Arial"/>
                <a:sym typeface="Arial"/>
              </a:rPr>
              <a:t> </a:t>
            </a:r>
            <a:r>
              <a:rPr lang="en-US" sz="1300">
                <a:solidFill>
                  <a:schemeClr val="dk1"/>
                </a:solidFill>
                <a:latin typeface="Arial"/>
                <a:ea typeface="Arial"/>
                <a:cs typeface="Arial"/>
                <a:sym typeface="Arial"/>
              </a:rPr>
              <a:t>để đóng gói địa chỉ nhóm do </a:t>
            </a:r>
            <a:r>
              <a:rPr lang="en-US" sz="1300">
                <a:solidFill>
                  <a:srgbClr val="34339A"/>
                </a:solidFill>
                <a:latin typeface="Arial"/>
                <a:ea typeface="Arial"/>
                <a:cs typeface="Arial"/>
                <a:sym typeface="Arial"/>
              </a:rPr>
              <a:t>socket.inet_aton(multicast_group) </a:t>
            </a:r>
            <a:r>
              <a:rPr lang="en-US" sz="1300">
                <a:solidFill>
                  <a:schemeClr val="dk1"/>
                </a:solidFill>
                <a:latin typeface="Arial"/>
                <a:ea typeface="Arial"/>
                <a:cs typeface="Arial"/>
                <a:sym typeface="Arial"/>
              </a:rPr>
              <a:t>cung cấp và giao diện mạng do </a:t>
            </a:r>
            <a:r>
              <a:rPr lang="en-US" sz="1300">
                <a:solidFill>
                  <a:srgbClr val="34339A"/>
                </a:solidFill>
                <a:latin typeface="Arial"/>
                <a:ea typeface="Arial"/>
                <a:cs typeface="Arial"/>
                <a:sym typeface="Arial"/>
              </a:rPr>
              <a:t>socket.INADDR_ANY</a:t>
            </a:r>
            <a:r>
              <a:rPr lang="en-US" sz="1300">
                <a:solidFill>
                  <a:schemeClr val="dk1"/>
                </a:solidFill>
                <a:latin typeface="Arial"/>
                <a:ea typeface="Arial"/>
                <a:cs typeface="Arial"/>
                <a:sym typeface="Arial"/>
              </a:rPr>
              <a:t> cung cấp thành một biểu diễn 8 byte, sau đó chúng tôi đặt thành </a:t>
            </a:r>
            <a:r>
              <a:rPr lang="en-US" sz="1300">
                <a:solidFill>
                  <a:srgbClr val="34339A"/>
                </a:solidFill>
                <a:latin typeface="Arial"/>
                <a:ea typeface="Arial"/>
                <a:cs typeface="Arial"/>
                <a:sym typeface="Arial"/>
              </a:rPr>
              <a:t>IP_ADD_MEMBERSHIP </a:t>
            </a:r>
            <a:r>
              <a:rPr lang="en-US" sz="1300">
                <a:solidFill>
                  <a:schemeClr val="dk1"/>
                </a:solidFill>
                <a:latin typeface="Arial"/>
                <a:ea typeface="Arial"/>
                <a:cs typeface="Arial"/>
                <a:sym typeface="Arial"/>
              </a:rPr>
              <a:t>của socket.</a:t>
            </a:r>
            <a:endParaRPr sz="1300">
              <a:solidFill>
                <a:schemeClr val="dk1"/>
              </a:solidFill>
              <a:latin typeface="Arial"/>
              <a:ea typeface="Arial"/>
              <a:cs typeface="Arial"/>
              <a:sym typeface="Arial"/>
            </a:endParaRPr>
          </a:p>
        </p:txBody>
      </p:sp>
      <p:grpSp>
        <p:nvGrpSpPr>
          <p:cNvPr id="2587" name="Google Shape;2587;p161"/>
          <p:cNvGrpSpPr/>
          <p:nvPr/>
        </p:nvGrpSpPr>
        <p:grpSpPr>
          <a:xfrm>
            <a:off x="580388" y="1863501"/>
            <a:ext cx="4629787" cy="4398298"/>
            <a:chOff x="4483099" y="1863501"/>
            <a:chExt cx="4716461" cy="4480638"/>
          </a:xfrm>
        </p:grpSpPr>
        <p:pic>
          <p:nvPicPr>
            <p:cNvPr id="2588" name="Google Shape;2588;p161"/>
            <p:cNvPicPr preferRelativeResize="0"/>
            <p:nvPr/>
          </p:nvPicPr>
          <p:blipFill rotWithShape="1">
            <a:blip r:embed="rId3">
              <a:alphaModFix/>
            </a:blip>
            <a:srcRect b="0" l="0" r="0" t="0"/>
            <a:stretch/>
          </p:blipFill>
          <p:spPr>
            <a:xfrm>
              <a:off x="4483099" y="1863501"/>
              <a:ext cx="4716461" cy="4480638"/>
            </a:xfrm>
            <a:prstGeom prst="rect">
              <a:avLst/>
            </a:prstGeom>
            <a:noFill/>
            <a:ln>
              <a:noFill/>
            </a:ln>
          </p:spPr>
        </p:pic>
        <p:sp>
          <p:nvSpPr>
            <p:cNvPr id="2589" name="Google Shape;2589;p161"/>
            <p:cNvSpPr/>
            <p:nvPr/>
          </p:nvSpPr>
          <p:spPr>
            <a:xfrm>
              <a:off x="4944116" y="5267325"/>
              <a:ext cx="3720820" cy="24377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90" name="Google Shape;2590;p161"/>
            <p:cNvSpPr/>
            <p:nvPr/>
          </p:nvSpPr>
          <p:spPr>
            <a:xfrm>
              <a:off x="5185622" y="5905501"/>
              <a:ext cx="1936456" cy="23523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91" name="Google Shape;2591;p161"/>
            <p:cNvSpPr/>
            <p:nvPr/>
          </p:nvSpPr>
          <p:spPr>
            <a:xfrm>
              <a:off x="4944116" y="5029200"/>
              <a:ext cx="3028309" cy="23812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592" name="Google Shape;2592;p161"/>
          <p:cNvSpPr/>
          <p:nvPr/>
        </p:nvSpPr>
        <p:spPr>
          <a:xfrm>
            <a:off x="899031" y="2031032"/>
            <a:ext cx="1322545" cy="23374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16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3.4. Lập trình đa hướng</a:t>
            </a:r>
            <a:endParaRPr sz="1800">
              <a:solidFill>
                <a:schemeClr val="lt1"/>
              </a:solidFill>
              <a:latin typeface="Arial"/>
              <a:ea typeface="Arial"/>
              <a:cs typeface="Arial"/>
              <a:sym typeface="Arial"/>
            </a:endParaRPr>
          </a:p>
        </p:txBody>
      </p:sp>
      <p:sp>
        <p:nvSpPr>
          <p:cNvPr id="2599" name="Google Shape;2599;p1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600" name="Google Shape;2600;p162"/>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multicast_receiver.py (2)</a:t>
            </a:r>
            <a:endParaRPr/>
          </a:p>
        </p:txBody>
      </p:sp>
      <p:sp>
        <p:nvSpPr>
          <p:cNvPr id="2601" name="Google Shape;2601;p162"/>
          <p:cNvSpPr/>
          <p:nvPr/>
        </p:nvSpPr>
        <p:spPr>
          <a:xfrm>
            <a:off x="641825" y="1736269"/>
            <a:ext cx="8496299"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Khi socketnhận tin nhắn, hãy sử dụng </a:t>
            </a:r>
            <a:r>
              <a:rPr lang="en-US" sz="1300">
                <a:solidFill>
                  <a:srgbClr val="34339A"/>
                </a:solidFill>
                <a:latin typeface="Arial"/>
                <a:ea typeface="Arial"/>
                <a:cs typeface="Arial"/>
                <a:sym typeface="Arial"/>
              </a:rPr>
              <a:t>recvfrom(1024) </a:t>
            </a:r>
            <a:r>
              <a:rPr lang="en-US" sz="1300">
                <a:solidFill>
                  <a:schemeClr val="dk1"/>
                </a:solidFill>
                <a:latin typeface="Arial"/>
                <a:ea typeface="Arial"/>
                <a:cs typeface="Arial"/>
                <a:sym typeface="Arial"/>
              </a:rPr>
              <a:t>để giải nén phản hồi thành </a:t>
            </a:r>
            <a:r>
              <a:rPr lang="en-US" sz="1300">
                <a:solidFill>
                  <a:srgbClr val="34339A"/>
                </a:solidFill>
                <a:latin typeface="Arial"/>
                <a:ea typeface="Arial"/>
                <a:cs typeface="Arial"/>
                <a:sym typeface="Arial"/>
              </a:rPr>
              <a:t>dữ liệu và địa chỉ</a:t>
            </a:r>
            <a:r>
              <a:rPr lang="en-US" sz="1300">
                <a:solidFill>
                  <a:schemeClr val="dk1"/>
                </a:solidFill>
                <a:latin typeface="Arial"/>
                <a:ea typeface="Arial"/>
                <a:cs typeface="Arial"/>
                <a:sym typeface="Arial"/>
              </a:rPr>
              <a:t>, đồng thời gửi xác nhận tới </a:t>
            </a:r>
            <a:r>
              <a:rPr lang="en-US" sz="1300">
                <a:solidFill>
                  <a:srgbClr val="34339A"/>
                </a:solidFill>
                <a:latin typeface="Arial"/>
                <a:ea typeface="Arial"/>
                <a:cs typeface="Arial"/>
                <a:sym typeface="Arial"/>
              </a:rPr>
              <a:t>địa chỉ </a:t>
            </a:r>
            <a:r>
              <a:rPr lang="en-US" sz="1300">
                <a:solidFill>
                  <a:schemeClr val="dk1"/>
                </a:solidFill>
                <a:latin typeface="Arial"/>
                <a:ea typeface="Arial"/>
                <a:cs typeface="Arial"/>
                <a:sym typeface="Arial"/>
              </a:rPr>
              <a:t>bằng sendto().</a:t>
            </a:r>
            <a:endParaRPr sz="1300">
              <a:solidFill>
                <a:schemeClr val="dk1"/>
              </a:solidFill>
              <a:latin typeface="Arial"/>
              <a:ea typeface="Arial"/>
              <a:cs typeface="Arial"/>
              <a:sym typeface="Arial"/>
            </a:endParaRPr>
          </a:p>
        </p:txBody>
      </p:sp>
      <p:pic>
        <p:nvPicPr>
          <p:cNvPr id="2602" name="Google Shape;2602;p162"/>
          <p:cNvPicPr preferRelativeResize="0"/>
          <p:nvPr/>
        </p:nvPicPr>
        <p:blipFill rotWithShape="1">
          <a:blip r:embed="rId3">
            <a:alphaModFix/>
          </a:blip>
          <a:srcRect b="0" l="0" r="0" t="0"/>
          <a:stretch/>
        </p:blipFill>
        <p:spPr>
          <a:xfrm>
            <a:off x="703264" y="2311534"/>
            <a:ext cx="5611812" cy="315374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16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3.4. Lập trình đa hướng</a:t>
            </a:r>
            <a:endParaRPr sz="1800">
              <a:solidFill>
                <a:schemeClr val="lt1"/>
              </a:solidFill>
              <a:latin typeface="Arial"/>
              <a:ea typeface="Arial"/>
              <a:cs typeface="Arial"/>
              <a:sym typeface="Arial"/>
            </a:endParaRPr>
          </a:p>
        </p:txBody>
      </p:sp>
      <p:sp>
        <p:nvSpPr>
          <p:cNvPr id="2609" name="Google Shape;2609;p1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610" name="Google Shape;2610;p163"/>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2 dấu nhắc cmd Windows khác nhau (1)</a:t>
            </a:r>
            <a:endParaRPr/>
          </a:p>
        </p:txBody>
      </p:sp>
      <p:sp>
        <p:nvSpPr>
          <p:cNvPr id="2611" name="Google Shape;2611;p163"/>
          <p:cNvSpPr/>
          <p:nvPr/>
        </p:nvSpPr>
        <p:spPr>
          <a:xfrm>
            <a:off x="703263" y="1751161"/>
            <a:ext cx="8496300" cy="125336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chạy multicast_receiver.py (A cmd)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chạy multicast_sender.py (B cmd)</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Tại thời điểm này, người gửi sẽ gửi tin nhắn theo phương thức phát đa hướng.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Đồng thời, người nhận đã nhận được tin nhắn.</a:t>
            </a:r>
            <a:endParaRPr b="0" i="0" sz="1300" u="none" cap="none" strike="noStrike">
              <a:solidFill>
                <a:srgbClr val="262626"/>
              </a:solidFill>
              <a:latin typeface="Arial"/>
              <a:ea typeface="Arial"/>
              <a:cs typeface="Arial"/>
              <a:sym typeface="Arial"/>
            </a:endParaRPr>
          </a:p>
        </p:txBody>
      </p:sp>
      <p:grpSp>
        <p:nvGrpSpPr>
          <p:cNvPr id="2612" name="Google Shape;2612;p163"/>
          <p:cNvGrpSpPr/>
          <p:nvPr/>
        </p:nvGrpSpPr>
        <p:grpSpPr>
          <a:xfrm>
            <a:off x="1397001" y="3105146"/>
            <a:ext cx="7108824" cy="3052330"/>
            <a:chOff x="1016001" y="2997710"/>
            <a:chExt cx="7870824" cy="3379512"/>
          </a:xfrm>
        </p:grpSpPr>
        <p:grpSp>
          <p:nvGrpSpPr>
            <p:cNvPr id="2613" name="Google Shape;2613;p163"/>
            <p:cNvGrpSpPr/>
            <p:nvPr/>
          </p:nvGrpSpPr>
          <p:grpSpPr>
            <a:xfrm>
              <a:off x="1016001" y="2997710"/>
              <a:ext cx="7870824" cy="3379512"/>
              <a:chOff x="703263" y="3015581"/>
              <a:chExt cx="8496300" cy="3648075"/>
            </a:xfrm>
          </p:grpSpPr>
          <p:pic>
            <p:nvPicPr>
              <p:cNvPr id="2614" name="Google Shape;2614;p163"/>
              <p:cNvPicPr preferRelativeResize="0"/>
              <p:nvPr/>
            </p:nvPicPr>
            <p:blipFill rotWithShape="1">
              <a:blip r:embed="rId3">
                <a:alphaModFix/>
              </a:blip>
              <a:srcRect b="0" l="0" r="0" t="0"/>
              <a:stretch/>
            </p:blipFill>
            <p:spPr>
              <a:xfrm>
                <a:off x="703263" y="3015581"/>
                <a:ext cx="4181475" cy="3648075"/>
              </a:xfrm>
              <a:prstGeom prst="rect">
                <a:avLst/>
              </a:prstGeom>
              <a:noFill/>
              <a:ln>
                <a:noFill/>
              </a:ln>
            </p:spPr>
          </p:pic>
          <p:pic>
            <p:nvPicPr>
              <p:cNvPr id="2615" name="Google Shape;2615;p163"/>
              <p:cNvPicPr preferRelativeResize="0"/>
              <p:nvPr/>
            </p:nvPicPr>
            <p:blipFill rotWithShape="1">
              <a:blip r:embed="rId4">
                <a:alphaModFix/>
              </a:blip>
              <a:srcRect b="0" l="0" r="0" t="0"/>
              <a:stretch/>
            </p:blipFill>
            <p:spPr>
              <a:xfrm>
                <a:off x="5046663" y="3015581"/>
                <a:ext cx="4152900" cy="3638550"/>
              </a:xfrm>
              <a:prstGeom prst="rect">
                <a:avLst/>
              </a:prstGeom>
              <a:noFill/>
              <a:ln>
                <a:noFill/>
              </a:ln>
            </p:spPr>
          </p:pic>
        </p:grpSp>
        <p:sp>
          <p:nvSpPr>
            <p:cNvPr id="2616" name="Google Shape;2616;p163"/>
            <p:cNvSpPr/>
            <p:nvPr/>
          </p:nvSpPr>
          <p:spPr>
            <a:xfrm>
              <a:off x="2647740" y="3949206"/>
              <a:ext cx="2079173" cy="23812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617" name="Google Shape;2617;p163"/>
            <p:cNvSpPr/>
            <p:nvPr/>
          </p:nvSpPr>
          <p:spPr>
            <a:xfrm>
              <a:off x="6667290" y="3920632"/>
              <a:ext cx="1895685" cy="22090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618" name="Google Shape;2618;p163"/>
            <p:cNvSpPr/>
            <p:nvPr/>
          </p:nvSpPr>
          <p:spPr>
            <a:xfrm>
              <a:off x="5039651" y="4141540"/>
              <a:ext cx="3523324" cy="87813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16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3.4. Lập trình đa hướng</a:t>
            </a:r>
            <a:endParaRPr sz="1800">
              <a:solidFill>
                <a:schemeClr val="lt1"/>
              </a:solidFill>
              <a:latin typeface="Arial"/>
              <a:ea typeface="Arial"/>
              <a:cs typeface="Arial"/>
              <a:sym typeface="Arial"/>
            </a:endParaRPr>
          </a:p>
        </p:txBody>
      </p:sp>
      <p:sp>
        <p:nvSpPr>
          <p:cNvPr id="2625" name="Google Shape;2625;p1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sp>
        <p:nvSpPr>
          <p:cNvPr id="2626" name="Google Shape;2626;p164"/>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2 dấu nhắc cmd Windows khác nhau (2)</a:t>
            </a:r>
            <a:endParaRPr/>
          </a:p>
        </p:txBody>
      </p:sp>
      <p:sp>
        <p:nvSpPr>
          <p:cNvPr id="2627" name="Google Shape;2627;p164"/>
          <p:cNvSpPr/>
          <p:nvPr/>
        </p:nvSpPr>
        <p:spPr>
          <a:xfrm>
            <a:off x="703263" y="1751161"/>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Người nhận sẽ tiếp tục chờ nhận tin nhắn.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Người gửi có thể gửi lại tin nhắn.</a:t>
            </a:r>
            <a:endParaRPr sz="1300">
              <a:solidFill>
                <a:srgbClr val="262626"/>
              </a:solidFill>
              <a:latin typeface="Arial"/>
              <a:ea typeface="Arial"/>
              <a:cs typeface="Arial"/>
              <a:sym typeface="Arial"/>
            </a:endParaRPr>
          </a:p>
        </p:txBody>
      </p:sp>
      <p:grpSp>
        <p:nvGrpSpPr>
          <p:cNvPr id="2628" name="Google Shape;2628;p164"/>
          <p:cNvGrpSpPr/>
          <p:nvPr/>
        </p:nvGrpSpPr>
        <p:grpSpPr>
          <a:xfrm>
            <a:off x="1085056" y="2551410"/>
            <a:ext cx="7732714" cy="3355016"/>
            <a:chOff x="703263" y="2397125"/>
            <a:chExt cx="8443911" cy="3663586"/>
          </a:xfrm>
        </p:grpSpPr>
        <p:pic>
          <p:nvPicPr>
            <p:cNvPr id="2629" name="Google Shape;2629;p164"/>
            <p:cNvPicPr preferRelativeResize="0"/>
            <p:nvPr/>
          </p:nvPicPr>
          <p:blipFill rotWithShape="1">
            <a:blip r:embed="rId3">
              <a:alphaModFix/>
            </a:blip>
            <a:srcRect b="0" l="0" r="0" t="0"/>
            <a:stretch/>
          </p:blipFill>
          <p:spPr>
            <a:xfrm>
              <a:off x="703263" y="2397125"/>
              <a:ext cx="4181475" cy="3648075"/>
            </a:xfrm>
            <a:prstGeom prst="rect">
              <a:avLst/>
            </a:prstGeom>
            <a:noFill/>
            <a:ln>
              <a:noFill/>
            </a:ln>
          </p:spPr>
        </p:pic>
        <p:pic>
          <p:nvPicPr>
            <p:cNvPr id="2630" name="Google Shape;2630;p164"/>
            <p:cNvPicPr preferRelativeResize="0"/>
            <p:nvPr/>
          </p:nvPicPr>
          <p:blipFill rotWithShape="1">
            <a:blip r:embed="rId4">
              <a:alphaModFix/>
            </a:blip>
            <a:srcRect b="0" l="0" r="0" t="0"/>
            <a:stretch/>
          </p:blipFill>
          <p:spPr>
            <a:xfrm>
              <a:off x="4965699" y="2397125"/>
              <a:ext cx="4181475" cy="3663586"/>
            </a:xfrm>
            <a:prstGeom prst="rect">
              <a:avLst/>
            </a:prstGeom>
            <a:noFill/>
            <a:ln>
              <a:noFill/>
            </a:ln>
          </p:spPr>
        </p:pic>
      </p:grpSp>
      <p:sp>
        <p:nvSpPr>
          <p:cNvPr id="2631" name="Google Shape;2631;p164"/>
          <p:cNvSpPr/>
          <p:nvPr/>
        </p:nvSpPr>
        <p:spPr>
          <a:xfrm>
            <a:off x="1085054" y="3764499"/>
            <a:ext cx="3829285" cy="69426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632" name="Google Shape;2632;p164"/>
          <p:cNvSpPr/>
          <p:nvPr/>
        </p:nvSpPr>
        <p:spPr>
          <a:xfrm>
            <a:off x="4988485" y="4574124"/>
            <a:ext cx="3829285" cy="347133"/>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165"/>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Hướng dẫn giao tiếp Socket</a:t>
            </a:r>
            <a:endParaRPr sz="3600">
              <a:solidFill>
                <a:schemeClr val="dk1"/>
              </a:solidFill>
              <a:latin typeface="Arial"/>
              <a:ea typeface="Arial"/>
              <a:cs typeface="Arial"/>
              <a:sym typeface="Arial"/>
            </a:endParaRPr>
          </a:p>
          <a:p>
            <a:pPr indent="0" lvl="0" marL="0" marR="0" rtl="0" algn="l">
              <a:spcBef>
                <a:spcPts val="0"/>
              </a:spcBef>
              <a:spcAft>
                <a:spcPts val="0"/>
              </a:spcAft>
              <a:buNone/>
            </a:pPr>
            <a:r>
              <a:rPr lang="en-US" sz="3600">
                <a:solidFill>
                  <a:schemeClr val="dk1"/>
                </a:solidFill>
                <a:latin typeface="Arial"/>
                <a:ea typeface="Arial"/>
                <a:cs typeface="Arial"/>
                <a:sym typeface="Arial"/>
              </a:rPr>
              <a:t> với Raspberry Pi</a:t>
            </a:r>
            <a:endParaRPr/>
          </a:p>
        </p:txBody>
      </p:sp>
      <p:sp>
        <p:nvSpPr>
          <p:cNvPr id="2639" name="Google Shape;2639;p16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sp>
        <p:nvSpPr>
          <p:cNvPr id="2640" name="Google Shape;2640;p165"/>
          <p:cNvSpPr/>
          <p:nvPr/>
        </p:nvSpPr>
        <p:spPr>
          <a:xfrm>
            <a:off x="1054112" y="4379820"/>
            <a:ext cx="3740912" cy="149271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4.1. Truyền thông nối tiếp</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4.2. Truyền thông SPI </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4.3. Truyền thông Bluetooth </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4.4. Máy chủ web Flask</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16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Truyền thông nối tiếp</a:t>
            </a:r>
            <a:endParaRPr sz="1800">
              <a:solidFill>
                <a:schemeClr val="lt1"/>
              </a:solidFill>
              <a:latin typeface="Arial"/>
              <a:ea typeface="Arial"/>
              <a:cs typeface="Arial"/>
              <a:sym typeface="Arial"/>
            </a:endParaRPr>
          </a:p>
        </p:txBody>
      </p:sp>
      <p:sp>
        <p:nvSpPr>
          <p:cNvPr id="2647" name="Google Shape;2647;p16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3F3F3F"/>
                </a:solidFill>
                <a:latin typeface="Arial"/>
                <a:ea typeface="Arial"/>
                <a:cs typeface="Arial"/>
                <a:sym typeface="Arial"/>
              </a:rPr>
              <a:t>Truyền thông nối tiếp là gì</a:t>
            </a:r>
            <a:r>
              <a:rPr lang="en-US" sz="2400">
                <a:solidFill>
                  <a:srgbClr val="0C0C0C"/>
                </a:solidFill>
                <a:latin typeface="Arial"/>
                <a:ea typeface="Arial"/>
                <a:cs typeface="Arial"/>
                <a:sym typeface="Arial"/>
              </a:rPr>
              <a:t>?</a:t>
            </a:r>
            <a:endParaRPr/>
          </a:p>
        </p:txBody>
      </p:sp>
      <p:sp>
        <p:nvSpPr>
          <p:cNvPr id="2648" name="Google Shape;2648;p1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649" name="Google Shape;2649;p166"/>
          <p:cNvSpPr/>
          <p:nvPr/>
        </p:nvSpPr>
        <p:spPr>
          <a:xfrm>
            <a:off x="712182" y="2174873"/>
            <a:ext cx="8762558"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cốt lõi của một hệ thống nhúng là giao tiếp và vận hành giữa các bộ xử lý và mạch khác nhau nên nó yêu cầu một giao thức giao tiếp chung để trao đổi dữ liệu.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nhiều giao thức truyền thông, nhưng nhìn chung, chúng có thể được chia thành hai loại: song song và nối tiếp.</a:t>
            </a:r>
            <a:endParaRPr sz="1300">
              <a:solidFill>
                <a:srgbClr val="262626"/>
              </a:solidFill>
              <a:latin typeface="Arial"/>
              <a:ea typeface="Arial"/>
              <a:cs typeface="Arial"/>
              <a:sym typeface="Arial"/>
            </a:endParaRPr>
          </a:p>
        </p:txBody>
      </p:sp>
      <p:sp>
        <p:nvSpPr>
          <p:cNvPr id="2650" name="Google Shape;2650;p166"/>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Giới thiệu truyền thông nối tiếp</a:t>
            </a:r>
            <a:endParaRPr sz="1400">
              <a:solidFill>
                <a:schemeClr val="dk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167"/>
          <p:cNvSpPr/>
          <p:nvPr/>
        </p:nvSpPr>
        <p:spPr>
          <a:xfrm>
            <a:off x="580388" y="423779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thức nối tiếp</a:t>
            </a:r>
            <a:endParaRPr sz="1400">
              <a:solidFill>
                <a:schemeClr val="dk1"/>
              </a:solidFill>
              <a:latin typeface="Arial"/>
              <a:ea typeface="Arial"/>
              <a:cs typeface="Arial"/>
              <a:sym typeface="Arial"/>
            </a:endParaRPr>
          </a:p>
        </p:txBody>
      </p:sp>
      <p:sp>
        <p:nvSpPr>
          <p:cNvPr id="2657" name="Google Shape;2657;p16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Truyền thông nối tiếp</a:t>
            </a:r>
            <a:endParaRPr sz="1800">
              <a:solidFill>
                <a:schemeClr val="lt1"/>
              </a:solidFill>
              <a:latin typeface="Arial"/>
              <a:ea typeface="Arial"/>
              <a:cs typeface="Arial"/>
              <a:sym typeface="Arial"/>
            </a:endParaRPr>
          </a:p>
        </p:txBody>
      </p:sp>
      <p:sp>
        <p:nvSpPr>
          <p:cNvPr id="2658" name="Google Shape;2658;p1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659" name="Google Shape;2659;p167"/>
          <p:cNvSpPr/>
          <p:nvPr/>
        </p:nvSpPr>
        <p:spPr>
          <a:xfrm>
            <a:off x="3917383" y="1759881"/>
            <a:ext cx="5282180" cy="225364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Giao thức song song truyền nhiều bit cùng một lúc.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Giao thức song song gửi tất cả dữ liệu cùng một lúc qua 8, 16 hoặc nhiều dây.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cần có đường đồng hồ (CLK) để tất cả các đường có thể hoạt động cùng nhau theo thời gian (đồng hồ), nên 9 đường được sử dụng cho bus dữ liệu 8 bit.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Mặc dù song song dễ thực hiện hơn và nhanh hơn so với nối tiếp, nhưng nó đòi hỏi nhiều tài nguyên và chi phí hơn, đồng thời tiêu tốn nhiều đường I/O (Đầu vào/Đầu ra) hơn.</a:t>
            </a:r>
            <a:endParaRPr sz="1300">
              <a:solidFill>
                <a:srgbClr val="262626"/>
              </a:solidFill>
              <a:latin typeface="Arial"/>
              <a:ea typeface="Arial"/>
              <a:cs typeface="Arial"/>
              <a:sym typeface="Arial"/>
            </a:endParaRPr>
          </a:p>
        </p:txBody>
      </p:sp>
      <p:sp>
        <p:nvSpPr>
          <p:cNvPr id="2660" name="Google Shape;2660;p167"/>
          <p:cNvSpPr/>
          <p:nvPr/>
        </p:nvSpPr>
        <p:spPr>
          <a:xfrm>
            <a:off x="3907670" y="4482536"/>
            <a:ext cx="5291894"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200"/>
              <a:buFont typeface="Arial"/>
              <a:buChar char="‣"/>
            </a:pPr>
            <a:r>
              <a:rPr lang="en-US" sz="1200">
                <a:solidFill>
                  <a:schemeClr val="dk1"/>
                </a:solidFill>
                <a:latin typeface="Arial"/>
                <a:ea typeface="Arial"/>
                <a:cs typeface="Arial"/>
                <a:sym typeface="Arial"/>
              </a:rPr>
              <a:t>Giao thức nối tiếp </a:t>
            </a:r>
            <a:r>
              <a:rPr lang="en-US" sz="1300">
                <a:solidFill>
                  <a:srgbClr val="262626"/>
                </a:solidFill>
                <a:latin typeface="Arial"/>
                <a:ea typeface="Arial"/>
                <a:cs typeface="Arial"/>
                <a:sym typeface="Arial"/>
              </a:rPr>
              <a:t>biến dữ liệu thành một luồng (tuần tự hóa) để gửi từng bit một.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 hình bên trái, giao diện nối tiếp truyền dữ liệu theo 2 dòng bao gồm theo chiều kim đồng hồ đồng hồ.</a:t>
            </a:r>
            <a:endParaRPr sz="1300">
              <a:solidFill>
                <a:srgbClr val="262626"/>
              </a:solidFill>
              <a:latin typeface="Arial"/>
              <a:ea typeface="Arial"/>
              <a:cs typeface="Arial"/>
              <a:sym typeface="Arial"/>
            </a:endParaRPr>
          </a:p>
        </p:txBody>
      </p:sp>
      <p:grpSp>
        <p:nvGrpSpPr>
          <p:cNvPr id="2661" name="Google Shape;2661;p167"/>
          <p:cNvGrpSpPr/>
          <p:nvPr/>
        </p:nvGrpSpPr>
        <p:grpSpPr>
          <a:xfrm>
            <a:off x="557783" y="1823896"/>
            <a:ext cx="3157569" cy="2180214"/>
            <a:chOff x="557783" y="1823896"/>
            <a:chExt cx="3157569" cy="2180214"/>
          </a:xfrm>
        </p:grpSpPr>
        <p:sp>
          <p:nvSpPr>
            <p:cNvPr id="2662" name="Google Shape;2662;p167"/>
            <p:cNvSpPr/>
            <p:nvPr/>
          </p:nvSpPr>
          <p:spPr>
            <a:xfrm>
              <a:off x="557783" y="1823896"/>
              <a:ext cx="3157569" cy="2180214"/>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2663" name="Google Shape;2663;p167"/>
            <p:cNvPicPr preferRelativeResize="0"/>
            <p:nvPr/>
          </p:nvPicPr>
          <p:blipFill rotWithShape="1">
            <a:blip r:embed="rId3">
              <a:alphaModFix/>
            </a:blip>
            <a:srcRect b="0" l="0" r="0" t="0"/>
            <a:stretch/>
          </p:blipFill>
          <p:spPr>
            <a:xfrm>
              <a:off x="1266256" y="1847902"/>
              <a:ext cx="1669449" cy="2139327"/>
            </a:xfrm>
            <a:prstGeom prst="rect">
              <a:avLst/>
            </a:prstGeom>
            <a:noFill/>
            <a:ln>
              <a:noFill/>
            </a:ln>
          </p:spPr>
        </p:pic>
      </p:grpSp>
      <p:grpSp>
        <p:nvGrpSpPr>
          <p:cNvPr id="2664" name="Google Shape;2664;p167"/>
          <p:cNvGrpSpPr/>
          <p:nvPr/>
        </p:nvGrpSpPr>
        <p:grpSpPr>
          <a:xfrm>
            <a:off x="557782" y="4526899"/>
            <a:ext cx="3157569" cy="901749"/>
            <a:chOff x="557782" y="4526899"/>
            <a:chExt cx="3157569" cy="901749"/>
          </a:xfrm>
        </p:grpSpPr>
        <p:sp>
          <p:nvSpPr>
            <p:cNvPr id="2665" name="Google Shape;2665;p167"/>
            <p:cNvSpPr/>
            <p:nvPr/>
          </p:nvSpPr>
          <p:spPr>
            <a:xfrm>
              <a:off x="557782" y="4526899"/>
              <a:ext cx="3157569" cy="901749"/>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2666" name="Google Shape;2666;p167"/>
            <p:cNvPicPr preferRelativeResize="0"/>
            <p:nvPr/>
          </p:nvPicPr>
          <p:blipFill rotWithShape="1">
            <a:blip r:embed="rId4">
              <a:alphaModFix/>
            </a:blip>
            <a:srcRect b="0" l="0" r="0" t="0"/>
            <a:stretch/>
          </p:blipFill>
          <p:spPr>
            <a:xfrm>
              <a:off x="626265" y="4554781"/>
              <a:ext cx="3040961" cy="850566"/>
            </a:xfrm>
            <a:prstGeom prst="rect">
              <a:avLst/>
            </a:prstGeom>
            <a:noFill/>
            <a:ln>
              <a:noFill/>
            </a:ln>
          </p:spPr>
        </p:pic>
      </p:grpSp>
      <p:sp>
        <p:nvSpPr>
          <p:cNvPr id="2667" name="Google Shape;2667;p167"/>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thức song song</a:t>
            </a:r>
            <a:endParaRPr sz="1400">
              <a:solidFill>
                <a:schemeClr val="dk1"/>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16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Truyền thông nối tiếp</a:t>
            </a:r>
            <a:endParaRPr sz="1800">
              <a:solidFill>
                <a:schemeClr val="lt1"/>
              </a:solidFill>
              <a:latin typeface="Arial"/>
              <a:ea typeface="Arial"/>
              <a:cs typeface="Arial"/>
              <a:sym typeface="Arial"/>
            </a:endParaRPr>
          </a:p>
        </p:txBody>
      </p:sp>
      <p:sp>
        <p:nvSpPr>
          <p:cNvPr id="2674" name="Google Shape;2674;p1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675" name="Google Shape;2675;p1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bị nối tiếp</a:t>
            </a:r>
            <a:endParaRPr sz="2400">
              <a:solidFill>
                <a:srgbClr val="0C0C0C"/>
              </a:solidFill>
              <a:latin typeface="Arial"/>
              <a:ea typeface="Arial"/>
              <a:cs typeface="Arial"/>
              <a:sym typeface="Arial"/>
            </a:endParaRPr>
          </a:p>
        </p:txBody>
      </p:sp>
      <p:sp>
        <p:nvSpPr>
          <p:cNvPr id="2676" name="Google Shape;2676;p168"/>
          <p:cNvSpPr/>
          <p:nvPr/>
        </p:nvSpPr>
        <p:spPr>
          <a:xfrm>
            <a:off x="712182" y="2174873"/>
            <a:ext cx="8487381" cy="1350830"/>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Giao tiếp RS232, RS485 và UART đều là các giao thức Truyền thông kết nối không đồng bộ..</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giao tiếp không đồng bộ, không có đồng hồ giữa người gửi và người nhận. Dữ liệu được nhận biết bởi máy thu thông qua tín hiệu chỉ điểm bắt đầu và điểm kết thúc của dữ liệu.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Truyền thông kết nối tiếp tục gửi dữ liệu theo đơn vị bit, BPS được sử dụng làm đơn vị tốc độ truyền của Truyền thông kết nối.</a:t>
            </a:r>
            <a:endParaRPr sz="1300">
              <a:solidFill>
                <a:srgbClr val="262626"/>
              </a:solidFill>
              <a:latin typeface="Arial"/>
              <a:ea typeface="Arial"/>
              <a:cs typeface="Arial"/>
              <a:sym typeface="Arial"/>
            </a:endParaRPr>
          </a:p>
        </p:txBody>
      </p:sp>
      <p:sp>
        <p:nvSpPr>
          <p:cNvPr id="2677" name="Google Shape;2677;p16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Một giao diện truyền thông quan trọng trong hệ thống nhúng</a:t>
            </a:r>
            <a:endParaRPr sz="1400">
              <a:solidFill>
                <a:schemeClr val="dk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p16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Truyền thông nối tiếp</a:t>
            </a:r>
            <a:endParaRPr sz="1800">
              <a:solidFill>
                <a:schemeClr val="lt1"/>
              </a:solidFill>
              <a:latin typeface="Arial"/>
              <a:ea typeface="Arial"/>
              <a:cs typeface="Arial"/>
              <a:sym typeface="Arial"/>
            </a:endParaRPr>
          </a:p>
        </p:txBody>
      </p:sp>
      <p:sp>
        <p:nvSpPr>
          <p:cNvPr id="2684" name="Google Shape;2684;p1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aphicFrame>
        <p:nvGraphicFramePr>
          <p:cNvPr id="2685" name="Google Shape;2685;p169"/>
          <p:cNvGraphicFramePr/>
          <p:nvPr/>
        </p:nvGraphicFramePr>
        <p:xfrm>
          <a:off x="712182" y="3159457"/>
          <a:ext cx="3000000" cy="3000000"/>
        </p:xfrm>
        <a:graphic>
          <a:graphicData uri="http://schemas.openxmlformats.org/drawingml/2006/table">
            <a:tbl>
              <a:tblPr bandRow="1" firstRow="1">
                <a:noFill/>
                <a:tableStyleId>{CD3F1575-D28F-484E-9A77-C4C70207F0F8}</a:tableStyleId>
              </a:tblPr>
              <a:tblGrid>
                <a:gridCol w="707275"/>
                <a:gridCol w="707275"/>
                <a:gridCol w="707275"/>
                <a:gridCol w="707275"/>
                <a:gridCol w="707275"/>
                <a:gridCol w="707275"/>
                <a:gridCol w="707275"/>
                <a:gridCol w="707275"/>
                <a:gridCol w="707275"/>
                <a:gridCol w="707275"/>
                <a:gridCol w="707275"/>
                <a:gridCol w="707275"/>
              </a:tblGrid>
              <a:tr h="179750">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Bit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2</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3</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4</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5</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6</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7</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8</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9</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10</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11</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r>
              <a:tr h="530250">
                <a:tc>
                  <a:txBody>
                    <a:bodyPr/>
                    <a:lstStyle/>
                    <a:p>
                      <a:pPr indent="0" lvl="0" marL="0" marR="0" rtl="0" algn="ctr">
                        <a:spcBef>
                          <a:spcPts val="0"/>
                        </a:spcBef>
                        <a:spcAft>
                          <a:spcPts val="0"/>
                        </a:spcAft>
                        <a:buNone/>
                      </a:pPr>
                      <a:r>
                        <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8DA9DB">
                        <a:alpha val="20000"/>
                      </a:srgbClr>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Start  Bit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8DA9DB">
                        <a:alpha val="20000"/>
                      </a:srgbClr>
                    </a:solidFill>
                  </a:tcPr>
                </a:tc>
                <a:tc gridSpan="8">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Dữ liệu</a:t>
                      </a:r>
                      <a:endParaRPr/>
                    </a:p>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 Bit (5 ~ 8 bit)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8DA9DB">
                        <a:alpha val="20000"/>
                      </a:srgbClr>
                    </a:solidFill>
                  </a:tcPr>
                </a:tc>
                <a:tc hMerge="1"/>
                <a:tc hMerge="1"/>
                <a:tc hMerge="1"/>
                <a:tc hMerge="1"/>
                <a:tc hMerge="1"/>
                <a:tc hMerge="1"/>
                <a:tc hMerge="1"/>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Parity</a:t>
                      </a:r>
                      <a:endParaRPr sz="1300" u="none" cap="none" strike="noStrike">
                        <a:solidFill>
                          <a:srgbClr val="262626"/>
                        </a:solidFill>
                        <a:latin typeface="Arial"/>
                        <a:ea typeface="Arial"/>
                        <a:cs typeface="Arial"/>
                        <a:sym typeface="Arial"/>
                      </a:endParaRPr>
                    </a:p>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Bit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8DA9DB">
                        <a:alpha val="20000"/>
                      </a:srgbClr>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Sytop Bit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8DA9DB">
                        <a:alpha val="20000"/>
                      </a:srgbClr>
                    </a:solidFill>
                  </a:tcPr>
                </a:tc>
              </a:tr>
              <a:tr h="165100">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Dữ liệu</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Start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D0</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D1</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D2</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D3</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D4</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D5</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D6</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D7</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Parity</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Stop</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r>
            </a:tbl>
          </a:graphicData>
        </a:graphic>
      </p:graphicFrame>
      <p:sp>
        <p:nvSpPr>
          <p:cNvPr id="2686" name="Google Shape;2686;p169"/>
          <p:cNvSpPr/>
          <p:nvPr/>
        </p:nvSpPr>
        <p:spPr>
          <a:xfrm>
            <a:off x="712182" y="1759881"/>
            <a:ext cx="8487381" cy="115077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Trước khi gửi dữ liệu, luôn gửi tín hiệu để gửi dữ liệu bằng Start Bit trước.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được gửi khi đường truyền dữ liệu thay đổi từ THẤP sang CAO.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chỉ ra điểm bắt đầu của dữ liệu và gửi dữ liệu từng bit theo trình tự thời gian. Khi tất cả 1 byte dữ liệu đã được gửi, nó sẽ gửi Bit chẵn lẻ (có thể không được sử dụng) và Bit dừng.</a:t>
            </a:r>
            <a:endParaRPr sz="1300">
              <a:solidFill>
                <a:srgbClr val="262626"/>
              </a:solidFill>
              <a:latin typeface="Arial"/>
              <a:ea typeface="Arial"/>
              <a:cs typeface="Arial"/>
              <a:sym typeface="Arial"/>
            </a:endParaRPr>
          </a:p>
        </p:txBody>
      </p:sp>
      <p:sp>
        <p:nvSpPr>
          <p:cNvPr id="2687" name="Google Shape;2687;p169"/>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UART: Truyền kết nối không đồng bộ Cấu trúc dữ liệu</a:t>
            </a:r>
            <a:endParaRPr sz="1400">
              <a:solidFill>
                <a:srgbClr val="26262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17"/>
          <p:cNvPicPr preferRelativeResize="0"/>
          <p:nvPr/>
        </p:nvPicPr>
        <p:blipFill rotWithShape="1">
          <a:blip r:embed="rId3">
            <a:alphaModFix/>
          </a:blip>
          <a:srcRect b="9152" l="0" r="0" t="0"/>
          <a:stretch/>
        </p:blipFill>
        <p:spPr>
          <a:xfrm>
            <a:off x="5026409" y="3877244"/>
            <a:ext cx="4316600" cy="2361010"/>
          </a:xfrm>
          <a:prstGeom prst="rect">
            <a:avLst/>
          </a:prstGeom>
          <a:noFill/>
          <a:ln>
            <a:noFill/>
          </a:ln>
        </p:spPr>
      </p:pic>
      <p:sp>
        <p:nvSpPr>
          <p:cNvPr id="349" name="Google Shape;349;p1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Chuyển mạch</a:t>
            </a:r>
            <a:endParaRPr sz="2400">
              <a:solidFill>
                <a:srgbClr val="0C0C0C"/>
              </a:solidFill>
              <a:latin typeface="Arial"/>
              <a:ea typeface="Arial"/>
              <a:cs typeface="Arial"/>
              <a:sym typeface="Arial"/>
            </a:endParaRPr>
          </a:p>
        </p:txBody>
      </p:sp>
      <p:sp>
        <p:nvSpPr>
          <p:cNvPr id="350" name="Google Shape;350;p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Chuyển đổi Mạng</a:t>
            </a:r>
            <a:endParaRPr sz="1800">
              <a:solidFill>
                <a:schemeClr val="lt1"/>
              </a:solidFill>
              <a:latin typeface="Arial"/>
              <a:ea typeface="Arial"/>
              <a:cs typeface="Arial"/>
              <a:sym typeface="Arial"/>
            </a:endParaRPr>
          </a:p>
        </p:txBody>
      </p:sp>
      <p:sp>
        <p:nvSpPr>
          <p:cNvPr id="351" name="Google Shape;351;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52" name="Google Shape;352;p17"/>
          <p:cNvSpPr/>
          <p:nvPr/>
        </p:nvSpPr>
        <p:spPr>
          <a:xfrm>
            <a:off x="712182" y="2174873"/>
            <a:ext cx="8487381" cy="244856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Chuyển mạch</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Mạch: Tập hợp các đường truyền (các kênh giao tiếp)</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khi thiết lập đường truyền, các máy tính khác sẽ không thể sử dụng đường truyền này dù không truyền </a:t>
            </a:r>
            <a:endParaRPr b="0" i="0" sz="13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300" u="none" cap="none" strike="noStrike">
                <a:solidFill>
                  <a:srgbClr val="262626"/>
                </a:solidFill>
                <a:latin typeface="Arial"/>
                <a:ea typeface="Arial"/>
                <a:cs typeface="Arial"/>
                <a:sym typeface="Arial"/>
              </a:rPr>
              <a:t>    dữ liệu nào, cho đến khi đường truyền này được giải phóng. Nhược điểm về mặt tối ưu hóa đường truyền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Sau khi thiết lập đường truyền và bắt đầu truyền dữ liệu thì không cần phải tìm lại tuyến đó nữa.</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Lý tưởng để truyền dữ liệu theo thời gian thực, ví dụ như giọng nói</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Chỉ được sử dụng để truyền </a:t>
            </a:r>
            <a:r>
              <a:rPr b="0" i="0" lang="en-US" sz="1300" u="none" cap="none" strike="noStrike">
                <a:solidFill>
                  <a:srgbClr val="262626"/>
                </a:solidFill>
                <a:latin typeface="Arial"/>
                <a:ea typeface="Arial"/>
                <a:cs typeface="Arial"/>
                <a:sym typeface="Arial"/>
              </a:rPr>
              <a:t>khối lượng dữ liệu lớn ở tốc độ cao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điển hình như mạng điện thoại</a:t>
            </a:r>
            <a:endParaRPr/>
          </a:p>
        </p:txBody>
      </p:sp>
      <p:sp>
        <p:nvSpPr>
          <p:cNvPr id="353" name="Google Shape;353;p17"/>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Sau khi xác định bên gửi và bên nhận, một tuyến thích hợp trong số các đường truyền sẽ được thiết lập.</a:t>
            </a:r>
            <a:endParaRPr sz="1400">
              <a:solidFill>
                <a:schemeClr val="dk1"/>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17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Truyền thông nối tiếp</a:t>
            </a:r>
            <a:endParaRPr sz="1800">
              <a:solidFill>
                <a:schemeClr val="lt1"/>
              </a:solidFill>
              <a:latin typeface="Arial"/>
              <a:ea typeface="Arial"/>
              <a:cs typeface="Arial"/>
              <a:sym typeface="Arial"/>
            </a:endParaRPr>
          </a:p>
        </p:txBody>
      </p:sp>
      <p:sp>
        <p:nvSpPr>
          <p:cNvPr id="2694" name="Google Shape;2694;p1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nvGrpSpPr>
          <p:cNvPr id="2695" name="Google Shape;2695;p170"/>
          <p:cNvGrpSpPr/>
          <p:nvPr/>
        </p:nvGrpSpPr>
        <p:grpSpPr>
          <a:xfrm>
            <a:off x="712182" y="1846749"/>
            <a:ext cx="8496306" cy="2548749"/>
            <a:chOff x="712182" y="1952624"/>
            <a:chExt cx="8496306" cy="2548749"/>
          </a:xfrm>
        </p:grpSpPr>
        <p:sp>
          <p:nvSpPr>
            <p:cNvPr id="2696" name="Google Shape;2696;p170"/>
            <p:cNvSpPr/>
            <p:nvPr/>
          </p:nvSpPr>
          <p:spPr>
            <a:xfrm>
              <a:off x="712182" y="1952624"/>
              <a:ext cx="8496306" cy="254874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97" name="Google Shape;2697;p170"/>
            <p:cNvSpPr/>
            <p:nvPr/>
          </p:nvSpPr>
          <p:spPr>
            <a:xfrm>
              <a:off x="982374" y="2129752"/>
              <a:ext cx="8024725" cy="1971513"/>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Truyền thông nối tiếp Thuật ngữ</a:t>
              </a:r>
              <a:endParaRPr b="1" sz="1400">
                <a:solidFill>
                  <a:schemeClr val="dk1"/>
                </a:solidFill>
                <a:latin typeface="Arial"/>
                <a:ea typeface="Arial"/>
                <a:cs typeface="Arial"/>
                <a:sym typeface="Arial"/>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Start Bit: Nó có nghĩa là bắt đầu giao tiếp. Nó duy trì bao nhiêu thời gian để truyền 1 bit. Thời gian truyền 1 bit phụ thuộc vào tốc độ Baud. Tốc độ giao tiếp càng nhanh thì thời gian càng ngắn.</a:t>
              </a:r>
              <a:endParaRPr sz="1300">
                <a:solidFill>
                  <a:schemeClr val="dk1"/>
                </a:solidFill>
                <a:latin typeface="Arial"/>
                <a:ea typeface="Arial"/>
                <a:cs typeface="Arial"/>
                <a:sym typeface="Arial"/>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Bit dữ liệu: 5~8 Bit được chọn và sử dụng, nhưng thông thường 8 Bit được sử dụng nhiều nhất.</a:t>
              </a:r>
              <a:endParaRPr sz="1300">
                <a:solidFill>
                  <a:schemeClr val="dk1"/>
                </a:solidFill>
                <a:latin typeface="Arial"/>
                <a:ea typeface="Arial"/>
                <a:cs typeface="Arial"/>
                <a:sym typeface="Arial"/>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Bit chẵn lẻ: Có thể tạo và gửi một giá trị chẵn lẻ để phát hiện lỗi. Khi bị tắt, bản thân Bit chẵn lẻ không được truyền đi.</a:t>
              </a:r>
              <a:endParaRPr sz="1300">
                <a:solidFill>
                  <a:schemeClr val="dk1"/>
                </a:solidFill>
                <a:latin typeface="Arial"/>
                <a:ea typeface="Arial"/>
                <a:cs typeface="Arial"/>
                <a:sym typeface="Arial"/>
              </a:endParaRPr>
            </a:p>
            <a:p>
              <a:pPr indent="-342900" lvl="0" marL="342900" marR="0" rtl="0" algn="l">
                <a:spcBef>
                  <a:spcPts val="800"/>
                </a:spcBef>
                <a:spcAft>
                  <a:spcPts val="0"/>
                </a:spcAft>
                <a:buClr>
                  <a:schemeClr val="dk1"/>
                </a:buClr>
                <a:buSzPts val="1300"/>
                <a:buFont typeface="Malgun Gothic"/>
                <a:buAutoNum type="arabicParenR"/>
              </a:pPr>
              <a:r>
                <a:rPr lang="en-US" sz="1300">
                  <a:solidFill>
                    <a:schemeClr val="dk1"/>
                  </a:solidFill>
                  <a:latin typeface="Arial"/>
                  <a:ea typeface="Arial"/>
                  <a:cs typeface="Arial"/>
                  <a:sym typeface="Arial"/>
                </a:rPr>
                <a:t>Stop Bit: Thông báo kết thúc truyền dữ liệu</a:t>
              </a:r>
              <a:endParaRPr sz="1300">
                <a:solidFill>
                  <a:schemeClr val="dk1"/>
                </a:solidFill>
                <a:latin typeface="Arial"/>
                <a:ea typeface="Arial"/>
                <a:cs typeface="Arial"/>
                <a:sym typeface="Arial"/>
              </a:endParaRPr>
            </a:p>
          </p:txBody>
        </p:sp>
      </p:grpSp>
      <p:graphicFrame>
        <p:nvGraphicFramePr>
          <p:cNvPr id="2698" name="Google Shape;2698;p170"/>
          <p:cNvGraphicFramePr/>
          <p:nvPr/>
        </p:nvGraphicFramePr>
        <p:xfrm>
          <a:off x="712182" y="4666650"/>
          <a:ext cx="3000000" cy="3000000"/>
        </p:xfrm>
        <a:graphic>
          <a:graphicData uri="http://schemas.openxmlformats.org/drawingml/2006/table">
            <a:tbl>
              <a:tblPr bandRow="1" firstRow="1">
                <a:noFill/>
                <a:tableStyleId>{CD3F1575-D28F-484E-9A77-C4C70207F0F8}</a:tableStyleId>
              </a:tblPr>
              <a:tblGrid>
                <a:gridCol w="707275"/>
                <a:gridCol w="707275"/>
                <a:gridCol w="707275"/>
                <a:gridCol w="707275"/>
                <a:gridCol w="707275"/>
                <a:gridCol w="707275"/>
                <a:gridCol w="707275"/>
                <a:gridCol w="707275"/>
                <a:gridCol w="707275"/>
                <a:gridCol w="707275"/>
                <a:gridCol w="707275"/>
                <a:gridCol w="707275"/>
              </a:tblGrid>
              <a:tr h="179750">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Bit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1</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2</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3</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4</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5</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6</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7</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8</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9</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10</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11</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2F2F2"/>
                    </a:solidFill>
                  </a:tcPr>
                </a:tc>
              </a:tr>
              <a:tr h="530250">
                <a:tc>
                  <a:txBody>
                    <a:bodyPr/>
                    <a:lstStyle/>
                    <a:p>
                      <a:pPr indent="0" lvl="0" marL="0" marR="0" rtl="0" algn="ctr">
                        <a:spcBef>
                          <a:spcPts val="0"/>
                        </a:spcBef>
                        <a:spcAft>
                          <a:spcPts val="0"/>
                        </a:spcAft>
                        <a:buNone/>
                      </a:pPr>
                      <a:r>
                        <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8DA9DB">
                        <a:alpha val="20000"/>
                      </a:srgbClr>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Start Bit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8DA9DB">
                        <a:alpha val="20000"/>
                      </a:srgbClr>
                    </a:solidFill>
                  </a:tcPr>
                </a:tc>
                <a:tc gridSpan="8">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Data Bit (5 ~ 8 bit)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8DA9DB">
                        <a:alpha val="20000"/>
                      </a:srgbClr>
                    </a:solidFill>
                  </a:tcPr>
                </a:tc>
                <a:tc hMerge="1"/>
                <a:tc hMerge="1"/>
                <a:tc hMerge="1"/>
                <a:tc hMerge="1"/>
                <a:tc hMerge="1"/>
                <a:tc hMerge="1"/>
                <a:tc hMerge="1"/>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Parity</a:t>
                      </a:r>
                      <a:endParaRPr/>
                    </a:p>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Bit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8DA9DB">
                        <a:alpha val="20000"/>
                      </a:srgbClr>
                    </a:solidFill>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Stop Bit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8DA9DB">
                        <a:alpha val="20000"/>
                      </a:srgbClr>
                    </a:solidFill>
                  </a:tcPr>
                </a:tc>
              </a:tr>
              <a:tr h="315925">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Data</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Start</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D0</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D1</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D2</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D3</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D4</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D5</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D6</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D7</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Parity</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Stop</a:t>
                      </a:r>
                      <a:endParaRPr sz="1300" u="none" cap="none" strike="noStrike">
                        <a:solidFill>
                          <a:srgbClr val="262626"/>
                        </a:solidFill>
                        <a:latin typeface="Arial"/>
                        <a:ea typeface="Arial"/>
                        <a:cs typeface="Arial"/>
                        <a:sym typeface="Arial"/>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tcPr>
                </a:tc>
              </a:tr>
            </a:tbl>
          </a:graphicData>
        </a:graphic>
      </p:graphicFrame>
      <p:sp>
        <p:nvSpPr>
          <p:cNvPr id="2699" name="Google Shape;2699;p170"/>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UART: Truyền kết nối không đồng bộ Cấu trúc dữ liệu</a:t>
            </a:r>
            <a:endParaRPr sz="1400">
              <a:solidFill>
                <a:srgbClr val="262626"/>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grpSp>
        <p:nvGrpSpPr>
          <p:cNvPr id="2705" name="Google Shape;2705;p171"/>
          <p:cNvGrpSpPr/>
          <p:nvPr/>
        </p:nvGrpSpPr>
        <p:grpSpPr>
          <a:xfrm>
            <a:off x="1452629" y="3973676"/>
            <a:ext cx="6997566" cy="2331852"/>
            <a:chOff x="1530417" y="4026284"/>
            <a:chExt cx="6997566" cy="2239947"/>
          </a:xfrm>
        </p:grpSpPr>
        <p:sp>
          <p:nvSpPr>
            <p:cNvPr id="2706" name="Google Shape;2706;p171"/>
            <p:cNvSpPr/>
            <p:nvPr/>
          </p:nvSpPr>
          <p:spPr>
            <a:xfrm flipH="1" rot="10800000">
              <a:off x="1530417" y="4026284"/>
              <a:ext cx="6997566" cy="2220511"/>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grpSp>
          <p:nvGrpSpPr>
            <p:cNvPr id="2707" name="Google Shape;2707;p171"/>
            <p:cNvGrpSpPr/>
            <p:nvPr/>
          </p:nvGrpSpPr>
          <p:grpSpPr>
            <a:xfrm>
              <a:off x="1986320" y="4096758"/>
              <a:ext cx="6273907" cy="2169473"/>
              <a:chOff x="2044072" y="4019756"/>
              <a:chExt cx="6273907" cy="2169473"/>
            </a:xfrm>
          </p:grpSpPr>
          <p:grpSp>
            <p:nvGrpSpPr>
              <p:cNvPr id="2708" name="Google Shape;2708;p171"/>
              <p:cNvGrpSpPr/>
              <p:nvPr/>
            </p:nvGrpSpPr>
            <p:grpSpPr>
              <a:xfrm>
                <a:off x="2044072" y="4019756"/>
                <a:ext cx="6273907" cy="2057909"/>
                <a:chOff x="2696838" y="4443268"/>
                <a:chExt cx="6273907" cy="2057909"/>
              </a:xfrm>
            </p:grpSpPr>
            <p:pic>
              <p:nvPicPr>
                <p:cNvPr id="2709" name="Google Shape;2709;p171"/>
                <p:cNvPicPr preferRelativeResize="0"/>
                <p:nvPr/>
              </p:nvPicPr>
              <p:blipFill rotWithShape="1">
                <a:blip r:embed="rId3">
                  <a:alphaModFix/>
                </a:blip>
                <a:srcRect b="7294" l="587" r="64130" t="8007"/>
                <a:stretch/>
              </p:blipFill>
              <p:spPr>
                <a:xfrm>
                  <a:off x="2696838" y="4751824"/>
                  <a:ext cx="879457" cy="1342684"/>
                </a:xfrm>
                <a:prstGeom prst="rect">
                  <a:avLst/>
                </a:prstGeom>
                <a:noFill/>
                <a:ln>
                  <a:noFill/>
                </a:ln>
              </p:spPr>
            </p:pic>
            <p:sp>
              <p:nvSpPr>
                <p:cNvPr id="2710" name="Google Shape;2710;p171"/>
                <p:cNvSpPr txBox="1"/>
                <p:nvPr/>
              </p:nvSpPr>
              <p:spPr>
                <a:xfrm>
                  <a:off x="2944848" y="4443268"/>
                  <a:ext cx="3834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TX</a:t>
                  </a:r>
                  <a:endParaRPr b="1" sz="1400">
                    <a:solidFill>
                      <a:srgbClr val="262626"/>
                    </a:solidFill>
                    <a:latin typeface="Arial"/>
                    <a:ea typeface="Arial"/>
                    <a:cs typeface="Arial"/>
                    <a:sym typeface="Arial"/>
                  </a:endParaRPr>
                </a:p>
              </p:txBody>
            </p:sp>
            <p:cxnSp>
              <p:nvCxnSpPr>
                <p:cNvPr id="2711" name="Google Shape;2711;p171"/>
                <p:cNvCxnSpPr/>
                <p:nvPr/>
              </p:nvCxnSpPr>
              <p:spPr>
                <a:xfrm>
                  <a:off x="3671775" y="5678905"/>
                  <a:ext cx="3864806" cy="0"/>
                </a:xfrm>
                <a:prstGeom prst="straightConnector1">
                  <a:avLst/>
                </a:prstGeom>
                <a:noFill/>
                <a:ln cap="flat" cmpd="sng" w="9525">
                  <a:solidFill>
                    <a:schemeClr val="dk1"/>
                  </a:solidFill>
                  <a:prstDash val="solid"/>
                  <a:miter lim="800000"/>
                  <a:headEnd len="sm" w="sm" type="none"/>
                  <a:tailEnd len="med" w="med" type="triangle"/>
                </a:ln>
              </p:spPr>
            </p:cxnSp>
            <p:sp>
              <p:nvSpPr>
                <p:cNvPr id="2712" name="Google Shape;2712;p171"/>
                <p:cNvSpPr txBox="1"/>
                <p:nvPr/>
              </p:nvSpPr>
              <p:spPr>
                <a:xfrm>
                  <a:off x="4766828" y="4569924"/>
                  <a:ext cx="1473618" cy="2956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‘A’(01000001)</a:t>
                  </a:r>
                  <a:endParaRPr sz="1400">
                    <a:solidFill>
                      <a:srgbClr val="262626"/>
                    </a:solidFill>
                    <a:latin typeface="Arial"/>
                    <a:ea typeface="Arial"/>
                    <a:cs typeface="Arial"/>
                    <a:sym typeface="Arial"/>
                  </a:endParaRPr>
                </a:p>
              </p:txBody>
            </p:sp>
            <p:pic>
              <p:nvPicPr>
                <p:cNvPr id="2713" name="Google Shape;2713;p171"/>
                <p:cNvPicPr preferRelativeResize="0"/>
                <p:nvPr/>
              </p:nvPicPr>
              <p:blipFill rotWithShape="1">
                <a:blip r:embed="rId4">
                  <a:alphaModFix/>
                </a:blip>
                <a:srcRect b="0" l="0" r="0" t="0"/>
                <a:stretch/>
              </p:blipFill>
              <p:spPr>
                <a:xfrm>
                  <a:off x="7594332" y="4933810"/>
                  <a:ext cx="1376413" cy="978713"/>
                </a:xfrm>
                <a:prstGeom prst="rect">
                  <a:avLst/>
                </a:prstGeom>
                <a:noFill/>
                <a:ln>
                  <a:noFill/>
                </a:ln>
              </p:spPr>
            </p:pic>
            <p:sp>
              <p:nvSpPr>
                <p:cNvPr id="2714" name="Google Shape;2714;p171"/>
                <p:cNvSpPr txBox="1"/>
                <p:nvPr/>
              </p:nvSpPr>
              <p:spPr>
                <a:xfrm>
                  <a:off x="8062752" y="4597157"/>
                  <a:ext cx="40107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RX</a:t>
                  </a:r>
                  <a:endParaRPr b="1" sz="1400">
                    <a:solidFill>
                      <a:srgbClr val="262626"/>
                    </a:solidFill>
                    <a:latin typeface="Arial"/>
                    <a:ea typeface="Arial"/>
                    <a:cs typeface="Arial"/>
                    <a:sym typeface="Arial"/>
                  </a:endParaRPr>
                </a:p>
              </p:txBody>
            </p:sp>
            <p:sp>
              <p:nvSpPr>
                <p:cNvPr id="2715" name="Google Shape;2715;p171"/>
                <p:cNvSpPr txBox="1"/>
                <p:nvPr/>
              </p:nvSpPr>
              <p:spPr>
                <a:xfrm rot="5400000">
                  <a:off x="3413492" y="5940620"/>
                  <a:ext cx="81333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Start Bit</a:t>
                  </a:r>
                  <a:endParaRPr sz="1400">
                    <a:solidFill>
                      <a:srgbClr val="262626"/>
                    </a:solidFill>
                    <a:latin typeface="Arial"/>
                    <a:ea typeface="Arial"/>
                    <a:cs typeface="Arial"/>
                    <a:sym typeface="Arial"/>
                  </a:endParaRPr>
                </a:p>
              </p:txBody>
            </p:sp>
            <p:sp>
              <p:nvSpPr>
                <p:cNvPr id="2716" name="Google Shape;2716;p171"/>
                <p:cNvSpPr txBox="1"/>
                <p:nvPr/>
              </p:nvSpPr>
              <p:spPr>
                <a:xfrm rot="5400000">
                  <a:off x="6632170" y="5929466"/>
                  <a:ext cx="7825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Stop Bit</a:t>
                  </a:r>
                  <a:endParaRPr sz="1400">
                    <a:solidFill>
                      <a:srgbClr val="262626"/>
                    </a:solidFill>
                    <a:latin typeface="Arial"/>
                    <a:ea typeface="Arial"/>
                    <a:cs typeface="Arial"/>
                    <a:sym typeface="Arial"/>
                  </a:endParaRPr>
                </a:p>
              </p:txBody>
            </p:sp>
          </p:grpSp>
          <p:sp>
            <p:nvSpPr>
              <p:cNvPr id="2717" name="Google Shape;2717;p171"/>
              <p:cNvSpPr txBox="1"/>
              <p:nvPr/>
            </p:nvSpPr>
            <p:spPr>
              <a:xfrm>
                <a:off x="3642224" y="5686631"/>
                <a:ext cx="2417293" cy="5025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Truyền thông nối tiếp mà không gửi bit chẵn lẻ</a:t>
                </a:r>
                <a:endParaRPr b="1" sz="1400">
                  <a:solidFill>
                    <a:srgbClr val="262626"/>
                  </a:solidFill>
                  <a:latin typeface="Arial"/>
                  <a:ea typeface="Arial"/>
                  <a:cs typeface="Arial"/>
                  <a:sym typeface="Arial"/>
                </a:endParaRPr>
              </a:p>
            </p:txBody>
          </p:sp>
        </p:grpSp>
      </p:grpSp>
      <p:sp>
        <p:nvSpPr>
          <p:cNvPr id="2718" name="Google Shape;2718;p17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Truyền thông nối tiếp</a:t>
            </a:r>
            <a:endParaRPr sz="1800">
              <a:solidFill>
                <a:schemeClr val="lt1"/>
              </a:solidFill>
              <a:latin typeface="Arial"/>
              <a:ea typeface="Arial"/>
              <a:cs typeface="Arial"/>
              <a:sym typeface="Arial"/>
            </a:endParaRPr>
          </a:p>
        </p:txBody>
      </p:sp>
      <p:sp>
        <p:nvSpPr>
          <p:cNvPr id="2719" name="Google Shape;2719;p1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720" name="Google Shape;2720;p171"/>
          <p:cNvSpPr/>
          <p:nvPr/>
        </p:nvSpPr>
        <p:spPr>
          <a:xfrm>
            <a:off x="712182" y="1759881"/>
            <a:ext cx="8487381" cy="205871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gửi ký tự ‘A’ thông qua Truyền kết nối giữa Raspberry Pi và PC, ký tự ‘A’ được biểu thị bằng 65 ở dạng thập phân và 1000001 ở dạng nhị phân theo bảng mã ASCII.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1 la CAO, 0 là THẤP, và truyền tín hiệu điện theo thứ tự thời gian.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Hình bên dưới khái niệm hóa quá trình truyền không sử dụng bit chẵn lẻ.</a:t>
            </a:r>
            <a:endParaRPr sz="1300">
              <a:solidFill>
                <a:srgbClr val="262626"/>
              </a:solidFill>
              <a:latin typeface="Arial"/>
              <a:ea typeface="Arial"/>
              <a:cs typeface="Arial"/>
              <a:sym typeface="Arial"/>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Người gửi: TX,   Người nhận: RX,   Tốc độ truyền tin: tỷ lệ Baud</a:t>
            </a:r>
            <a:endParaRPr b="0" i="0" sz="1300" u="none" cap="none" strike="noStrike">
              <a:solidFill>
                <a:srgbClr val="262626"/>
              </a:solidFill>
              <a:latin typeface="Arial"/>
              <a:ea typeface="Arial"/>
              <a:cs typeface="Arial"/>
              <a:sym typeface="Arial"/>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Cả bộ phát và bộ thu phải hoạt động trên cùng tốc độ truyền.</a:t>
            </a:r>
            <a:endParaRPr/>
          </a:p>
          <a:p>
            <a:pPr indent="-285750" lvl="1" marL="74295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RS232  là một giao thức truyền thông không đồng bộ không sử dụng đồng hồ và đường dữ liệu.</a:t>
            </a:r>
            <a:endParaRPr b="0" i="0" sz="1300" u="none" cap="none" strike="noStrike">
              <a:solidFill>
                <a:srgbClr val="262626"/>
              </a:solidFill>
              <a:latin typeface="Arial"/>
              <a:ea typeface="Arial"/>
              <a:cs typeface="Arial"/>
              <a:sym typeface="Arial"/>
            </a:endParaRPr>
          </a:p>
        </p:txBody>
      </p:sp>
      <p:graphicFrame>
        <p:nvGraphicFramePr>
          <p:cNvPr id="2721" name="Google Shape;2721;p171"/>
          <p:cNvGraphicFramePr/>
          <p:nvPr/>
        </p:nvGraphicFramePr>
        <p:xfrm>
          <a:off x="2883469" y="4659074"/>
          <a:ext cx="3000000" cy="3000000"/>
        </p:xfrm>
        <a:graphic>
          <a:graphicData uri="http://schemas.openxmlformats.org/drawingml/2006/table">
            <a:tbl>
              <a:tblPr bandRow="1" firstRow="1">
                <a:noFill/>
                <a:tableStyleId>{C7D7859D-0AC2-45C5-9FF5-CE1497CAA550}</a:tableStyleId>
              </a:tblPr>
              <a:tblGrid>
                <a:gridCol w="351350"/>
                <a:gridCol w="351350"/>
                <a:gridCol w="351350"/>
                <a:gridCol w="351350"/>
                <a:gridCol w="351350"/>
                <a:gridCol w="351350"/>
                <a:gridCol w="351350"/>
                <a:gridCol w="351350"/>
                <a:gridCol w="351350"/>
                <a:gridCol w="351350"/>
                <a:gridCol w="351350"/>
              </a:tblGrid>
              <a:tr h="654075">
                <a:tc>
                  <a:txBody>
                    <a:bodyPr/>
                    <a:lstStyle/>
                    <a:p>
                      <a:pPr indent="0" lvl="0" marL="0" marR="0" rtl="0" algn="l">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0</a:t>
                      </a:r>
                      <a:endParaRPr sz="1400" u="none" cap="none" strike="noStrike">
                        <a:solidFill>
                          <a:srgbClr val="262626"/>
                        </a:solidFill>
                        <a:latin typeface="Arial"/>
                        <a:ea typeface="Arial"/>
                        <a:cs typeface="Arial"/>
                        <a:sym typeface="Arial"/>
                      </a:endParaRPr>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1</a:t>
                      </a:r>
                      <a:endParaRPr sz="1400" u="none" cap="none" strike="noStrike">
                        <a:solidFill>
                          <a:srgbClr val="262626"/>
                        </a:solidFill>
                        <a:latin typeface="Arial"/>
                        <a:ea typeface="Arial"/>
                        <a:cs typeface="Arial"/>
                        <a:sym typeface="Arial"/>
                      </a:endParaRPr>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0</a:t>
                      </a:r>
                      <a:endParaRPr sz="1400" u="none" cap="none" strike="noStrike">
                        <a:solidFill>
                          <a:srgbClr val="262626"/>
                        </a:solidFill>
                        <a:latin typeface="Arial"/>
                        <a:ea typeface="Arial"/>
                        <a:cs typeface="Arial"/>
                        <a:sym typeface="Arial"/>
                      </a:endParaRPr>
                    </a:p>
                  </a:txBody>
                  <a:tcPr marT="45725" marB="45725" marR="91450" marL="91450" anchor="ctr">
                    <a:lnL cap="flat" cmpd="sng" w="28575">
                      <a:solidFill>
                        <a:srgbClr val="FF0000"/>
                      </a:solidFill>
                      <a:prstDash val="solid"/>
                      <a:round/>
                      <a:headEnd len="sm" w="sm" type="none"/>
                      <a:tailEnd len="sm" w="sm" type="none"/>
                    </a:lnL>
                    <a:lnR cap="flat" cmpd="sng" w="19050">
                      <a:solidFill>
                        <a:srgbClr val="C00000"/>
                      </a:solidFill>
                      <a:prstDash val="dash"/>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0</a:t>
                      </a:r>
                      <a:endParaRPr sz="1400" u="none" cap="none" strike="noStrike">
                        <a:solidFill>
                          <a:srgbClr val="262626"/>
                        </a:solidFill>
                        <a:latin typeface="Arial"/>
                        <a:ea typeface="Arial"/>
                        <a:cs typeface="Arial"/>
                        <a:sym typeface="Arial"/>
                      </a:endParaRPr>
                    </a:p>
                  </a:txBody>
                  <a:tcPr marT="45725" marB="45725" marR="91450" marL="91450" anchor="ctr">
                    <a:lnL cap="flat" cmpd="sng" w="19050">
                      <a:solidFill>
                        <a:srgbClr val="C00000"/>
                      </a:solidFill>
                      <a:prstDash val="dash"/>
                      <a:round/>
                      <a:headEnd len="sm" w="sm" type="none"/>
                      <a:tailEnd len="sm" w="sm" type="none"/>
                    </a:lnL>
                    <a:lnR cap="flat" cmpd="sng" w="19050">
                      <a:solidFill>
                        <a:srgbClr val="C00000"/>
                      </a:solidFill>
                      <a:prstDash val="dash"/>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0</a:t>
                      </a:r>
                      <a:endParaRPr sz="1400" u="none" cap="none" strike="noStrike">
                        <a:solidFill>
                          <a:srgbClr val="262626"/>
                        </a:solidFill>
                        <a:latin typeface="Arial"/>
                        <a:ea typeface="Arial"/>
                        <a:cs typeface="Arial"/>
                        <a:sym typeface="Arial"/>
                      </a:endParaRPr>
                    </a:p>
                  </a:txBody>
                  <a:tcPr marT="45725" marB="45725" marR="91450" marL="91450" anchor="ctr">
                    <a:lnL cap="flat" cmpd="sng" w="19050">
                      <a:solidFill>
                        <a:srgbClr val="C00000"/>
                      </a:solidFill>
                      <a:prstDash val="dash"/>
                      <a:round/>
                      <a:headEnd len="sm" w="sm" type="none"/>
                      <a:tailEnd len="sm" w="sm" type="none"/>
                    </a:lnL>
                    <a:lnR cap="flat" cmpd="sng" w="19050">
                      <a:solidFill>
                        <a:srgbClr val="C00000"/>
                      </a:solidFill>
                      <a:prstDash val="dash"/>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0</a:t>
                      </a:r>
                      <a:endParaRPr sz="1400" u="none" cap="none" strike="noStrike">
                        <a:solidFill>
                          <a:srgbClr val="262626"/>
                        </a:solidFill>
                        <a:latin typeface="Arial"/>
                        <a:ea typeface="Arial"/>
                        <a:cs typeface="Arial"/>
                        <a:sym typeface="Arial"/>
                      </a:endParaRPr>
                    </a:p>
                  </a:txBody>
                  <a:tcPr marT="45725" marB="45725" marR="91450" marL="91450" anchor="ctr">
                    <a:lnL cap="flat" cmpd="sng" w="19050">
                      <a:solidFill>
                        <a:srgbClr val="C00000"/>
                      </a:solidFill>
                      <a:prstDash val="dash"/>
                      <a:round/>
                      <a:headEnd len="sm" w="sm" type="none"/>
                      <a:tailEnd len="sm" w="sm" type="none"/>
                    </a:lnL>
                    <a:lnR cap="flat" cmpd="sng" w="19050">
                      <a:solidFill>
                        <a:srgbClr val="C00000"/>
                      </a:solidFill>
                      <a:prstDash val="dash"/>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0</a:t>
                      </a:r>
                      <a:endParaRPr sz="1400" u="none" cap="none" strike="noStrike">
                        <a:solidFill>
                          <a:srgbClr val="262626"/>
                        </a:solidFill>
                        <a:latin typeface="Arial"/>
                        <a:ea typeface="Arial"/>
                        <a:cs typeface="Arial"/>
                        <a:sym typeface="Arial"/>
                      </a:endParaRPr>
                    </a:p>
                  </a:txBody>
                  <a:tcPr marT="45725" marB="45725" marR="91450" marL="91450" anchor="ctr">
                    <a:lnL cap="flat" cmpd="sng" w="19050">
                      <a:solidFill>
                        <a:srgbClr val="C00000"/>
                      </a:solidFill>
                      <a:prstDash val="dash"/>
                      <a:round/>
                      <a:headEnd len="sm" w="sm" type="none"/>
                      <a:tailEnd len="sm" w="sm" type="none"/>
                    </a:lnL>
                    <a:lnR cap="flat" cmpd="sng" w="28575">
                      <a:solidFill>
                        <a:srgbClr val="FF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1</a:t>
                      </a:r>
                      <a:endParaRPr sz="1400" u="none" cap="none" strike="noStrike">
                        <a:solidFill>
                          <a:srgbClr val="262626"/>
                        </a:solidFill>
                        <a:latin typeface="Arial"/>
                        <a:ea typeface="Arial"/>
                        <a:cs typeface="Arial"/>
                        <a:sym typeface="Arial"/>
                      </a:endParaRPr>
                    </a:p>
                  </a:txBody>
                  <a:tcPr marT="45725" marB="45725" marR="91450" marL="91450" anchor="ctr">
                    <a:lnL cap="flat" cmpd="sng" w="28575">
                      <a:solidFill>
                        <a:srgbClr val="FF0000"/>
                      </a:solidFill>
                      <a:prstDash val="solid"/>
                      <a:round/>
                      <a:headEnd len="sm" w="sm" type="none"/>
                      <a:tailEnd len="sm" w="sm" type="none"/>
                    </a:lnL>
                    <a:lnR cap="flat" cmpd="sng" w="19050">
                      <a:solidFill>
                        <a:srgbClr val="C00000"/>
                      </a:solidFill>
                      <a:prstDash val="dash"/>
                      <a:round/>
                      <a:headEnd len="sm" w="sm" type="none"/>
                      <a:tailEnd len="sm" w="sm" type="none"/>
                    </a:lnR>
                    <a:lnT cap="flat" cmpd="sng" w="28575">
                      <a:solidFill>
                        <a:srgbClr val="FF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solidFill>
                          <a:srgbClr val="262626"/>
                        </a:solidFill>
                        <a:latin typeface="Arial"/>
                        <a:ea typeface="Arial"/>
                        <a:cs typeface="Arial"/>
                        <a:sym typeface="Arial"/>
                      </a:endParaRPr>
                    </a:p>
                  </a:txBody>
                  <a:tcPr marT="45725" marB="45725" marR="91450" marL="91450" anchor="ctr">
                    <a:lnL cap="flat" cmpd="sng" w="19050">
                      <a:solidFill>
                        <a:srgbClr val="C00000"/>
                      </a:solidFill>
                      <a:prstDash val="dash"/>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0000"/>
                      </a:solidFill>
                      <a:prstDash val="solid"/>
                      <a:round/>
                      <a:headEnd len="sm" w="sm" type="none"/>
                      <a:tailEnd len="sm" w="sm" type="none"/>
                    </a:lnB>
                  </a:tcPr>
                </a:tc>
              </a:tr>
            </a:tbl>
          </a:graphicData>
        </a:graphic>
      </p:graphicFrame>
      <p:sp>
        <p:nvSpPr>
          <p:cNvPr id="2722" name="Google Shape;2722;p171"/>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UART: Truyền kết nối không đồng bộ Cấu trúc dữ liệu</a:t>
            </a:r>
            <a:endParaRPr sz="1400">
              <a:solidFill>
                <a:srgbClr val="262626"/>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17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Truyền thông nối tiếp</a:t>
            </a:r>
            <a:endParaRPr sz="1800">
              <a:solidFill>
                <a:schemeClr val="lt1"/>
              </a:solidFill>
              <a:latin typeface="Arial"/>
              <a:ea typeface="Arial"/>
              <a:cs typeface="Arial"/>
              <a:sym typeface="Arial"/>
            </a:endParaRPr>
          </a:p>
        </p:txBody>
      </p:sp>
      <p:sp>
        <p:nvSpPr>
          <p:cNvPr id="2729" name="Google Shape;2729;p1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730" name="Google Shape;2730;p17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bị nối tiếp Raspberry Pi</a:t>
            </a:r>
            <a:endParaRPr/>
          </a:p>
        </p:txBody>
      </p:sp>
      <p:graphicFrame>
        <p:nvGraphicFramePr>
          <p:cNvPr id="2731" name="Google Shape;2731;p172"/>
          <p:cNvGraphicFramePr/>
          <p:nvPr/>
        </p:nvGraphicFramePr>
        <p:xfrm>
          <a:off x="703264" y="2279882"/>
          <a:ext cx="3000000" cy="3000000"/>
        </p:xfrm>
        <a:graphic>
          <a:graphicData uri="http://schemas.openxmlformats.org/drawingml/2006/table">
            <a:tbl>
              <a:tblPr bandRow="1" firstRow="1">
                <a:noFill/>
                <a:tableStyleId>{CD3F1575-D28F-484E-9A77-C4C70207F0F8}</a:tableStyleId>
              </a:tblPr>
              <a:tblGrid>
                <a:gridCol w="1094125"/>
                <a:gridCol w="1049725"/>
                <a:gridCol w="1386200"/>
                <a:gridCol w="1503325"/>
              </a:tblGrid>
              <a:tr h="572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Kênh</a:t>
                      </a:r>
                      <a:endParaRPr/>
                    </a:p>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UART</a:t>
                      </a:r>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Cổng nối tiếp</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Tên thiết bị</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Sử dụng </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957225">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UART0</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Serial0</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/dev/ttyS0</a:t>
                      </a:r>
                      <a:endParaRPr/>
                    </a:p>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Or</a:t>
                      </a:r>
                      <a:endParaRPr/>
                    </a:p>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/dev/serial0</a:t>
                      </a:r>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Console or Serial</a:t>
                      </a:r>
                      <a:endParaRPr/>
                    </a:p>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GPIO14(TXD)</a:t>
                      </a:r>
                      <a:endParaRPr/>
                    </a:p>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GPIO15(RXD)</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8085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UART1</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Serial1</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/dev/ttyAMAO</a:t>
                      </a:r>
                      <a:endParaRPr b="0" sz="1400" u="none" cap="none" strike="noStrike">
                        <a:solidFill>
                          <a:srgbClr val="262626"/>
                        </a:solidFill>
                        <a:latin typeface="Arial"/>
                        <a:ea typeface="Arial"/>
                        <a:cs typeface="Arial"/>
                        <a:sym typeface="Arial"/>
                      </a:endParaRPr>
                    </a:p>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Or</a:t>
                      </a:r>
                      <a:endParaRPr/>
                    </a:p>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/dev/serial1</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Bluetooth</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r>
            </a:tbl>
          </a:graphicData>
        </a:graphic>
      </p:graphicFrame>
      <p:pic>
        <p:nvPicPr>
          <p:cNvPr id="2732" name="Google Shape;2732;p172"/>
          <p:cNvPicPr preferRelativeResize="0"/>
          <p:nvPr/>
        </p:nvPicPr>
        <p:blipFill rotWithShape="1">
          <a:blip r:embed="rId3">
            <a:alphaModFix/>
          </a:blip>
          <a:srcRect b="0" l="0" r="0" t="0"/>
          <a:stretch/>
        </p:blipFill>
        <p:spPr>
          <a:xfrm>
            <a:off x="5881036" y="2128086"/>
            <a:ext cx="3573948" cy="2272814"/>
          </a:xfrm>
          <a:prstGeom prst="rect">
            <a:avLst/>
          </a:prstGeom>
          <a:noFill/>
          <a:ln>
            <a:noFill/>
          </a:ln>
        </p:spPr>
      </p:pic>
      <p:sp>
        <p:nvSpPr>
          <p:cNvPr id="2733" name="Google Shape;2733;p172"/>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Raspberry Pi có 4 kênh USB và 2 kênh UART.</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173"/>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Hướng dẫn giao tiếp Socket</a:t>
            </a:r>
            <a:endParaRPr sz="3600">
              <a:solidFill>
                <a:schemeClr val="dk1"/>
              </a:solidFill>
              <a:latin typeface="Arial"/>
              <a:ea typeface="Arial"/>
              <a:cs typeface="Arial"/>
              <a:sym typeface="Arial"/>
            </a:endParaRPr>
          </a:p>
          <a:p>
            <a:pPr indent="0" lvl="0" marL="0" marR="0" rtl="0" algn="l">
              <a:spcBef>
                <a:spcPts val="0"/>
              </a:spcBef>
              <a:spcAft>
                <a:spcPts val="0"/>
              </a:spcAft>
              <a:buNone/>
            </a:pPr>
            <a:r>
              <a:rPr lang="en-US" sz="3600">
                <a:solidFill>
                  <a:schemeClr val="dk1"/>
                </a:solidFill>
                <a:latin typeface="Arial"/>
                <a:ea typeface="Arial"/>
                <a:cs typeface="Arial"/>
                <a:sym typeface="Arial"/>
              </a:rPr>
              <a:t>with Raspberry Pi</a:t>
            </a:r>
            <a:endParaRPr/>
          </a:p>
        </p:txBody>
      </p:sp>
      <p:sp>
        <p:nvSpPr>
          <p:cNvPr id="2740" name="Google Shape;2740;p17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sp>
        <p:nvSpPr>
          <p:cNvPr id="2741" name="Google Shape;2741;p173"/>
          <p:cNvSpPr/>
          <p:nvPr/>
        </p:nvSpPr>
        <p:spPr>
          <a:xfrm>
            <a:off x="1054112" y="4379820"/>
            <a:ext cx="3740912" cy="149271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4.1. Truyền thông nối tiếp</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4.2. Truyền thông SPI </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4.3. Truyền thông Bluetooth </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4.4. Máy chủ web Flask</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17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Truyền thông SPI </a:t>
            </a:r>
            <a:endParaRPr/>
          </a:p>
        </p:txBody>
      </p:sp>
      <p:sp>
        <p:nvSpPr>
          <p:cNvPr id="2748" name="Google Shape;2748;p1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749" name="Google Shape;2749;p1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What is Truyền thông SPI ?</a:t>
            </a:r>
            <a:endParaRPr/>
          </a:p>
        </p:txBody>
      </p:sp>
      <p:sp>
        <p:nvSpPr>
          <p:cNvPr id="2750" name="Google Shape;2750;p174"/>
          <p:cNvSpPr/>
          <p:nvPr/>
        </p:nvSpPr>
        <p:spPr>
          <a:xfrm>
            <a:off x="712182" y="2174873"/>
            <a:ext cx="8954332" cy="155601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SPI là một trong những giao thức Truyền thông kết nối thường được sử dụng trong các bộ vi xử lý như I2C và UART.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SPI hỗ trợ giao tiếp một-nhiều.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SPI chủ yếu được sử dụng để trao đổi dữ liệu nhanh với thẻ nhớ SD, bộ nhớ nối tiếp, mô-đun giao tiếp mạng.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RS232 và UART là các giao thức Truyền thông nối tiếp không đồng bộ.</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SPI và I2C sử dụng các giao thức Truyền thông nối tiếp đồng bộ.</a:t>
            </a:r>
            <a:endParaRPr/>
          </a:p>
        </p:txBody>
      </p:sp>
      <p:sp>
        <p:nvSpPr>
          <p:cNvPr id="2751" name="Google Shape;2751;p17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SPI (Serial Peripheral Interface)  Giao diện ngoại vi nối tiếp</a:t>
            </a:r>
            <a:endParaRPr sz="1400">
              <a:solidFill>
                <a:schemeClr val="dk1"/>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p17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Truyền thông SPI </a:t>
            </a:r>
            <a:endParaRPr/>
          </a:p>
        </p:txBody>
      </p:sp>
      <p:sp>
        <p:nvSpPr>
          <p:cNvPr id="2758" name="Google Shape;2758;p1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759" name="Google Shape;2759;p175"/>
          <p:cNvSpPr/>
          <p:nvPr/>
        </p:nvSpPr>
        <p:spPr>
          <a:xfrm>
            <a:off x="712183" y="1759881"/>
            <a:ext cx="3030708" cy="275121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dễ nhất để phân biệt giữa truyền thông đồng bộ và không đồng bộ là kiểm tra xem đồng hồ có được sử dụng hay không trong các đường truyền thông.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Giao tiếp đồng bộ truyền và nhận dữ liệu bằng cách đồng bộ hóa việc truyền dữ liệu tới đồng hồ.</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Giao tiếp không đồng bộ không có đồng hồ và chỉ phân biệt dữ liệu dưới dạng tín hiệu cho biết bắt đầu và kết thúc giao tiếp</a:t>
            </a:r>
            <a:endParaRPr sz="1300">
              <a:solidFill>
                <a:srgbClr val="262626"/>
              </a:solidFill>
              <a:latin typeface="Arial"/>
              <a:ea typeface="Arial"/>
              <a:cs typeface="Arial"/>
              <a:sym typeface="Arial"/>
            </a:endParaRPr>
          </a:p>
        </p:txBody>
      </p:sp>
      <p:sp>
        <p:nvSpPr>
          <p:cNvPr id="2760" name="Google Shape;2760;p175"/>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So sánh giao thức truyền thông đồng bộ và không đồng bộ</a:t>
            </a:r>
            <a:endParaRPr sz="1400">
              <a:solidFill>
                <a:srgbClr val="262626"/>
              </a:solidFill>
              <a:latin typeface="Arial"/>
              <a:ea typeface="Arial"/>
              <a:cs typeface="Arial"/>
              <a:sym typeface="Arial"/>
            </a:endParaRPr>
          </a:p>
        </p:txBody>
      </p:sp>
      <p:pic>
        <p:nvPicPr>
          <p:cNvPr descr="네트워크] Synchronous(동기식) 통신과 Asynchronous(비동기식) 통신이란?" id="2761" name="Google Shape;2761;p175"/>
          <p:cNvPicPr preferRelativeResize="0"/>
          <p:nvPr/>
        </p:nvPicPr>
        <p:blipFill rotWithShape="1">
          <a:blip r:embed="rId3">
            <a:alphaModFix/>
          </a:blip>
          <a:srcRect b="0" l="0" r="0" t="0"/>
          <a:stretch/>
        </p:blipFill>
        <p:spPr>
          <a:xfrm>
            <a:off x="3971355" y="2376527"/>
            <a:ext cx="5583610" cy="3435470"/>
          </a:xfrm>
          <a:prstGeom prst="rect">
            <a:avLst/>
          </a:prstGeom>
          <a:noFill/>
          <a:ln>
            <a:noFill/>
          </a:ln>
        </p:spPr>
      </p:pic>
      <p:sp>
        <p:nvSpPr>
          <p:cNvPr id="2762" name="Google Shape;2762;p175"/>
          <p:cNvSpPr txBox="1"/>
          <p:nvPr/>
        </p:nvSpPr>
        <p:spPr>
          <a:xfrm>
            <a:off x="4448102" y="2448341"/>
            <a:ext cx="1836472"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Đồng bộ</a:t>
            </a:r>
            <a:endParaRPr b="1" sz="1300">
              <a:solidFill>
                <a:srgbClr val="262626"/>
              </a:solidFill>
              <a:latin typeface="Arial"/>
              <a:ea typeface="Arial"/>
              <a:cs typeface="Arial"/>
              <a:sym typeface="Arial"/>
            </a:endParaRPr>
          </a:p>
        </p:txBody>
      </p:sp>
      <p:sp>
        <p:nvSpPr>
          <p:cNvPr id="2763" name="Google Shape;2763;p175"/>
          <p:cNvSpPr txBox="1"/>
          <p:nvPr/>
        </p:nvSpPr>
        <p:spPr>
          <a:xfrm>
            <a:off x="5101911" y="2847897"/>
            <a:ext cx="539354" cy="1692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Yêu cầu</a:t>
            </a:r>
            <a:endParaRPr sz="1100">
              <a:solidFill>
                <a:srgbClr val="262626"/>
              </a:solidFill>
              <a:latin typeface="Arial"/>
              <a:ea typeface="Arial"/>
              <a:cs typeface="Arial"/>
              <a:sym typeface="Arial"/>
            </a:endParaRPr>
          </a:p>
        </p:txBody>
      </p:sp>
      <p:sp>
        <p:nvSpPr>
          <p:cNvPr id="2764" name="Google Shape;2764;p175"/>
          <p:cNvSpPr txBox="1"/>
          <p:nvPr/>
        </p:nvSpPr>
        <p:spPr>
          <a:xfrm>
            <a:off x="7542752" y="2452590"/>
            <a:ext cx="1836472"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Không đồng bộ</a:t>
            </a:r>
            <a:endParaRPr b="1" sz="1300">
              <a:solidFill>
                <a:srgbClr val="262626"/>
              </a:solidFill>
              <a:latin typeface="Arial"/>
              <a:ea typeface="Arial"/>
              <a:cs typeface="Arial"/>
              <a:sym typeface="Arial"/>
            </a:endParaRPr>
          </a:p>
        </p:txBody>
      </p:sp>
      <p:sp>
        <p:nvSpPr>
          <p:cNvPr id="2765" name="Google Shape;2765;p175"/>
          <p:cNvSpPr txBox="1"/>
          <p:nvPr/>
        </p:nvSpPr>
        <p:spPr>
          <a:xfrm>
            <a:off x="5015752" y="3199889"/>
            <a:ext cx="711672" cy="1692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Phản hồi</a:t>
            </a:r>
            <a:endParaRPr sz="1100">
              <a:solidFill>
                <a:srgbClr val="262626"/>
              </a:solidFill>
              <a:latin typeface="Arial"/>
              <a:ea typeface="Arial"/>
              <a:cs typeface="Arial"/>
              <a:sym typeface="Arial"/>
            </a:endParaRPr>
          </a:p>
        </p:txBody>
      </p:sp>
      <p:sp>
        <p:nvSpPr>
          <p:cNvPr id="2766" name="Google Shape;2766;p175"/>
          <p:cNvSpPr txBox="1"/>
          <p:nvPr/>
        </p:nvSpPr>
        <p:spPr>
          <a:xfrm>
            <a:off x="5101910" y="3654655"/>
            <a:ext cx="62551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Yêu cầu</a:t>
            </a:r>
            <a:endParaRPr sz="1200">
              <a:solidFill>
                <a:srgbClr val="262626"/>
              </a:solidFill>
              <a:latin typeface="Arial"/>
              <a:ea typeface="Arial"/>
              <a:cs typeface="Arial"/>
              <a:sym typeface="Arial"/>
            </a:endParaRPr>
          </a:p>
        </p:txBody>
      </p:sp>
      <p:sp>
        <p:nvSpPr>
          <p:cNvPr id="2767" name="Google Shape;2767;p175"/>
          <p:cNvSpPr txBox="1"/>
          <p:nvPr/>
        </p:nvSpPr>
        <p:spPr>
          <a:xfrm>
            <a:off x="4952330" y="4035222"/>
            <a:ext cx="762317"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Phản hồi</a:t>
            </a:r>
            <a:endParaRPr sz="1200">
              <a:solidFill>
                <a:srgbClr val="262626"/>
              </a:solidFill>
              <a:latin typeface="Arial"/>
              <a:ea typeface="Arial"/>
              <a:cs typeface="Arial"/>
              <a:sym typeface="Arial"/>
            </a:endParaRPr>
          </a:p>
        </p:txBody>
      </p:sp>
      <p:sp>
        <p:nvSpPr>
          <p:cNvPr id="2768" name="Google Shape;2768;p175"/>
          <p:cNvSpPr txBox="1"/>
          <p:nvPr/>
        </p:nvSpPr>
        <p:spPr>
          <a:xfrm>
            <a:off x="5101910" y="4542385"/>
            <a:ext cx="62551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Yêu cầu</a:t>
            </a:r>
            <a:endParaRPr sz="1200">
              <a:solidFill>
                <a:srgbClr val="262626"/>
              </a:solidFill>
              <a:latin typeface="Arial"/>
              <a:ea typeface="Arial"/>
              <a:cs typeface="Arial"/>
              <a:sym typeface="Arial"/>
            </a:endParaRPr>
          </a:p>
        </p:txBody>
      </p:sp>
      <p:sp>
        <p:nvSpPr>
          <p:cNvPr id="2769" name="Google Shape;2769;p175"/>
          <p:cNvSpPr txBox="1"/>
          <p:nvPr/>
        </p:nvSpPr>
        <p:spPr>
          <a:xfrm>
            <a:off x="4924650" y="4875327"/>
            <a:ext cx="893876"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Phản hồi</a:t>
            </a:r>
            <a:endParaRPr sz="1200">
              <a:solidFill>
                <a:srgbClr val="262626"/>
              </a:solidFill>
              <a:latin typeface="Arial"/>
              <a:ea typeface="Arial"/>
              <a:cs typeface="Arial"/>
              <a:sym typeface="Arial"/>
            </a:endParaRPr>
          </a:p>
        </p:txBody>
      </p:sp>
      <p:sp>
        <p:nvSpPr>
          <p:cNvPr id="2770" name="Google Shape;2770;p175"/>
          <p:cNvSpPr txBox="1"/>
          <p:nvPr/>
        </p:nvSpPr>
        <p:spPr>
          <a:xfrm>
            <a:off x="8154059" y="2847897"/>
            <a:ext cx="539354" cy="1692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Yêu cầu</a:t>
            </a:r>
            <a:endParaRPr sz="1100">
              <a:solidFill>
                <a:srgbClr val="262626"/>
              </a:solidFill>
              <a:latin typeface="Arial"/>
              <a:ea typeface="Arial"/>
              <a:cs typeface="Arial"/>
              <a:sym typeface="Arial"/>
            </a:endParaRPr>
          </a:p>
        </p:txBody>
      </p:sp>
      <p:sp>
        <p:nvSpPr>
          <p:cNvPr id="2771" name="Google Shape;2771;p175"/>
          <p:cNvSpPr txBox="1"/>
          <p:nvPr/>
        </p:nvSpPr>
        <p:spPr>
          <a:xfrm>
            <a:off x="7978294" y="4826958"/>
            <a:ext cx="83373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Phản hồi</a:t>
            </a:r>
            <a:endParaRPr sz="1200">
              <a:solidFill>
                <a:srgbClr val="262626"/>
              </a:solidFill>
              <a:latin typeface="Arial"/>
              <a:ea typeface="Arial"/>
              <a:cs typeface="Arial"/>
              <a:sym typeface="Arial"/>
            </a:endParaRPr>
          </a:p>
        </p:txBody>
      </p:sp>
      <p:sp>
        <p:nvSpPr>
          <p:cNvPr id="2772" name="Google Shape;2772;p175"/>
          <p:cNvSpPr txBox="1"/>
          <p:nvPr/>
        </p:nvSpPr>
        <p:spPr>
          <a:xfrm>
            <a:off x="8067900" y="3177003"/>
            <a:ext cx="711672" cy="16927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Yêu cầu</a:t>
            </a:r>
            <a:endParaRPr sz="1100">
              <a:solidFill>
                <a:srgbClr val="262626"/>
              </a:solidFill>
              <a:latin typeface="Arial"/>
              <a:ea typeface="Arial"/>
              <a:cs typeface="Arial"/>
              <a:sym typeface="Arial"/>
            </a:endParaRPr>
          </a:p>
        </p:txBody>
      </p:sp>
      <p:sp>
        <p:nvSpPr>
          <p:cNvPr id="2773" name="Google Shape;2773;p175"/>
          <p:cNvSpPr txBox="1"/>
          <p:nvPr/>
        </p:nvSpPr>
        <p:spPr>
          <a:xfrm>
            <a:off x="8154058" y="4004349"/>
            <a:ext cx="62551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Yêu cầu</a:t>
            </a:r>
            <a:endParaRPr sz="1200">
              <a:solidFill>
                <a:srgbClr val="262626"/>
              </a:solidFill>
              <a:latin typeface="Arial"/>
              <a:ea typeface="Arial"/>
              <a:cs typeface="Arial"/>
              <a:sym typeface="Arial"/>
            </a:endParaRPr>
          </a:p>
        </p:txBody>
      </p:sp>
      <p:sp>
        <p:nvSpPr>
          <p:cNvPr id="2774" name="Google Shape;2774;p175"/>
          <p:cNvSpPr txBox="1"/>
          <p:nvPr/>
        </p:nvSpPr>
        <p:spPr>
          <a:xfrm>
            <a:off x="7978294" y="4496852"/>
            <a:ext cx="833734"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Phản hồi</a:t>
            </a:r>
            <a:endParaRPr sz="1200">
              <a:solidFill>
                <a:srgbClr val="262626"/>
              </a:solidFill>
              <a:latin typeface="Arial"/>
              <a:ea typeface="Arial"/>
              <a:cs typeface="Arial"/>
              <a:sym typeface="Arial"/>
            </a:endParaRPr>
          </a:p>
        </p:txBody>
      </p:sp>
      <p:sp>
        <p:nvSpPr>
          <p:cNvPr id="2775" name="Google Shape;2775;p175"/>
          <p:cNvSpPr txBox="1"/>
          <p:nvPr/>
        </p:nvSpPr>
        <p:spPr>
          <a:xfrm>
            <a:off x="7957748" y="3550007"/>
            <a:ext cx="80277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Phản hồi</a:t>
            </a:r>
            <a:endParaRPr sz="1200">
              <a:solidFill>
                <a:srgbClr val="262626"/>
              </a:solidFill>
              <a:latin typeface="Arial"/>
              <a:ea typeface="Arial"/>
              <a:cs typeface="Arial"/>
              <a:sym typeface="Arial"/>
            </a:endParaRPr>
          </a:p>
        </p:txBody>
      </p:sp>
      <p:sp>
        <p:nvSpPr>
          <p:cNvPr id="2776" name="Google Shape;2776;p175"/>
          <p:cNvSpPr txBox="1"/>
          <p:nvPr/>
        </p:nvSpPr>
        <p:spPr>
          <a:xfrm>
            <a:off x="3889733" y="3207949"/>
            <a:ext cx="388547"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Chặn</a:t>
            </a:r>
            <a:endParaRPr sz="1200">
              <a:solidFill>
                <a:srgbClr val="262626"/>
              </a:solidFill>
              <a:latin typeface="Arial"/>
              <a:ea typeface="Arial"/>
              <a:cs typeface="Arial"/>
              <a:sym typeface="Arial"/>
            </a:endParaRPr>
          </a:p>
        </p:txBody>
      </p:sp>
      <p:sp>
        <p:nvSpPr>
          <p:cNvPr id="2777" name="Google Shape;2777;p175"/>
          <p:cNvSpPr txBox="1"/>
          <p:nvPr/>
        </p:nvSpPr>
        <p:spPr>
          <a:xfrm>
            <a:off x="3889733" y="4059059"/>
            <a:ext cx="388547"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Chặn</a:t>
            </a:r>
            <a:endParaRPr sz="1200">
              <a:solidFill>
                <a:srgbClr val="262626"/>
              </a:solidFill>
              <a:latin typeface="Arial"/>
              <a:ea typeface="Arial"/>
              <a:cs typeface="Arial"/>
              <a:sym typeface="Arial"/>
            </a:endParaRPr>
          </a:p>
        </p:txBody>
      </p:sp>
      <p:sp>
        <p:nvSpPr>
          <p:cNvPr id="2778" name="Google Shape;2778;p175"/>
          <p:cNvSpPr txBox="1"/>
          <p:nvPr/>
        </p:nvSpPr>
        <p:spPr>
          <a:xfrm>
            <a:off x="3889733" y="4889839"/>
            <a:ext cx="388547"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Chặn</a:t>
            </a:r>
            <a:endParaRPr sz="1200">
              <a:solidFill>
                <a:srgbClr val="262626"/>
              </a:solidFill>
              <a:latin typeface="Arial"/>
              <a:ea typeface="Arial"/>
              <a:cs typeface="Arial"/>
              <a:sym typeface="Arial"/>
            </a:endParaRPr>
          </a:p>
        </p:txBody>
      </p:sp>
      <p:sp>
        <p:nvSpPr>
          <p:cNvPr id="2779" name="Google Shape;2779;p175"/>
          <p:cNvSpPr txBox="1"/>
          <p:nvPr/>
        </p:nvSpPr>
        <p:spPr>
          <a:xfrm>
            <a:off x="6464898" y="4094262"/>
            <a:ext cx="827610"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Không chặn</a:t>
            </a:r>
            <a:endParaRPr sz="1200">
              <a:solidFill>
                <a:srgbClr val="262626"/>
              </a:solidFill>
              <a:latin typeface="Arial"/>
              <a:ea typeface="Arial"/>
              <a:cs typeface="Arial"/>
              <a:sym typeface="Arial"/>
            </a:endParaRPr>
          </a:p>
        </p:txBody>
      </p:sp>
      <p:sp>
        <p:nvSpPr>
          <p:cNvPr id="2780" name="Google Shape;2780;p175"/>
          <p:cNvSpPr txBox="1"/>
          <p:nvPr/>
        </p:nvSpPr>
        <p:spPr>
          <a:xfrm>
            <a:off x="4976506" y="5667332"/>
            <a:ext cx="1458308"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FF0000"/>
                </a:solidFill>
                <a:latin typeface="Arial"/>
                <a:ea typeface="Arial"/>
                <a:cs typeface="Arial"/>
                <a:sym typeface="Arial"/>
              </a:rPr>
              <a:t>※ Thứ tự của Yêu cầu và Phản hồi được đảm bảo.</a:t>
            </a:r>
            <a:endParaRPr sz="700">
              <a:solidFill>
                <a:srgbClr val="FF0000"/>
              </a:solidFill>
              <a:latin typeface="Arial"/>
              <a:ea typeface="Arial"/>
              <a:cs typeface="Arial"/>
              <a:sym typeface="Arial"/>
            </a:endParaRPr>
          </a:p>
        </p:txBody>
      </p:sp>
      <p:sp>
        <p:nvSpPr>
          <p:cNvPr id="2781" name="Google Shape;2781;p175"/>
          <p:cNvSpPr txBox="1"/>
          <p:nvPr/>
        </p:nvSpPr>
        <p:spPr>
          <a:xfrm>
            <a:off x="7816226" y="5613471"/>
            <a:ext cx="1655040"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00">
                <a:solidFill>
                  <a:srgbClr val="FF0000"/>
                </a:solidFill>
                <a:latin typeface="Arial"/>
                <a:ea typeface="Arial"/>
                <a:cs typeface="Arial"/>
                <a:sym typeface="Arial"/>
              </a:rPr>
              <a:t>※ Thứ tự của Yêu cầu và Phản hồi được đảm bảo.</a:t>
            </a:r>
            <a:endParaRPr sz="700">
              <a:solidFill>
                <a:srgbClr val="FF0000"/>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6" name="Shape 2786"/>
        <p:cNvGrpSpPr/>
        <p:nvPr/>
      </p:nvGrpSpPr>
      <p:grpSpPr>
        <a:xfrm>
          <a:off x="0" y="0"/>
          <a:ext cx="0" cy="0"/>
          <a:chOff x="0" y="0"/>
          <a:chExt cx="0" cy="0"/>
        </a:xfrm>
      </p:grpSpPr>
      <p:sp>
        <p:nvSpPr>
          <p:cNvPr id="2787" name="Google Shape;2787;p17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Truyền thông SPI </a:t>
            </a:r>
            <a:endParaRPr/>
          </a:p>
        </p:txBody>
      </p:sp>
      <p:sp>
        <p:nvSpPr>
          <p:cNvPr id="2788" name="Google Shape;2788;p1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789" name="Google Shape;2789;p176"/>
          <p:cNvSpPr/>
          <p:nvPr/>
        </p:nvSpPr>
        <p:spPr>
          <a:xfrm>
            <a:off x="712183" y="1759881"/>
            <a:ext cx="8487380"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SPI là một giao thức Truyền thông nối tiếp đồng bộ với một đồng hồ cho phép một Thiết bị Chính SPI và nhiều Thiết bị Phụ SPI giao tiếp với nhau. Tín hiệu đồng hồ do chính tạo ra và được kết nối với tất cả các phụ.</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hình bên dưới có 3 Slave Device. Chúng không giao tiếp với Thiết bị Chính cùng một lúc. Trong khi SPI Master (Raspberry Pi) cung cấp đồng hồ, Thiết bị chính chọn Thiết bị phụ muốn Truyền thông SPI bằng tín hiệu Chọn chip.</a:t>
            </a:r>
            <a:endParaRPr sz="1300">
              <a:solidFill>
                <a:srgbClr val="262626"/>
              </a:solidFill>
              <a:latin typeface="Arial"/>
              <a:ea typeface="Arial"/>
              <a:cs typeface="Arial"/>
              <a:sym typeface="Arial"/>
            </a:endParaRPr>
          </a:p>
        </p:txBody>
      </p:sp>
      <p:grpSp>
        <p:nvGrpSpPr>
          <p:cNvPr id="2790" name="Google Shape;2790;p176"/>
          <p:cNvGrpSpPr/>
          <p:nvPr/>
        </p:nvGrpSpPr>
        <p:grpSpPr>
          <a:xfrm>
            <a:off x="1916414" y="3135197"/>
            <a:ext cx="6069996" cy="3090596"/>
            <a:chOff x="1916414" y="3135197"/>
            <a:chExt cx="6069996" cy="3090596"/>
          </a:xfrm>
        </p:grpSpPr>
        <p:grpSp>
          <p:nvGrpSpPr>
            <p:cNvPr id="2791" name="Google Shape;2791;p176"/>
            <p:cNvGrpSpPr/>
            <p:nvPr/>
          </p:nvGrpSpPr>
          <p:grpSpPr>
            <a:xfrm>
              <a:off x="1916414" y="3135197"/>
              <a:ext cx="6069996" cy="3090596"/>
              <a:chOff x="5565600" y="3116683"/>
              <a:chExt cx="3643977" cy="1855367"/>
            </a:xfrm>
          </p:grpSpPr>
          <p:pic>
            <p:nvPicPr>
              <p:cNvPr descr="SPI통신이란? (SPI란?, 라즈베리파이 SPI, 아두이노 SPI) : 네이버 블로그" id="2792" name="Google Shape;2792;p176"/>
              <p:cNvPicPr preferRelativeResize="0"/>
              <p:nvPr/>
            </p:nvPicPr>
            <p:blipFill rotWithShape="1">
              <a:blip r:embed="rId3">
                <a:alphaModFix/>
              </a:blip>
              <a:srcRect b="0" l="0" r="0" t="0"/>
              <a:stretch/>
            </p:blipFill>
            <p:spPr>
              <a:xfrm>
                <a:off x="5636277" y="3116683"/>
                <a:ext cx="3573300" cy="1855367"/>
              </a:xfrm>
              <a:prstGeom prst="rect">
                <a:avLst/>
              </a:prstGeom>
              <a:noFill/>
              <a:ln>
                <a:noFill/>
              </a:ln>
            </p:spPr>
          </p:pic>
          <p:sp>
            <p:nvSpPr>
              <p:cNvPr id="2793" name="Google Shape;2793;p176"/>
              <p:cNvSpPr txBox="1"/>
              <p:nvPr/>
            </p:nvSpPr>
            <p:spPr>
              <a:xfrm>
                <a:off x="5565600" y="3649205"/>
                <a:ext cx="882083" cy="29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Raspberry Pi</a:t>
                </a:r>
                <a:endParaRPr sz="900">
                  <a:solidFill>
                    <a:schemeClr val="dk1"/>
                  </a:solidFill>
                  <a:latin typeface="Arial"/>
                  <a:ea typeface="Arial"/>
                  <a:cs typeface="Arial"/>
                  <a:sym typeface="Arial"/>
                </a:endParaRPr>
              </a:p>
            </p:txBody>
          </p:sp>
        </p:grpSp>
        <p:sp>
          <p:nvSpPr>
            <p:cNvPr id="2794" name="Google Shape;2794;p176"/>
            <p:cNvSpPr txBox="1"/>
            <p:nvPr/>
          </p:nvSpPr>
          <p:spPr>
            <a:xfrm rot="-5400000">
              <a:off x="4256950" y="3662057"/>
              <a:ext cx="574196" cy="892552"/>
            </a:xfrm>
            <a:prstGeom prst="rect">
              <a:avLst/>
            </a:prstGeom>
            <a:solidFill>
              <a:srgbClr val="E5E5E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SCK</a:t>
              </a:r>
              <a:endParaRPr/>
            </a:p>
            <a:p>
              <a:pPr indent="0" lvl="0" marL="0" marR="0" rtl="0" algn="l">
                <a:spcBef>
                  <a:spcPts val="0"/>
                </a:spcBef>
                <a:spcAft>
                  <a:spcPts val="0"/>
                </a:spcAft>
                <a:buNone/>
              </a:pPr>
              <a:r>
                <a:rPr b="1" lang="en-US" sz="1300">
                  <a:solidFill>
                    <a:srgbClr val="262626"/>
                  </a:solidFill>
                  <a:latin typeface="Arial"/>
                  <a:ea typeface="Arial"/>
                  <a:cs typeface="Arial"/>
                  <a:sym typeface="Arial"/>
                </a:rPr>
                <a:t>MOSI</a:t>
              </a:r>
              <a:endParaRPr/>
            </a:p>
            <a:p>
              <a:pPr indent="0" lvl="0" marL="0" marR="0" rtl="0" algn="l">
                <a:spcBef>
                  <a:spcPts val="0"/>
                </a:spcBef>
                <a:spcAft>
                  <a:spcPts val="0"/>
                </a:spcAft>
                <a:buNone/>
              </a:pPr>
              <a:r>
                <a:rPr b="1" lang="en-US" sz="1300">
                  <a:solidFill>
                    <a:srgbClr val="262626"/>
                  </a:solidFill>
                  <a:latin typeface="Arial"/>
                  <a:ea typeface="Arial"/>
                  <a:cs typeface="Arial"/>
                  <a:sym typeface="Arial"/>
                </a:rPr>
                <a:t>MISO</a:t>
              </a:r>
              <a:endParaRPr/>
            </a:p>
            <a:p>
              <a:pPr indent="0" lvl="0" marL="0" marR="0" rtl="0" algn="l">
                <a:spcBef>
                  <a:spcPts val="0"/>
                </a:spcBef>
                <a:spcAft>
                  <a:spcPts val="0"/>
                </a:spcAft>
                <a:buNone/>
              </a:pPr>
              <a:r>
                <a:rPr b="1" lang="en-US" sz="1300">
                  <a:solidFill>
                    <a:srgbClr val="262626"/>
                  </a:solidFill>
                  <a:latin typeface="Arial"/>
                  <a:ea typeface="Arial"/>
                  <a:cs typeface="Arial"/>
                  <a:sym typeface="Arial"/>
                </a:rPr>
                <a:t>SS</a:t>
              </a:r>
              <a:endParaRPr b="1" sz="1300">
                <a:solidFill>
                  <a:srgbClr val="262626"/>
                </a:solidFill>
                <a:latin typeface="Arial"/>
                <a:ea typeface="Arial"/>
                <a:cs typeface="Arial"/>
                <a:sym typeface="Arial"/>
              </a:endParaRPr>
            </a:p>
          </p:txBody>
        </p:sp>
        <p:sp>
          <p:nvSpPr>
            <p:cNvPr id="2795" name="Google Shape;2795;p176"/>
            <p:cNvSpPr txBox="1"/>
            <p:nvPr/>
          </p:nvSpPr>
          <p:spPr>
            <a:xfrm rot="-5400000">
              <a:off x="5685867" y="3662057"/>
              <a:ext cx="574196" cy="892552"/>
            </a:xfrm>
            <a:prstGeom prst="rect">
              <a:avLst/>
            </a:prstGeom>
            <a:solidFill>
              <a:srgbClr val="E5E5E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SCK</a:t>
              </a:r>
              <a:endParaRPr/>
            </a:p>
            <a:p>
              <a:pPr indent="0" lvl="0" marL="0" marR="0" rtl="0" algn="l">
                <a:spcBef>
                  <a:spcPts val="0"/>
                </a:spcBef>
                <a:spcAft>
                  <a:spcPts val="0"/>
                </a:spcAft>
                <a:buNone/>
              </a:pPr>
              <a:r>
                <a:rPr b="1" lang="en-US" sz="1300">
                  <a:solidFill>
                    <a:srgbClr val="262626"/>
                  </a:solidFill>
                  <a:latin typeface="Arial"/>
                  <a:ea typeface="Arial"/>
                  <a:cs typeface="Arial"/>
                  <a:sym typeface="Arial"/>
                </a:rPr>
                <a:t>MOSI</a:t>
              </a:r>
              <a:endParaRPr/>
            </a:p>
            <a:p>
              <a:pPr indent="0" lvl="0" marL="0" marR="0" rtl="0" algn="l">
                <a:spcBef>
                  <a:spcPts val="0"/>
                </a:spcBef>
                <a:spcAft>
                  <a:spcPts val="0"/>
                </a:spcAft>
                <a:buNone/>
              </a:pPr>
              <a:r>
                <a:rPr b="1" lang="en-US" sz="1300">
                  <a:solidFill>
                    <a:srgbClr val="262626"/>
                  </a:solidFill>
                  <a:latin typeface="Arial"/>
                  <a:ea typeface="Arial"/>
                  <a:cs typeface="Arial"/>
                  <a:sym typeface="Arial"/>
                </a:rPr>
                <a:t>MISO</a:t>
              </a:r>
              <a:endParaRPr/>
            </a:p>
            <a:p>
              <a:pPr indent="0" lvl="0" marL="0" marR="0" rtl="0" algn="l">
                <a:spcBef>
                  <a:spcPts val="0"/>
                </a:spcBef>
                <a:spcAft>
                  <a:spcPts val="0"/>
                </a:spcAft>
                <a:buNone/>
              </a:pPr>
              <a:r>
                <a:rPr b="1" lang="en-US" sz="1300">
                  <a:solidFill>
                    <a:srgbClr val="262626"/>
                  </a:solidFill>
                  <a:latin typeface="Arial"/>
                  <a:ea typeface="Arial"/>
                  <a:cs typeface="Arial"/>
                  <a:sym typeface="Arial"/>
                </a:rPr>
                <a:t>SS</a:t>
              </a:r>
              <a:endParaRPr b="1" sz="1300">
                <a:solidFill>
                  <a:srgbClr val="262626"/>
                </a:solidFill>
                <a:latin typeface="Arial"/>
                <a:ea typeface="Arial"/>
                <a:cs typeface="Arial"/>
                <a:sym typeface="Arial"/>
              </a:endParaRPr>
            </a:p>
          </p:txBody>
        </p:sp>
        <p:sp>
          <p:nvSpPr>
            <p:cNvPr id="2796" name="Google Shape;2796;p176"/>
            <p:cNvSpPr txBox="1"/>
            <p:nvPr/>
          </p:nvSpPr>
          <p:spPr>
            <a:xfrm rot="-5400000">
              <a:off x="7096394" y="3662057"/>
              <a:ext cx="574196" cy="892552"/>
            </a:xfrm>
            <a:prstGeom prst="rect">
              <a:avLst/>
            </a:prstGeom>
            <a:solidFill>
              <a:srgbClr val="E5E5E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SCK</a:t>
              </a:r>
              <a:endParaRPr/>
            </a:p>
            <a:p>
              <a:pPr indent="0" lvl="0" marL="0" marR="0" rtl="0" algn="l">
                <a:spcBef>
                  <a:spcPts val="0"/>
                </a:spcBef>
                <a:spcAft>
                  <a:spcPts val="0"/>
                </a:spcAft>
                <a:buNone/>
              </a:pPr>
              <a:r>
                <a:rPr b="1" lang="en-US" sz="1300">
                  <a:solidFill>
                    <a:srgbClr val="262626"/>
                  </a:solidFill>
                  <a:latin typeface="Arial"/>
                  <a:ea typeface="Arial"/>
                  <a:cs typeface="Arial"/>
                  <a:sym typeface="Arial"/>
                </a:rPr>
                <a:t>MOSI</a:t>
              </a:r>
              <a:endParaRPr/>
            </a:p>
            <a:p>
              <a:pPr indent="0" lvl="0" marL="0" marR="0" rtl="0" algn="l">
                <a:spcBef>
                  <a:spcPts val="0"/>
                </a:spcBef>
                <a:spcAft>
                  <a:spcPts val="0"/>
                </a:spcAft>
                <a:buNone/>
              </a:pPr>
              <a:r>
                <a:rPr b="1" lang="en-US" sz="1300">
                  <a:solidFill>
                    <a:srgbClr val="262626"/>
                  </a:solidFill>
                  <a:latin typeface="Arial"/>
                  <a:ea typeface="Arial"/>
                  <a:cs typeface="Arial"/>
                  <a:sym typeface="Arial"/>
                </a:rPr>
                <a:t>MISO</a:t>
              </a:r>
              <a:endParaRPr/>
            </a:p>
            <a:p>
              <a:pPr indent="0" lvl="0" marL="0" marR="0" rtl="0" algn="l">
                <a:spcBef>
                  <a:spcPts val="0"/>
                </a:spcBef>
                <a:spcAft>
                  <a:spcPts val="0"/>
                </a:spcAft>
                <a:buNone/>
              </a:pPr>
              <a:r>
                <a:rPr b="1" lang="en-US" sz="1300">
                  <a:solidFill>
                    <a:srgbClr val="262626"/>
                  </a:solidFill>
                  <a:latin typeface="Arial"/>
                  <a:ea typeface="Arial"/>
                  <a:cs typeface="Arial"/>
                  <a:sym typeface="Arial"/>
                </a:rPr>
                <a:t>SS</a:t>
              </a:r>
              <a:endParaRPr b="1" sz="1300">
                <a:solidFill>
                  <a:srgbClr val="262626"/>
                </a:solidFill>
                <a:latin typeface="Arial"/>
                <a:ea typeface="Arial"/>
                <a:cs typeface="Arial"/>
                <a:sym typeface="Arial"/>
              </a:endParaRPr>
            </a:p>
          </p:txBody>
        </p:sp>
        <p:sp>
          <p:nvSpPr>
            <p:cNvPr id="2797" name="Google Shape;2797;p176"/>
            <p:cNvSpPr txBox="1"/>
            <p:nvPr/>
          </p:nvSpPr>
          <p:spPr>
            <a:xfrm>
              <a:off x="3977226" y="3135197"/>
              <a:ext cx="1133644"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Nghe lệnh 1</a:t>
              </a:r>
              <a:endParaRPr b="1" sz="1300">
                <a:solidFill>
                  <a:srgbClr val="262626"/>
                </a:solidFill>
                <a:latin typeface="Arial"/>
                <a:ea typeface="Arial"/>
                <a:cs typeface="Arial"/>
                <a:sym typeface="Arial"/>
              </a:endParaRPr>
            </a:p>
          </p:txBody>
        </p:sp>
        <p:sp>
          <p:nvSpPr>
            <p:cNvPr id="2798" name="Google Shape;2798;p176"/>
            <p:cNvSpPr txBox="1"/>
            <p:nvPr/>
          </p:nvSpPr>
          <p:spPr>
            <a:xfrm>
              <a:off x="5406143" y="3135197"/>
              <a:ext cx="1133644"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Nghe lệnh 2</a:t>
              </a:r>
              <a:endParaRPr b="1" sz="1300">
                <a:solidFill>
                  <a:srgbClr val="262626"/>
                </a:solidFill>
                <a:latin typeface="Arial"/>
                <a:ea typeface="Arial"/>
                <a:cs typeface="Arial"/>
                <a:sym typeface="Arial"/>
              </a:endParaRPr>
            </a:p>
          </p:txBody>
        </p:sp>
        <p:sp>
          <p:nvSpPr>
            <p:cNvPr id="2799" name="Google Shape;2799;p176"/>
            <p:cNvSpPr txBox="1"/>
            <p:nvPr/>
          </p:nvSpPr>
          <p:spPr>
            <a:xfrm>
              <a:off x="6843148" y="3135197"/>
              <a:ext cx="1143262"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Nghe lệnh n</a:t>
              </a:r>
              <a:endParaRPr b="1" sz="1300">
                <a:solidFill>
                  <a:srgbClr val="262626"/>
                </a:solidFill>
                <a:latin typeface="Arial"/>
                <a:ea typeface="Arial"/>
                <a:cs typeface="Arial"/>
                <a:sym typeface="Arial"/>
              </a:endParaRPr>
            </a:p>
          </p:txBody>
        </p:sp>
        <p:sp>
          <p:nvSpPr>
            <p:cNvPr id="2800" name="Google Shape;2800;p176"/>
            <p:cNvSpPr txBox="1"/>
            <p:nvPr/>
          </p:nvSpPr>
          <p:spPr>
            <a:xfrm>
              <a:off x="2168420" y="4173400"/>
              <a:ext cx="965328" cy="45397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Raspberry Pi</a:t>
              </a:r>
              <a:endParaRPr/>
            </a:p>
            <a:p>
              <a:pPr indent="0" lvl="0" marL="0" marR="0" rtl="0" algn="ctr">
                <a:spcBef>
                  <a:spcPts val="0"/>
                </a:spcBef>
                <a:spcAft>
                  <a:spcPts val="0"/>
                </a:spcAft>
                <a:buNone/>
              </a:pPr>
              <a:r>
                <a:rPr b="1" lang="en-US" sz="1300">
                  <a:solidFill>
                    <a:srgbClr val="262626"/>
                  </a:solidFill>
                  <a:latin typeface="Arial"/>
                  <a:ea typeface="Arial"/>
                  <a:cs typeface="Arial"/>
                  <a:sym typeface="Arial"/>
                </a:rPr>
                <a:t>Ra lệnh</a:t>
              </a:r>
              <a:endParaRPr b="1" sz="1300">
                <a:solidFill>
                  <a:srgbClr val="262626"/>
                </a:solidFill>
                <a:latin typeface="Arial"/>
                <a:ea typeface="Arial"/>
                <a:cs typeface="Arial"/>
                <a:sym typeface="Arial"/>
              </a:endParaRPr>
            </a:p>
          </p:txBody>
        </p:sp>
        <p:sp>
          <p:nvSpPr>
            <p:cNvPr id="2801" name="Google Shape;2801;p176"/>
            <p:cNvSpPr txBox="1"/>
            <p:nvPr/>
          </p:nvSpPr>
          <p:spPr>
            <a:xfrm>
              <a:off x="2211662" y="4733228"/>
              <a:ext cx="868582" cy="1345149"/>
            </a:xfrm>
            <a:prstGeom prst="rect">
              <a:avLst/>
            </a:prstGeom>
            <a:solidFill>
              <a:srgbClr val="E5E5E5"/>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300">
                  <a:solidFill>
                    <a:srgbClr val="262626"/>
                  </a:solidFill>
                  <a:latin typeface="Arial"/>
                  <a:ea typeface="Arial"/>
                  <a:cs typeface="Arial"/>
                  <a:sym typeface="Arial"/>
                </a:rPr>
                <a:t>SCK</a:t>
              </a:r>
              <a:endParaRPr/>
            </a:p>
            <a:p>
              <a:pPr indent="0" lvl="0" marL="0" marR="0" rtl="0" algn="r">
                <a:spcBef>
                  <a:spcPts val="0"/>
                </a:spcBef>
                <a:spcAft>
                  <a:spcPts val="0"/>
                </a:spcAft>
                <a:buNone/>
              </a:pPr>
              <a:r>
                <a:rPr b="1" lang="en-US" sz="1300">
                  <a:solidFill>
                    <a:srgbClr val="262626"/>
                  </a:solidFill>
                  <a:latin typeface="Arial"/>
                  <a:ea typeface="Arial"/>
                  <a:cs typeface="Arial"/>
                  <a:sym typeface="Arial"/>
                </a:rPr>
                <a:t>MOSI</a:t>
              </a:r>
              <a:endParaRPr/>
            </a:p>
            <a:p>
              <a:pPr indent="0" lvl="0" marL="0" marR="0" rtl="0" algn="r">
                <a:spcBef>
                  <a:spcPts val="0"/>
                </a:spcBef>
                <a:spcAft>
                  <a:spcPts val="0"/>
                </a:spcAft>
                <a:buNone/>
              </a:pPr>
              <a:r>
                <a:rPr b="1" lang="en-US" sz="1300">
                  <a:solidFill>
                    <a:srgbClr val="262626"/>
                  </a:solidFill>
                  <a:latin typeface="Arial"/>
                  <a:ea typeface="Arial"/>
                  <a:cs typeface="Arial"/>
                  <a:sym typeface="Arial"/>
                </a:rPr>
                <a:t>MISO</a:t>
              </a:r>
              <a:endParaRPr/>
            </a:p>
            <a:p>
              <a:pPr indent="0" lvl="0" marL="0" marR="0" rtl="0" algn="r">
                <a:spcBef>
                  <a:spcPts val="0"/>
                </a:spcBef>
                <a:spcAft>
                  <a:spcPts val="0"/>
                </a:spcAft>
                <a:buNone/>
              </a:pPr>
              <a:r>
                <a:rPr b="1" lang="en-US" sz="1300">
                  <a:solidFill>
                    <a:srgbClr val="262626"/>
                  </a:solidFill>
                  <a:latin typeface="Arial"/>
                  <a:ea typeface="Arial"/>
                  <a:cs typeface="Arial"/>
                  <a:sym typeface="Arial"/>
                </a:rPr>
                <a:t>SS1</a:t>
              </a:r>
              <a:endParaRPr/>
            </a:p>
            <a:p>
              <a:pPr indent="0" lvl="0" marL="0" marR="0" rtl="0" algn="r">
                <a:spcBef>
                  <a:spcPts val="0"/>
                </a:spcBef>
                <a:spcAft>
                  <a:spcPts val="0"/>
                </a:spcAft>
                <a:buNone/>
              </a:pPr>
              <a:r>
                <a:rPr b="1" lang="en-US" sz="1300">
                  <a:solidFill>
                    <a:srgbClr val="262626"/>
                  </a:solidFill>
                  <a:latin typeface="Arial"/>
                  <a:ea typeface="Arial"/>
                  <a:cs typeface="Arial"/>
                  <a:sym typeface="Arial"/>
                </a:rPr>
                <a:t>SS2</a:t>
              </a:r>
              <a:endParaRPr/>
            </a:p>
            <a:p>
              <a:pPr indent="0" lvl="0" marL="0" marR="0" rtl="0" algn="r">
                <a:spcBef>
                  <a:spcPts val="0"/>
                </a:spcBef>
                <a:spcAft>
                  <a:spcPts val="0"/>
                </a:spcAft>
                <a:buNone/>
              </a:pPr>
              <a:r>
                <a:rPr b="1" lang="en-US" sz="1300">
                  <a:solidFill>
                    <a:srgbClr val="262626"/>
                  </a:solidFill>
                  <a:latin typeface="Arial"/>
                  <a:ea typeface="Arial"/>
                  <a:cs typeface="Arial"/>
                  <a:sym typeface="Arial"/>
                </a:rPr>
                <a:t>SS</a:t>
              </a:r>
              <a:r>
                <a:rPr b="1" i="1" lang="en-US" sz="1300">
                  <a:solidFill>
                    <a:srgbClr val="262626"/>
                  </a:solidFill>
                  <a:latin typeface="Arial"/>
                  <a:ea typeface="Arial"/>
                  <a:cs typeface="Arial"/>
                  <a:sym typeface="Arial"/>
                </a:rPr>
                <a:t>n</a:t>
              </a:r>
              <a:endParaRPr b="1" i="1" sz="1300">
                <a:solidFill>
                  <a:srgbClr val="262626"/>
                </a:solidFill>
                <a:latin typeface="Arial"/>
                <a:ea typeface="Arial"/>
                <a:cs typeface="Arial"/>
                <a:sym typeface="Arial"/>
              </a:endParaRPr>
            </a:p>
          </p:txBody>
        </p:sp>
      </p:grpSp>
      <p:sp>
        <p:nvSpPr>
          <p:cNvPr id="2802" name="Google Shape;2802;p176"/>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Truyền thông Giao thức SPI</a:t>
            </a:r>
            <a:endParaRPr sz="1400">
              <a:solidFill>
                <a:srgbClr val="262626"/>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17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Truyền thông SPI </a:t>
            </a:r>
            <a:endParaRPr/>
          </a:p>
        </p:txBody>
      </p:sp>
      <p:sp>
        <p:nvSpPr>
          <p:cNvPr id="2809" name="Google Shape;2809;p1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aphicFrame>
        <p:nvGraphicFramePr>
          <p:cNvPr id="2810" name="Google Shape;2810;p177"/>
          <p:cNvGraphicFramePr/>
          <p:nvPr/>
        </p:nvGraphicFramePr>
        <p:xfrm>
          <a:off x="703263" y="1952624"/>
          <a:ext cx="3000000" cy="3000000"/>
        </p:xfrm>
        <a:graphic>
          <a:graphicData uri="http://schemas.openxmlformats.org/drawingml/2006/table">
            <a:tbl>
              <a:tblPr bandRow="1" firstRow="1">
                <a:noFill/>
                <a:tableStyleId>{CD3F1575-D28F-484E-9A77-C4C70207F0F8}</a:tableStyleId>
              </a:tblPr>
              <a:tblGrid>
                <a:gridCol w="2448500"/>
                <a:gridCol w="6047800"/>
              </a:tblGrid>
              <a:tr h="350175">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SCK (đồng hồ)</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Đồng hồ cho giao tiếp đồng bộ – được cung cấp từ Master</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0175">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MOSI (Master Out Slave In)</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Tín hiệu truyền dữ liệu từ Master đến Slave</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0175">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MISO (Master In Slave Out)</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Là tín hiệu truyền dữ liệu từ Slave đến Master.</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8393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CS (Chip Select)</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Tín hiệu chọn nô lệ để giao tiếp với chủ khi nhiều nô lệ được sử dụng.</a:t>
                      </a:r>
                      <a:endParaRPr/>
                    </a:p>
                    <a:p>
                      <a:pPr indent="0" lvl="0" marL="0" marR="0" rtl="0" algn="l">
                        <a:spcBef>
                          <a:spcPts val="0"/>
                        </a:spcBef>
                        <a:spcAft>
                          <a:spcPts val="0"/>
                        </a:spcAft>
                        <a:buNone/>
                      </a:pPr>
                      <a:r>
                        <a:t/>
                      </a:r>
                      <a:endParaRPr b="0" sz="14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0" lang="en-US" sz="1400" u="none" cap="none" strike="noStrike">
                          <a:solidFill>
                            <a:srgbClr val="262626"/>
                          </a:solidFill>
                          <a:latin typeface="Arial"/>
                          <a:ea typeface="Arial"/>
                          <a:cs typeface="Arial"/>
                          <a:sym typeface="Arial"/>
                        </a:rPr>
                        <a:t>Nó yêu cầu một tín hiệu CS cho mỗi thiết bị được kết nối. Nó gửi tín hiệu CAO đến thiết bị muốn liên lạc và duy trì tín hiệu THẤP cho các thiết bị còn lại trong quá trình liên lạc.</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r>
            </a:tbl>
          </a:graphicData>
        </a:graphic>
      </p:graphicFrame>
      <p:sp>
        <p:nvSpPr>
          <p:cNvPr id="2811" name="Google Shape;2811;p177"/>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Đồng hồ và tín hiệu dùng cho Truyền thông SPI</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17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Truyền thông SPI </a:t>
            </a:r>
            <a:endParaRPr/>
          </a:p>
        </p:txBody>
      </p:sp>
      <p:sp>
        <p:nvSpPr>
          <p:cNvPr id="2818" name="Google Shape;2818;p1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819" name="Google Shape;2819;p17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Xuất ADC và giá trị điện áp được chuyển đổi bằng SPI</a:t>
            </a:r>
            <a:endParaRPr sz="2400">
              <a:solidFill>
                <a:srgbClr val="0C0C0C"/>
              </a:solidFill>
              <a:latin typeface="Arial"/>
              <a:ea typeface="Arial"/>
              <a:cs typeface="Arial"/>
              <a:sym typeface="Arial"/>
            </a:endParaRPr>
          </a:p>
        </p:txBody>
      </p:sp>
      <p:sp>
        <p:nvSpPr>
          <p:cNvPr id="2820" name="Google Shape;2820;p178"/>
          <p:cNvSpPr/>
          <p:nvPr/>
        </p:nvSpPr>
        <p:spPr>
          <a:xfrm>
            <a:off x="712182" y="2174873"/>
            <a:ext cx="8478460" cy="115077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tổng cộng 2 thiết bị, 0 và 1 được kết nối với BUS 0 trong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đọc kênh SPI 2 được kết nối với biến trở để nhận giá trị ADC, tính toán giá trị tương tự dưới dạng điện áp và xuất giá trị ADC và giá trị điện áp được chuyển đổi sang bàn điều khiển.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Truyền thông SPI , hãy thay đổi </a:t>
            </a:r>
            <a:r>
              <a:rPr b="1" lang="en-US" sz="1300">
                <a:solidFill>
                  <a:srgbClr val="262626"/>
                </a:solidFill>
                <a:latin typeface="Arial"/>
                <a:ea typeface="Arial"/>
                <a:cs typeface="Arial"/>
                <a:sym typeface="Arial"/>
              </a:rPr>
              <a:t>Cấu hình Raspberry Pi - Giao diện - Truyền thông SPI thành Bật.</a:t>
            </a:r>
            <a:endParaRPr/>
          </a:p>
        </p:txBody>
      </p:sp>
      <p:sp>
        <p:nvSpPr>
          <p:cNvPr id="2821" name="Google Shape;2821;p178"/>
          <p:cNvSpPr/>
          <p:nvPr/>
        </p:nvSpPr>
        <p:spPr>
          <a:xfrm>
            <a:off x="571467" y="1825758"/>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Sử dụng Raspberry Pi để đọc ADC (bộ chuyển đổi tương tự sang kỹ thuật số) và giá trị điện áp được chuyển đổi</a:t>
            </a:r>
            <a:endParaRPr sz="1400">
              <a:solidFill>
                <a:srgbClr val="262626"/>
              </a:solidFill>
              <a:latin typeface="Arial"/>
              <a:ea typeface="Arial"/>
              <a:cs typeface="Arial"/>
              <a:sym typeface="Arial"/>
            </a:endParaRPr>
          </a:p>
        </p:txBody>
      </p:sp>
      <p:grpSp>
        <p:nvGrpSpPr>
          <p:cNvPr id="2822" name="Google Shape;2822;p178"/>
          <p:cNvGrpSpPr/>
          <p:nvPr/>
        </p:nvGrpSpPr>
        <p:grpSpPr>
          <a:xfrm>
            <a:off x="712182" y="3356680"/>
            <a:ext cx="6444398" cy="2949988"/>
            <a:chOff x="3328286" y="3356680"/>
            <a:chExt cx="6444398" cy="2949988"/>
          </a:xfrm>
        </p:grpSpPr>
        <p:pic>
          <p:nvPicPr>
            <p:cNvPr id="2823" name="Google Shape;2823;p178"/>
            <p:cNvPicPr preferRelativeResize="0"/>
            <p:nvPr/>
          </p:nvPicPr>
          <p:blipFill rotWithShape="1">
            <a:blip r:embed="rId3">
              <a:alphaModFix/>
            </a:blip>
            <a:srcRect b="0" l="0" r="0" t="0"/>
            <a:stretch/>
          </p:blipFill>
          <p:spPr>
            <a:xfrm>
              <a:off x="3328286" y="3356680"/>
              <a:ext cx="5301851" cy="2949988"/>
            </a:xfrm>
            <a:prstGeom prst="rect">
              <a:avLst/>
            </a:prstGeom>
            <a:noFill/>
            <a:ln>
              <a:noFill/>
            </a:ln>
          </p:spPr>
        </p:pic>
        <p:sp>
          <p:nvSpPr>
            <p:cNvPr id="2824" name="Google Shape;2824;p178"/>
            <p:cNvSpPr/>
            <p:nvPr/>
          </p:nvSpPr>
          <p:spPr>
            <a:xfrm>
              <a:off x="4079452" y="4813213"/>
              <a:ext cx="976666" cy="8504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nvGrpSpPr>
            <p:cNvPr id="2825" name="Google Shape;2825;p178"/>
            <p:cNvGrpSpPr/>
            <p:nvPr/>
          </p:nvGrpSpPr>
          <p:grpSpPr>
            <a:xfrm>
              <a:off x="3328286" y="3581580"/>
              <a:ext cx="1244983" cy="1761124"/>
              <a:chOff x="1962105" y="4498971"/>
              <a:chExt cx="1244983" cy="1761124"/>
            </a:xfrm>
          </p:grpSpPr>
          <p:pic>
            <p:nvPicPr>
              <p:cNvPr id="2826" name="Google Shape;2826;p178"/>
              <p:cNvPicPr preferRelativeResize="0"/>
              <p:nvPr/>
            </p:nvPicPr>
            <p:blipFill rotWithShape="1">
              <a:blip r:embed="rId3">
                <a:alphaModFix/>
              </a:blip>
              <a:srcRect b="56836" l="0" r="85589" t="6526"/>
              <a:stretch/>
            </p:blipFill>
            <p:spPr>
              <a:xfrm>
                <a:off x="1962106" y="4498971"/>
                <a:ext cx="1244982" cy="1761124"/>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2827" name="Google Shape;2827;p178"/>
              <p:cNvSpPr/>
              <p:nvPr/>
            </p:nvSpPr>
            <p:spPr>
              <a:xfrm>
                <a:off x="1962105" y="5672294"/>
                <a:ext cx="1244981" cy="157006"/>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2828" name="Google Shape;2828;p178"/>
            <p:cNvGrpSpPr/>
            <p:nvPr/>
          </p:nvGrpSpPr>
          <p:grpSpPr>
            <a:xfrm>
              <a:off x="4604017" y="3944648"/>
              <a:ext cx="2040623" cy="1547142"/>
              <a:chOff x="3995726" y="5166465"/>
              <a:chExt cx="1893657" cy="1448232"/>
            </a:xfrm>
          </p:grpSpPr>
          <p:pic>
            <p:nvPicPr>
              <p:cNvPr id="2829" name="Google Shape;2829;p178"/>
              <p:cNvPicPr preferRelativeResize="0"/>
              <p:nvPr/>
            </p:nvPicPr>
            <p:blipFill rotWithShape="1">
              <a:blip r:embed="rId3">
                <a:alphaModFix/>
              </a:blip>
              <a:srcRect b="44199" l="14485" r="67432" t="30947"/>
              <a:stretch/>
            </p:blipFill>
            <p:spPr>
              <a:xfrm>
                <a:off x="3995727" y="5166465"/>
                <a:ext cx="1893656" cy="1448232"/>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2830" name="Google Shape;2830;p178"/>
              <p:cNvSpPr/>
              <p:nvPr/>
            </p:nvSpPr>
            <p:spPr>
              <a:xfrm>
                <a:off x="3995726" y="6209612"/>
                <a:ext cx="1893656" cy="20352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2831" name="Google Shape;2831;p178"/>
            <p:cNvGrpSpPr/>
            <p:nvPr/>
          </p:nvGrpSpPr>
          <p:grpSpPr>
            <a:xfrm>
              <a:off x="6675388" y="3960316"/>
              <a:ext cx="3097296" cy="2275562"/>
              <a:chOff x="5425404" y="3606454"/>
              <a:chExt cx="3400818" cy="2498559"/>
            </a:xfrm>
          </p:grpSpPr>
          <p:pic>
            <p:nvPicPr>
              <p:cNvPr id="2832" name="Google Shape;2832;p178"/>
              <p:cNvPicPr preferRelativeResize="0"/>
              <p:nvPr/>
            </p:nvPicPr>
            <p:blipFill rotWithShape="1">
              <a:blip r:embed="rId3">
                <a:alphaModFix/>
              </a:blip>
              <a:srcRect b="27859" l="43599" r="17838" t="21221"/>
              <a:stretch/>
            </p:blipFill>
            <p:spPr>
              <a:xfrm>
                <a:off x="5425404" y="3606454"/>
                <a:ext cx="3400818" cy="2498559"/>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2833" name="Google Shape;2833;p178"/>
              <p:cNvSpPr/>
              <p:nvPr/>
            </p:nvSpPr>
            <p:spPr>
              <a:xfrm>
                <a:off x="5425404" y="4560001"/>
                <a:ext cx="3400818" cy="18557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834" name="Google Shape;2834;p178"/>
              <p:cNvSpPr/>
              <p:nvPr/>
            </p:nvSpPr>
            <p:spPr>
              <a:xfrm>
                <a:off x="6824420" y="3679438"/>
                <a:ext cx="579003" cy="18557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2835" name="Google Shape;2835;p178"/>
            <p:cNvPicPr preferRelativeResize="0"/>
            <p:nvPr/>
          </p:nvPicPr>
          <p:blipFill rotWithShape="1">
            <a:blip r:embed="rId4">
              <a:alphaModFix/>
            </a:blip>
            <a:srcRect b="0" l="0" r="0" t="0"/>
            <a:stretch/>
          </p:blipFill>
          <p:spPr>
            <a:xfrm flipH="1">
              <a:off x="6148215" y="4368466"/>
              <a:ext cx="529787" cy="529787"/>
            </a:xfrm>
            <a:prstGeom prst="rect">
              <a:avLst/>
            </a:prstGeom>
            <a:noFill/>
            <a:ln>
              <a:noFill/>
            </a:ln>
          </p:spPr>
        </p:pic>
      </p:gr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sp>
        <p:nvSpPr>
          <p:cNvPr id="2841" name="Google Shape;2841;p17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Truyền thông SPI </a:t>
            </a:r>
            <a:endParaRPr/>
          </a:p>
        </p:txBody>
      </p:sp>
      <p:sp>
        <p:nvSpPr>
          <p:cNvPr id="2842" name="Google Shape;2842;p1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843" name="Google Shape;2843;p179"/>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Mạch ví dụ thực hành</a:t>
            </a:r>
            <a:endParaRPr sz="1400">
              <a:solidFill>
                <a:srgbClr val="262626"/>
              </a:solidFill>
              <a:latin typeface="Arial"/>
              <a:ea typeface="Arial"/>
              <a:cs typeface="Arial"/>
              <a:sym typeface="Arial"/>
            </a:endParaRPr>
          </a:p>
        </p:txBody>
      </p:sp>
      <p:sp>
        <p:nvSpPr>
          <p:cNvPr id="2844" name="Google Shape;2844;p179"/>
          <p:cNvSpPr/>
          <p:nvPr/>
        </p:nvSpPr>
        <p:spPr>
          <a:xfrm>
            <a:off x="3733799" y="1759881"/>
            <a:ext cx="5389563" cy="256141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gắn lên breadboard sau khi vặn núm biến trở lên trên tương ứng với 3.3v, Out, GND từ trái sang.Variable resistance 3.3v – Raspberry Pi 3.3v</a:t>
            </a:r>
            <a:endParaRPr/>
          </a:p>
          <a:p>
            <a:pPr indent="-171450" lvl="1" marL="3587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kháng biến GND – Raspberry Pi GND</a:t>
            </a:r>
            <a:endParaRPr/>
          </a:p>
          <a:p>
            <a:pPr indent="-171450" lvl="1" marL="3587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kháng biến Out – MCP 3008 Ch0</a:t>
            </a:r>
            <a:endParaRPr/>
          </a:p>
          <a:p>
            <a:pPr indent="-171450" lvl="1" marL="3587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 3008 CLK – Raspberry Pi GPIO11(CLK)</a:t>
            </a:r>
            <a:endParaRPr/>
          </a:p>
          <a:p>
            <a:pPr indent="-171450" lvl="1" marL="3587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 3008 Dout – Raspberry Pi GPIO9(MISO)</a:t>
            </a:r>
            <a:endParaRPr/>
          </a:p>
          <a:p>
            <a:pPr indent="-171450" lvl="1" marL="3587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 3008 Din – Raspberry Pi GPIO10(MOSI)</a:t>
            </a:r>
            <a:endParaRPr/>
          </a:p>
          <a:p>
            <a:pPr indent="-171450" lvl="1" marL="3587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 3008 CS/SHDN – Raspberry Pi GPIO8(CS)</a:t>
            </a:r>
            <a:endParaRPr/>
          </a:p>
        </p:txBody>
      </p:sp>
      <p:grpSp>
        <p:nvGrpSpPr>
          <p:cNvPr id="2845" name="Google Shape;2845;p179"/>
          <p:cNvGrpSpPr/>
          <p:nvPr/>
        </p:nvGrpSpPr>
        <p:grpSpPr>
          <a:xfrm>
            <a:off x="558800" y="1857373"/>
            <a:ext cx="3051175" cy="3838576"/>
            <a:chOff x="558800" y="1952623"/>
            <a:chExt cx="3051175" cy="3838576"/>
          </a:xfrm>
        </p:grpSpPr>
        <p:sp>
          <p:nvSpPr>
            <p:cNvPr id="2846" name="Google Shape;2846;p179"/>
            <p:cNvSpPr/>
            <p:nvPr/>
          </p:nvSpPr>
          <p:spPr>
            <a:xfrm flipH="1" rot="10800000">
              <a:off x="558800" y="1952623"/>
              <a:ext cx="3051175" cy="3838576"/>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2847" name="Google Shape;2847;p179"/>
            <p:cNvPicPr preferRelativeResize="0"/>
            <p:nvPr/>
          </p:nvPicPr>
          <p:blipFill rotWithShape="1">
            <a:blip r:embed="rId3">
              <a:alphaModFix/>
            </a:blip>
            <a:srcRect b="26642" l="38740" r="40545" t="24610"/>
            <a:stretch/>
          </p:blipFill>
          <p:spPr>
            <a:xfrm>
              <a:off x="686006" y="2072258"/>
              <a:ext cx="2796763" cy="359930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18"/>
          <p:cNvPicPr preferRelativeResize="0"/>
          <p:nvPr/>
        </p:nvPicPr>
        <p:blipFill rotWithShape="1">
          <a:blip r:embed="rId3">
            <a:alphaModFix/>
          </a:blip>
          <a:srcRect b="8415" l="0" r="0" t="0"/>
          <a:stretch/>
        </p:blipFill>
        <p:spPr>
          <a:xfrm>
            <a:off x="2377187" y="3547554"/>
            <a:ext cx="5139532" cy="2780994"/>
          </a:xfrm>
          <a:prstGeom prst="rect">
            <a:avLst/>
          </a:prstGeom>
          <a:noFill/>
          <a:ln>
            <a:noFill/>
          </a:ln>
        </p:spPr>
      </p:pic>
      <p:sp>
        <p:nvSpPr>
          <p:cNvPr id="360" name="Google Shape;360;p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Chuyển gói</a:t>
            </a:r>
            <a:endParaRPr sz="2400">
              <a:solidFill>
                <a:srgbClr val="0C0C0C"/>
              </a:solidFill>
              <a:latin typeface="Arial"/>
              <a:ea typeface="Arial"/>
              <a:cs typeface="Arial"/>
              <a:sym typeface="Arial"/>
            </a:endParaRPr>
          </a:p>
        </p:txBody>
      </p:sp>
      <p:sp>
        <p:nvSpPr>
          <p:cNvPr id="361" name="Google Shape;361;p1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1.3. Chuyển đổi Mạng</a:t>
            </a:r>
            <a:endParaRPr sz="1800">
              <a:solidFill>
                <a:schemeClr val="lt1"/>
              </a:solidFill>
              <a:latin typeface="Arial"/>
              <a:ea typeface="Arial"/>
              <a:cs typeface="Arial"/>
              <a:sym typeface="Arial"/>
            </a:endParaRPr>
          </a:p>
        </p:txBody>
      </p:sp>
      <p:sp>
        <p:nvSpPr>
          <p:cNvPr id="362" name="Google Shape;362;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63" name="Google Shape;363;p18"/>
          <p:cNvSpPr/>
          <p:nvPr/>
        </p:nvSpPr>
        <p:spPr>
          <a:xfrm>
            <a:off x="712182" y="2174873"/>
            <a:ext cx="8487381" cy="154062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Chuyển gói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Mỗi gói dữ liệu có đường truyền dữ liệu khác nhau dựa trên tình trạng lưu lượng của mạng.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Không thiết lập một tuyến cố định</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Sử dụng đường truyền hiệu quả hơn vì nhiều gói dữ liệu đến các đích khác nhau cùng dùng chung một tuyến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điển hình là mạng Internet</a:t>
            </a:r>
            <a:endParaRPr/>
          </a:p>
        </p:txBody>
      </p:sp>
      <p:sp>
        <p:nvSpPr>
          <p:cNvPr id="364" name="Google Shape;364;p1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Không thiết lập trước tuyến cố định, truyền dữ liệu độc lập trong gói dữ liệu</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18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Truyền thông SPI </a:t>
            </a:r>
            <a:endParaRPr/>
          </a:p>
        </p:txBody>
      </p:sp>
      <p:sp>
        <p:nvSpPr>
          <p:cNvPr id="2854" name="Google Shape;2854;p1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855" name="Google Shape;2855;p180"/>
          <p:cNvSpPr/>
          <p:nvPr/>
        </p:nvSpPr>
        <p:spPr>
          <a:xfrm>
            <a:off x="5257558" y="1759881"/>
            <a:ext cx="3942005" cy="417211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 2: Sử dụng gói thiết bị SPI và gói hẹn giờ</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4: Hàm xác định đọc SPI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5: Đọc kênh SPI được kết nối với Bus 0</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9: Khai báo phiên bản thiết bị SPI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10: spi.open(xe buýt, thiết bị)</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11: đặt tốc độ SPI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15: Đọc SPI kênh 2(A2)</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16: Tính toán giá trị Điện áp sử dụng giá trị Analog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17: Xuất giá trị ADC và Điện áp theo Format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22: đóng thiết bị SPI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tập lệnh python dưới dạng </a:t>
            </a:r>
            <a:r>
              <a:rPr b="1" lang="en-US" sz="1300">
                <a:solidFill>
                  <a:srgbClr val="262626"/>
                </a:solidFill>
                <a:latin typeface="Arial"/>
                <a:ea typeface="Arial"/>
                <a:cs typeface="Arial"/>
                <a:sym typeface="Arial"/>
              </a:rPr>
              <a:t>~/rasp_ex/gpio/vareint_res.py</a:t>
            </a:r>
            <a:endParaRPr b="1" sz="1300">
              <a:solidFill>
                <a:srgbClr val="262626"/>
              </a:solidFill>
              <a:latin typeface="Arial"/>
              <a:ea typeface="Arial"/>
              <a:cs typeface="Arial"/>
              <a:sym typeface="Arial"/>
            </a:endParaRPr>
          </a:p>
        </p:txBody>
      </p:sp>
      <p:pic>
        <p:nvPicPr>
          <p:cNvPr descr="텍스트이(가) 표시된 사진&#10;&#10;자동 생성된 설명" id="2856" name="Google Shape;2856;p180"/>
          <p:cNvPicPr preferRelativeResize="0"/>
          <p:nvPr/>
        </p:nvPicPr>
        <p:blipFill rotWithShape="1">
          <a:blip r:embed="rId3">
            <a:alphaModFix/>
          </a:blip>
          <a:srcRect b="0" l="0" r="0" t="0"/>
          <a:stretch/>
        </p:blipFill>
        <p:spPr>
          <a:xfrm>
            <a:off x="559816" y="1858578"/>
            <a:ext cx="4503071" cy="3863100"/>
          </a:xfrm>
          <a:prstGeom prst="rect">
            <a:avLst/>
          </a:prstGeom>
          <a:noFill/>
          <a:ln cap="flat" cmpd="sng" w="9525">
            <a:solidFill>
              <a:srgbClr val="7F7F7F"/>
            </a:solidFill>
            <a:prstDash val="solid"/>
            <a:round/>
            <a:headEnd len="sm" w="sm" type="none"/>
            <a:tailEnd len="sm" w="sm" type="none"/>
          </a:ln>
        </p:spPr>
      </p:pic>
      <p:sp>
        <p:nvSpPr>
          <p:cNvPr id="2857" name="Google Shape;2857;p180"/>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~~~~/~~~/adc.py</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2" name="Shape 2862"/>
        <p:cNvGrpSpPr/>
        <p:nvPr/>
      </p:nvGrpSpPr>
      <p:grpSpPr>
        <a:xfrm>
          <a:off x="0" y="0"/>
          <a:ext cx="0" cy="0"/>
          <a:chOff x="0" y="0"/>
          <a:chExt cx="0" cy="0"/>
        </a:xfrm>
      </p:grpSpPr>
      <p:sp>
        <p:nvSpPr>
          <p:cNvPr id="2863" name="Google Shape;2863;p18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Truyền thông SPI </a:t>
            </a:r>
            <a:endParaRPr/>
          </a:p>
        </p:txBody>
      </p:sp>
      <p:sp>
        <p:nvSpPr>
          <p:cNvPr id="2864" name="Google Shape;2864;p1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865" name="Google Shape;2865;p181"/>
          <p:cNvSpPr/>
          <p:nvPr/>
        </p:nvSpPr>
        <p:spPr>
          <a:xfrm>
            <a:off x="4951412" y="1759881"/>
            <a:ext cx="4248151" cy="255628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Thư viện cho Truyền thông SPI được cài đặt theo mặc định, nhưng trong trường hợp nó chưa được cài đặt, hãy chạy lệnh </a:t>
            </a:r>
            <a:r>
              <a:rPr lang="en-US" sz="1300">
                <a:solidFill>
                  <a:srgbClr val="34339A"/>
                </a:solidFill>
                <a:latin typeface="Arial"/>
                <a:ea typeface="Arial"/>
                <a:cs typeface="Arial"/>
                <a:sym typeface="Arial"/>
              </a:rPr>
              <a:t>sudo pip install spidev</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lệnh </a:t>
            </a:r>
            <a:r>
              <a:rPr lang="en-US" sz="1300">
                <a:solidFill>
                  <a:srgbClr val="34339A"/>
                </a:solidFill>
                <a:latin typeface="Arial"/>
                <a:ea typeface="Arial"/>
                <a:cs typeface="Arial"/>
                <a:sym typeface="Arial"/>
              </a:rPr>
              <a:t>python3 ~/rasp_ex/gpio/varient_res.py </a:t>
            </a:r>
            <a:r>
              <a:rPr lang="en-US" sz="1300">
                <a:solidFill>
                  <a:srgbClr val="262626"/>
                </a:solidFill>
                <a:latin typeface="Arial"/>
                <a:ea typeface="Arial"/>
                <a:cs typeface="Arial"/>
                <a:sym typeface="Arial"/>
              </a:rPr>
              <a:t>để chạy tập lệnh Python đã tạo.</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Xoay núm biến trở và kiểm tra đầu ra. Bạn có thể thấy giá trị thay đổi tùy thuộc vào núm.</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muốn dừng thực thi, hãy nhấn Ctrl + C để ngắt nó.</a:t>
            </a:r>
            <a:endParaRPr/>
          </a:p>
        </p:txBody>
      </p:sp>
      <p:sp>
        <p:nvSpPr>
          <p:cNvPr id="2866" name="Google Shape;2866;p181"/>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Ví dụ thực thi</a:t>
            </a:r>
            <a:endParaRPr sz="1400">
              <a:solidFill>
                <a:schemeClr val="dk1"/>
              </a:solidFill>
              <a:latin typeface="Arial"/>
              <a:ea typeface="Arial"/>
              <a:cs typeface="Arial"/>
              <a:sym typeface="Arial"/>
            </a:endParaRPr>
          </a:p>
        </p:txBody>
      </p:sp>
      <p:pic>
        <p:nvPicPr>
          <p:cNvPr id="2867" name="Google Shape;2867;p181"/>
          <p:cNvPicPr preferRelativeResize="0"/>
          <p:nvPr/>
        </p:nvPicPr>
        <p:blipFill rotWithShape="1">
          <a:blip r:embed="rId3">
            <a:alphaModFix/>
          </a:blip>
          <a:srcRect b="0" l="0" r="0" t="0"/>
          <a:stretch/>
        </p:blipFill>
        <p:spPr>
          <a:xfrm>
            <a:off x="580388" y="1834572"/>
            <a:ext cx="4248150" cy="2363702"/>
          </a:xfrm>
          <a:prstGeom prst="rect">
            <a:avLst/>
          </a:prstGeom>
          <a:noFill/>
          <a:ln>
            <a:noFill/>
          </a:ln>
        </p:spPr>
      </p:pic>
      <p:sp>
        <p:nvSpPr>
          <p:cNvPr id="2868" name="Google Shape;2868;p181"/>
          <p:cNvSpPr/>
          <p:nvPr/>
        </p:nvSpPr>
        <p:spPr>
          <a:xfrm>
            <a:off x="1391125" y="2147597"/>
            <a:ext cx="1361599" cy="390422"/>
          </a:xfrm>
          <a:prstGeom prst="rect">
            <a:avLst/>
          </a:prstGeom>
          <a:noFill/>
          <a:ln cap="flat" cmpd="sng" w="19050">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nvGrpSpPr>
          <p:cNvPr id="2869" name="Google Shape;2869;p181"/>
          <p:cNvGrpSpPr/>
          <p:nvPr/>
        </p:nvGrpSpPr>
        <p:grpSpPr>
          <a:xfrm>
            <a:off x="1301750" y="2996861"/>
            <a:ext cx="3370666" cy="767934"/>
            <a:chOff x="1206500" y="2827484"/>
            <a:chExt cx="3370666" cy="767934"/>
          </a:xfrm>
        </p:grpSpPr>
        <p:pic>
          <p:nvPicPr>
            <p:cNvPr id="2870" name="Google Shape;2870;p181"/>
            <p:cNvPicPr preferRelativeResize="0"/>
            <p:nvPr/>
          </p:nvPicPr>
          <p:blipFill rotWithShape="1">
            <a:blip r:embed="rId3">
              <a:alphaModFix/>
            </a:blip>
            <a:srcRect b="71264" l="19254" r="44203" t="14154"/>
            <a:stretch/>
          </p:blipFill>
          <p:spPr>
            <a:xfrm>
              <a:off x="1206500" y="2840684"/>
              <a:ext cx="3370666" cy="748383"/>
            </a:xfrm>
            <a:prstGeom prst="rect">
              <a:avLst/>
            </a:prstGeom>
            <a:noFill/>
            <a:ln cap="flat" cmpd="sng" w="19050">
              <a:solidFill>
                <a:srgbClr val="D29500"/>
              </a:solidFill>
              <a:prstDash val="solid"/>
              <a:round/>
              <a:headEnd len="sm" w="sm" type="none"/>
              <a:tailEnd len="sm" w="sm" type="none"/>
            </a:ln>
          </p:spPr>
        </p:pic>
        <p:sp>
          <p:nvSpPr>
            <p:cNvPr id="2871" name="Google Shape;2871;p181"/>
            <p:cNvSpPr/>
            <p:nvPr/>
          </p:nvSpPr>
          <p:spPr>
            <a:xfrm>
              <a:off x="1206500" y="2827484"/>
              <a:ext cx="2317750" cy="184489"/>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872" name="Google Shape;2872;p181"/>
            <p:cNvSpPr/>
            <p:nvPr/>
          </p:nvSpPr>
          <p:spPr>
            <a:xfrm>
              <a:off x="1206501" y="3393952"/>
              <a:ext cx="2895600" cy="201466"/>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2873" name="Google Shape;2873;p181"/>
          <p:cNvPicPr preferRelativeResize="0"/>
          <p:nvPr/>
        </p:nvPicPr>
        <p:blipFill rotWithShape="1">
          <a:blip r:embed="rId4">
            <a:alphaModFix/>
          </a:blip>
          <a:srcRect b="0" l="0" r="0" t="0"/>
          <a:stretch/>
        </p:blipFill>
        <p:spPr>
          <a:xfrm flipH="1" rot="4467871">
            <a:off x="2282318" y="2445313"/>
            <a:ext cx="421644" cy="421644"/>
          </a:xfrm>
          <a:prstGeom prst="rect">
            <a:avLst/>
          </a:prstGeom>
          <a:noFill/>
          <a:ln>
            <a:noFill/>
          </a:ln>
        </p:spPr>
      </p:pic>
      <p:grpSp>
        <p:nvGrpSpPr>
          <p:cNvPr id="2874" name="Google Shape;2874;p181"/>
          <p:cNvGrpSpPr/>
          <p:nvPr/>
        </p:nvGrpSpPr>
        <p:grpSpPr>
          <a:xfrm>
            <a:off x="5139163" y="2466189"/>
            <a:ext cx="3672090" cy="294654"/>
            <a:chOff x="5150452" y="2558481"/>
            <a:chExt cx="3672090" cy="294654"/>
          </a:xfrm>
        </p:grpSpPr>
        <p:sp>
          <p:nvSpPr>
            <p:cNvPr id="2875" name="Google Shape;2875;p181"/>
            <p:cNvSpPr/>
            <p:nvPr/>
          </p:nvSpPr>
          <p:spPr>
            <a:xfrm>
              <a:off x="5193221" y="2558481"/>
              <a:ext cx="3629321"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pip install spidev </a:t>
              </a:r>
              <a:endParaRPr/>
            </a:p>
          </p:txBody>
        </p:sp>
        <p:sp>
          <p:nvSpPr>
            <p:cNvPr id="2876" name="Google Shape;2876;p181"/>
            <p:cNvSpPr/>
            <p:nvPr/>
          </p:nvSpPr>
          <p:spPr>
            <a:xfrm>
              <a:off x="5150452" y="2558481"/>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1" name="Shape 2881"/>
        <p:cNvGrpSpPr/>
        <p:nvPr/>
      </p:nvGrpSpPr>
      <p:grpSpPr>
        <a:xfrm>
          <a:off x="0" y="0"/>
          <a:ext cx="0" cy="0"/>
          <a:chOff x="0" y="0"/>
          <a:chExt cx="0" cy="0"/>
        </a:xfrm>
      </p:grpSpPr>
      <p:sp>
        <p:nvSpPr>
          <p:cNvPr id="2882" name="Google Shape;2882;p182"/>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Hướng dẫn giao tiếp Socket</a:t>
            </a:r>
            <a:endParaRPr sz="3600">
              <a:solidFill>
                <a:schemeClr val="dk1"/>
              </a:solidFill>
              <a:latin typeface="Arial"/>
              <a:ea typeface="Arial"/>
              <a:cs typeface="Arial"/>
              <a:sym typeface="Arial"/>
            </a:endParaRPr>
          </a:p>
          <a:p>
            <a:pPr indent="0" lvl="0" marL="0" marR="0" rtl="0" algn="l">
              <a:spcBef>
                <a:spcPts val="0"/>
              </a:spcBef>
              <a:spcAft>
                <a:spcPts val="0"/>
              </a:spcAft>
              <a:buNone/>
            </a:pPr>
            <a:r>
              <a:rPr lang="en-US" sz="3600">
                <a:solidFill>
                  <a:schemeClr val="dk1"/>
                </a:solidFill>
                <a:latin typeface="Arial"/>
                <a:ea typeface="Arial"/>
                <a:cs typeface="Arial"/>
                <a:sym typeface="Arial"/>
              </a:rPr>
              <a:t>with Raspberry Pi</a:t>
            </a:r>
            <a:endParaRPr/>
          </a:p>
        </p:txBody>
      </p:sp>
      <p:sp>
        <p:nvSpPr>
          <p:cNvPr id="2883" name="Google Shape;2883;p182"/>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sp>
        <p:nvSpPr>
          <p:cNvPr id="2884" name="Google Shape;2884;p182"/>
          <p:cNvSpPr/>
          <p:nvPr/>
        </p:nvSpPr>
        <p:spPr>
          <a:xfrm>
            <a:off x="1054112" y="4379820"/>
            <a:ext cx="3740912" cy="149271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4.1. Truyền thông nối tiếp</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4.2. Truyền thông SPI </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4.3. Truyền thông Bluetooth </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4.4. Máy chủ web Flask</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sp>
        <p:nvSpPr>
          <p:cNvPr id="2890" name="Google Shape;2890;p18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2891" name="Google Shape;2891;p1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892" name="Google Shape;2892;p18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Bluetooth là gì?</a:t>
            </a:r>
            <a:endParaRPr/>
          </a:p>
        </p:txBody>
      </p:sp>
      <p:sp>
        <p:nvSpPr>
          <p:cNvPr id="2893" name="Google Shape;2893;p183"/>
          <p:cNvSpPr/>
          <p:nvPr/>
        </p:nvSpPr>
        <p:spPr>
          <a:xfrm>
            <a:off x="712183" y="2174873"/>
            <a:ext cx="8487380" cy="205871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thống không dây của Bluetooth sử dụng dải tần ISM (Industrial Science Medical) 2400 ~ 2483,5 MHz.</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Raspberry Pi 4 hỗ trợ Bluetooth 5</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Bluetooth 5 tăng phạm vi, tốc độ và dung lượng dữ liệu của các ứng dụng Bluetooth.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cung cấp một giao diện mới giúp hy sinh băng thông cho phạm vi mở rộng đáng kể hoặc sử dụng nhiều băng thông hơn cho phạm vi ngắn.</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truyền ít dữ liệu hơn trong khoảng cách xa hơn và nhiều dữ liệu hơn trong khoảng cách ngắn.</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đó cho phép hoạt động năng lượng thấp, và hoạt động linh hoạt dựa trên nhu cầu ứng dụng.</a:t>
            </a:r>
            <a:endParaRPr b="0" i="0" sz="1300" u="none" cap="none" strike="noStrike">
              <a:solidFill>
                <a:srgbClr val="262626"/>
              </a:solidFill>
              <a:latin typeface="Arial"/>
              <a:ea typeface="Arial"/>
              <a:cs typeface="Arial"/>
              <a:sym typeface="Arial"/>
            </a:endParaRPr>
          </a:p>
        </p:txBody>
      </p:sp>
      <p:sp>
        <p:nvSpPr>
          <p:cNvPr id="2894" name="Google Shape;2894;p183"/>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Công nghệ không dây tầm ngắn kết nối các thiết bị di động để gửi và nhận thông tin</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18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2901" name="Google Shape;2901;p1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902" name="Google Shape;2902;p18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sự phát triển của công nghệ Bluetooth</a:t>
            </a:r>
            <a:endParaRPr/>
          </a:p>
        </p:txBody>
      </p:sp>
      <p:grpSp>
        <p:nvGrpSpPr>
          <p:cNvPr id="2903" name="Google Shape;2903;p184"/>
          <p:cNvGrpSpPr/>
          <p:nvPr/>
        </p:nvGrpSpPr>
        <p:grpSpPr>
          <a:xfrm>
            <a:off x="1021489" y="2128085"/>
            <a:ext cx="7444785" cy="4336806"/>
            <a:chOff x="1021489" y="2128085"/>
            <a:chExt cx="7444785" cy="4336806"/>
          </a:xfrm>
        </p:grpSpPr>
        <p:grpSp>
          <p:nvGrpSpPr>
            <p:cNvPr id="2904" name="Google Shape;2904;p184"/>
            <p:cNvGrpSpPr/>
            <p:nvPr/>
          </p:nvGrpSpPr>
          <p:grpSpPr>
            <a:xfrm>
              <a:off x="1021489" y="2128085"/>
              <a:ext cx="7305388" cy="4287044"/>
              <a:chOff x="1021489" y="2128085"/>
              <a:chExt cx="7305388" cy="4287044"/>
            </a:xfrm>
          </p:grpSpPr>
          <p:grpSp>
            <p:nvGrpSpPr>
              <p:cNvPr id="2905" name="Google Shape;2905;p184"/>
              <p:cNvGrpSpPr/>
              <p:nvPr/>
            </p:nvGrpSpPr>
            <p:grpSpPr>
              <a:xfrm>
                <a:off x="1021489" y="2344533"/>
                <a:ext cx="7305388" cy="4070596"/>
                <a:chOff x="1242066" y="2596620"/>
                <a:chExt cx="6314434" cy="3518431"/>
              </a:xfrm>
            </p:grpSpPr>
            <p:pic>
              <p:nvPicPr>
                <p:cNvPr id="2906" name="Google Shape;2906;p184"/>
                <p:cNvPicPr preferRelativeResize="0"/>
                <p:nvPr/>
              </p:nvPicPr>
              <p:blipFill rotWithShape="1">
                <a:blip r:embed="rId3">
                  <a:alphaModFix/>
                </a:blip>
                <a:srcRect b="9220" l="10879" r="7613" t="0"/>
                <a:stretch/>
              </p:blipFill>
              <p:spPr>
                <a:xfrm>
                  <a:off x="1242066" y="2596620"/>
                  <a:ext cx="6032029" cy="3518431"/>
                </a:xfrm>
                <a:prstGeom prst="rect">
                  <a:avLst/>
                </a:prstGeom>
                <a:noFill/>
                <a:ln>
                  <a:noFill/>
                </a:ln>
              </p:spPr>
            </p:pic>
            <p:sp>
              <p:nvSpPr>
                <p:cNvPr id="2907" name="Google Shape;2907;p184"/>
                <p:cNvSpPr/>
                <p:nvPr/>
              </p:nvSpPr>
              <p:spPr>
                <a:xfrm>
                  <a:off x="3397250" y="5584373"/>
                  <a:ext cx="4159250" cy="52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2908" name="Google Shape;2908;p184"/>
              <p:cNvSpPr txBox="1"/>
              <p:nvPr/>
            </p:nvSpPr>
            <p:spPr>
              <a:xfrm>
                <a:off x="3532418" y="2128085"/>
                <a:ext cx="2691888" cy="383181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262626"/>
                    </a:solidFill>
                    <a:latin typeface="Arial"/>
                    <a:ea typeface="Arial"/>
                    <a:cs typeface="Arial"/>
                    <a:sym typeface="Arial"/>
                  </a:rPr>
                  <a:t>Tốc độ cơ bản/Tốc độ dữ liệu nâng cao</a:t>
                </a:r>
                <a:endParaRPr b="1" sz="1200">
                  <a:solidFill>
                    <a:srgbClr val="262626"/>
                  </a:solidFill>
                  <a:latin typeface="Arial"/>
                  <a:ea typeface="Arial"/>
                  <a:cs typeface="Arial"/>
                  <a:sym typeface="Arial"/>
                </a:endParaRPr>
              </a:p>
              <a:p>
                <a:pPr indent="-171450" lvl="0" marL="171450" marR="0" rtl="0" algn="l">
                  <a:spcBef>
                    <a:spcPts val="0"/>
                  </a:spcBef>
                  <a:spcAft>
                    <a:spcPts val="0"/>
                  </a:spcAft>
                  <a:buClr>
                    <a:srgbClr val="262626"/>
                  </a:buClr>
                  <a:buSzPts val="1050"/>
                  <a:buFont typeface="Arial"/>
                  <a:buChar char="•"/>
                </a:pPr>
                <a:r>
                  <a:rPr lang="en-US" sz="1050">
                    <a:solidFill>
                      <a:srgbClr val="262626"/>
                    </a:solidFill>
                    <a:latin typeface="Arial"/>
                    <a:ea typeface="Arial"/>
                    <a:cs typeface="Arial"/>
                    <a:sym typeface="Arial"/>
                  </a:rPr>
                  <a:t>Hầu hết các trường hợp sử dụng liên quan đến kết nối và phát trực tuyến</a:t>
                </a:r>
                <a:endParaRPr sz="1050">
                  <a:solidFill>
                    <a:srgbClr val="262626"/>
                  </a:solidFill>
                  <a:latin typeface="Arial"/>
                  <a:ea typeface="Arial"/>
                  <a:cs typeface="Arial"/>
                  <a:sym typeface="Arial"/>
                </a:endParaRPr>
              </a:p>
              <a:p>
                <a:pPr indent="0" lvl="0" marL="0" marR="0" rtl="0" algn="l">
                  <a:spcBef>
                    <a:spcPts val="0"/>
                  </a:spcBef>
                  <a:spcAft>
                    <a:spcPts val="0"/>
                  </a:spcAft>
                  <a:buNone/>
                </a:pPr>
                <a:r>
                  <a:t/>
                </a:r>
                <a:endParaRPr b="1" sz="1200">
                  <a:solidFill>
                    <a:srgbClr val="262626"/>
                  </a:solidFill>
                  <a:latin typeface="Arial"/>
                  <a:ea typeface="Arial"/>
                  <a:cs typeface="Arial"/>
                  <a:sym typeface="Arial"/>
                </a:endParaRPr>
              </a:p>
              <a:p>
                <a:pPr indent="0" lvl="0" marL="0" marR="0" rtl="0" algn="l">
                  <a:spcBef>
                    <a:spcPts val="0"/>
                  </a:spcBef>
                  <a:spcAft>
                    <a:spcPts val="0"/>
                  </a:spcAft>
                  <a:buNone/>
                </a:pPr>
                <a:r>
                  <a:rPr b="1" lang="en-US" sz="1200">
                    <a:solidFill>
                      <a:srgbClr val="262626"/>
                    </a:solidFill>
                    <a:latin typeface="Arial"/>
                    <a:ea typeface="Arial"/>
                    <a:cs typeface="Arial"/>
                    <a:sym typeface="Arial"/>
                  </a:rPr>
                  <a:t>Bluetooth tiết kiệm năng lượng (4.0, 5.0)</a:t>
                </a:r>
                <a:endParaRPr/>
              </a:p>
              <a:p>
                <a:pPr indent="-171450" lvl="0" marL="171450" marR="0" rtl="0" algn="l">
                  <a:spcBef>
                    <a:spcPts val="0"/>
                  </a:spcBef>
                  <a:spcAft>
                    <a:spcPts val="0"/>
                  </a:spcAft>
                  <a:buClr>
                    <a:srgbClr val="262626"/>
                  </a:buClr>
                  <a:buSzPts val="1050"/>
                  <a:buFont typeface="Arial"/>
                  <a:buChar char="•"/>
                </a:pPr>
                <a:r>
                  <a:rPr lang="en-US" sz="1050">
                    <a:solidFill>
                      <a:srgbClr val="262626"/>
                    </a:solidFill>
                    <a:latin typeface="Arial"/>
                    <a:ea typeface="Arial"/>
                    <a:cs typeface="Arial"/>
                    <a:sym typeface="Arial"/>
                  </a:rPr>
                  <a:t>Các trường hợp sử dụng liên quan đến việc kết nối với mọi thứ để truyền dữ liệu (ví dụ: cảm biến và những thứ tương tự)</a:t>
                </a:r>
                <a:endParaRPr/>
              </a:p>
              <a:p>
                <a:pPr indent="-171450" lvl="0" marL="171450" marR="0" rtl="0" algn="l">
                  <a:spcBef>
                    <a:spcPts val="0"/>
                  </a:spcBef>
                  <a:spcAft>
                    <a:spcPts val="0"/>
                  </a:spcAft>
                  <a:buClr>
                    <a:srgbClr val="262626"/>
                  </a:buClr>
                  <a:buSzPts val="1050"/>
                  <a:buFont typeface="Arial"/>
                  <a:buChar char="•"/>
                </a:pPr>
                <a:r>
                  <a:rPr lang="en-US" sz="1050">
                    <a:solidFill>
                      <a:srgbClr val="262626"/>
                    </a:solidFill>
                    <a:latin typeface="Arial"/>
                    <a:ea typeface="Arial"/>
                    <a:cs typeface="Arial"/>
                    <a:sym typeface="Arial"/>
                  </a:rPr>
                  <a:t>Các trường hợp sử dụng liên quan đến việc phát dữ liệu </a:t>
                </a:r>
                <a:r>
                  <a:rPr b="1" lang="en-US" sz="1050">
                    <a:solidFill>
                      <a:srgbClr val="262626"/>
                    </a:solidFill>
                    <a:latin typeface="Arial"/>
                    <a:ea typeface="Arial"/>
                    <a:cs typeface="Arial"/>
                    <a:sym typeface="Arial"/>
                  </a:rPr>
                  <a:t>(quảng cáo bắt đầu cảnh báo)</a:t>
                </a:r>
                <a:endParaRPr b="1" sz="1050">
                  <a:solidFill>
                    <a:srgbClr val="262626"/>
                  </a:solidFill>
                  <a:latin typeface="Arial"/>
                  <a:ea typeface="Arial"/>
                  <a:cs typeface="Arial"/>
                  <a:sym typeface="Arial"/>
                </a:endParaRPr>
              </a:p>
              <a:p>
                <a:pPr indent="0" lvl="0" marL="0" marR="0" rtl="0" algn="l">
                  <a:spcBef>
                    <a:spcPts val="0"/>
                  </a:spcBef>
                  <a:spcAft>
                    <a:spcPts val="0"/>
                  </a:spcAft>
                  <a:buNone/>
                </a:pPr>
                <a:r>
                  <a:t/>
                </a:r>
                <a:endParaRPr b="1" sz="1050">
                  <a:solidFill>
                    <a:srgbClr val="262626"/>
                  </a:solidFill>
                  <a:latin typeface="Arial"/>
                  <a:ea typeface="Arial"/>
                  <a:cs typeface="Arial"/>
                  <a:sym typeface="Arial"/>
                </a:endParaRPr>
              </a:p>
              <a:p>
                <a:pPr indent="0" lvl="0" marL="0" marR="0" rtl="0" algn="ctr">
                  <a:spcBef>
                    <a:spcPts val="0"/>
                  </a:spcBef>
                  <a:spcAft>
                    <a:spcPts val="0"/>
                  </a:spcAft>
                  <a:buNone/>
                </a:pPr>
                <a:r>
                  <a:rPr b="1" lang="en-US" sz="1200">
                    <a:solidFill>
                      <a:srgbClr val="262626"/>
                    </a:solidFill>
                    <a:latin typeface="Arial"/>
                    <a:ea typeface="Arial"/>
                    <a:cs typeface="Arial"/>
                    <a:sym typeface="Arial"/>
                  </a:rPr>
                  <a:t>Tầm xa 1Km / Tiện ích mở rộng quảng cáo Le 2Mbps</a:t>
                </a:r>
                <a:endParaRPr b="1" sz="1200">
                  <a:solidFill>
                    <a:srgbClr val="262626"/>
                  </a:solidFill>
                  <a:latin typeface="Arial"/>
                  <a:ea typeface="Arial"/>
                  <a:cs typeface="Arial"/>
                  <a:sym typeface="Arial"/>
                </a:endParaRPr>
              </a:p>
              <a:p>
                <a:pPr indent="0" lvl="0" marL="0" marR="0" rtl="0" algn="l">
                  <a:spcBef>
                    <a:spcPts val="0"/>
                  </a:spcBef>
                  <a:spcAft>
                    <a:spcPts val="0"/>
                  </a:spcAft>
                  <a:buNone/>
                </a:pPr>
                <a:r>
                  <a:rPr b="1" lang="en-US" sz="1200">
                    <a:solidFill>
                      <a:srgbClr val="262626"/>
                    </a:solidFill>
                    <a:latin typeface="Arial"/>
                    <a:ea typeface="Arial"/>
                    <a:cs typeface="Arial"/>
                    <a:sym typeface="Arial"/>
                  </a:rPr>
                  <a:t>Mesh</a:t>
                </a:r>
                <a:endParaRPr b="1" sz="1200">
                  <a:solidFill>
                    <a:srgbClr val="262626"/>
                  </a:solidFill>
                  <a:latin typeface="Arial"/>
                  <a:ea typeface="Arial"/>
                  <a:cs typeface="Arial"/>
                  <a:sym typeface="Arial"/>
                </a:endParaRPr>
              </a:p>
              <a:p>
                <a:pPr indent="-171450" lvl="0" marL="171450" marR="0" rtl="0" algn="l">
                  <a:spcBef>
                    <a:spcPts val="0"/>
                  </a:spcBef>
                  <a:spcAft>
                    <a:spcPts val="0"/>
                  </a:spcAft>
                  <a:buClr>
                    <a:srgbClr val="262626"/>
                  </a:buClr>
                  <a:buSzPts val="1050"/>
                  <a:buFont typeface="Arial"/>
                  <a:buChar char="•"/>
                </a:pPr>
                <a:r>
                  <a:rPr lang="en-US" sz="1050">
                    <a:solidFill>
                      <a:srgbClr val="262626"/>
                    </a:solidFill>
                    <a:latin typeface="Arial"/>
                    <a:ea typeface="Arial"/>
                    <a:cs typeface="Arial"/>
                    <a:sym typeface="Arial"/>
                  </a:rPr>
                  <a:t>Cấu trúc liên kết mạng thực sự (dựa trên lưới)</a:t>
                </a:r>
                <a:endParaRPr/>
              </a:p>
              <a:p>
                <a:pPr indent="-171450" lvl="0" marL="171450" marR="0" rtl="0" algn="l">
                  <a:spcBef>
                    <a:spcPts val="0"/>
                  </a:spcBef>
                  <a:spcAft>
                    <a:spcPts val="0"/>
                  </a:spcAft>
                  <a:buClr>
                    <a:srgbClr val="262626"/>
                  </a:buClr>
                  <a:buSzPts val="1050"/>
                  <a:buFont typeface="Arial"/>
                  <a:buChar char="•"/>
                </a:pPr>
                <a:r>
                  <a:rPr lang="en-US" sz="1050">
                    <a:solidFill>
                      <a:srgbClr val="262626"/>
                    </a:solidFill>
                    <a:latin typeface="Arial"/>
                    <a:ea typeface="Arial"/>
                    <a:cs typeface="Arial"/>
                    <a:sym typeface="Arial"/>
                  </a:rPr>
                  <a:t>Lệnh và điều khiển + dữ liệu, KHÔNG băng thông cao</a:t>
                </a:r>
                <a:endParaRPr sz="1050">
                  <a:solidFill>
                    <a:srgbClr val="262626"/>
                  </a:solidFill>
                  <a:latin typeface="Arial"/>
                  <a:ea typeface="Arial"/>
                  <a:cs typeface="Arial"/>
                  <a:sym typeface="Arial"/>
                </a:endParaRPr>
              </a:p>
            </p:txBody>
          </p:sp>
          <p:sp>
            <p:nvSpPr>
              <p:cNvPr id="2909" name="Google Shape;2909;p184"/>
              <p:cNvSpPr txBox="1"/>
              <p:nvPr/>
            </p:nvSpPr>
            <p:spPr>
              <a:xfrm rot="-5400000">
                <a:off x="5144328" y="4319188"/>
                <a:ext cx="2691888"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6D87A0"/>
                    </a:solidFill>
                    <a:latin typeface="Arial"/>
                    <a:ea typeface="Arial"/>
                    <a:cs typeface="Arial"/>
                    <a:sym typeface="Arial"/>
                  </a:rPr>
                  <a:t>Internet of everything</a:t>
                </a:r>
                <a:endParaRPr sz="1050">
                  <a:solidFill>
                    <a:srgbClr val="6D87A0"/>
                  </a:solidFill>
                  <a:latin typeface="Arial"/>
                  <a:ea typeface="Arial"/>
                  <a:cs typeface="Arial"/>
                  <a:sym typeface="Arial"/>
                </a:endParaRPr>
              </a:p>
            </p:txBody>
          </p:sp>
          <p:sp>
            <p:nvSpPr>
              <p:cNvPr id="2910" name="Google Shape;2910;p184"/>
              <p:cNvSpPr txBox="1"/>
              <p:nvPr/>
            </p:nvSpPr>
            <p:spPr>
              <a:xfrm rot="-5400000">
                <a:off x="5579842" y="4743284"/>
                <a:ext cx="1813369"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6D87A0"/>
                    </a:solidFill>
                    <a:latin typeface="Arial"/>
                    <a:ea typeface="Arial"/>
                    <a:cs typeface="Arial"/>
                    <a:sym typeface="Arial"/>
                  </a:rPr>
                  <a:t>Internet of everything</a:t>
                </a:r>
                <a:endParaRPr sz="1050">
                  <a:solidFill>
                    <a:srgbClr val="6D87A0"/>
                  </a:solidFill>
                  <a:latin typeface="Arial"/>
                  <a:ea typeface="Arial"/>
                  <a:cs typeface="Arial"/>
                  <a:sym typeface="Arial"/>
                </a:endParaRPr>
              </a:p>
            </p:txBody>
          </p:sp>
          <p:sp>
            <p:nvSpPr>
              <p:cNvPr id="2911" name="Google Shape;2911;p184"/>
              <p:cNvSpPr txBox="1"/>
              <p:nvPr/>
            </p:nvSpPr>
            <p:spPr>
              <a:xfrm rot="-5400000">
                <a:off x="5922242" y="3625684"/>
                <a:ext cx="1813369"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6A99C5"/>
                    </a:solidFill>
                    <a:latin typeface="Arial"/>
                    <a:ea typeface="Arial"/>
                    <a:cs typeface="Arial"/>
                    <a:sym typeface="Arial"/>
                  </a:rPr>
                  <a:t>Internet of my things</a:t>
                </a:r>
                <a:endParaRPr sz="1050">
                  <a:solidFill>
                    <a:srgbClr val="6A99C5"/>
                  </a:solidFill>
                  <a:latin typeface="Arial"/>
                  <a:ea typeface="Arial"/>
                  <a:cs typeface="Arial"/>
                  <a:sym typeface="Arial"/>
                </a:endParaRPr>
              </a:p>
            </p:txBody>
          </p:sp>
          <p:sp>
            <p:nvSpPr>
              <p:cNvPr id="2912" name="Google Shape;2912;p184"/>
              <p:cNvSpPr txBox="1"/>
              <p:nvPr/>
            </p:nvSpPr>
            <p:spPr>
              <a:xfrm rot="-5400000">
                <a:off x="6738465" y="2439070"/>
                <a:ext cx="898968"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68AAE3"/>
                    </a:solidFill>
                    <a:latin typeface="Arial"/>
                    <a:ea typeface="Arial"/>
                    <a:cs typeface="Arial"/>
                    <a:sym typeface="Arial"/>
                  </a:rPr>
                  <a:t>my things</a:t>
                </a:r>
                <a:endParaRPr sz="1050">
                  <a:solidFill>
                    <a:srgbClr val="68AAE3"/>
                  </a:solidFill>
                  <a:latin typeface="Arial"/>
                  <a:ea typeface="Arial"/>
                  <a:cs typeface="Arial"/>
                  <a:sym typeface="Arial"/>
                </a:endParaRPr>
              </a:p>
            </p:txBody>
          </p:sp>
        </p:grpSp>
        <p:sp>
          <p:nvSpPr>
            <p:cNvPr id="2913" name="Google Shape;2913;p184"/>
            <p:cNvSpPr txBox="1"/>
            <p:nvPr/>
          </p:nvSpPr>
          <p:spPr>
            <a:xfrm>
              <a:off x="3514896" y="5887810"/>
              <a:ext cx="4951378" cy="577081"/>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3F3F3F"/>
                </a:buClr>
                <a:buSzPts val="1050"/>
                <a:buFont typeface="Arial"/>
                <a:buChar char="•"/>
              </a:pPr>
              <a:r>
                <a:rPr lang="en-US" sz="1050">
                  <a:solidFill>
                    <a:srgbClr val="262626"/>
                  </a:solidFill>
                  <a:latin typeface="Arial"/>
                  <a:ea typeface="Arial"/>
                  <a:cs typeface="Arial"/>
                  <a:sym typeface="Arial"/>
                </a:rPr>
                <a:t>Âm thanh BLE chất lượng cao công suất thấp (Phát sóng/Multicast, kết nối M:N, nhận dạng giọng nói BLE, Chất lượng cao)</a:t>
              </a:r>
              <a:endParaRPr/>
            </a:p>
            <a:p>
              <a:pPr indent="-171450" lvl="0" marL="171450" marR="0" rtl="0" algn="l">
                <a:spcBef>
                  <a:spcPts val="0"/>
                </a:spcBef>
                <a:spcAft>
                  <a:spcPts val="0"/>
                </a:spcAft>
                <a:buClr>
                  <a:srgbClr val="3F3F3F"/>
                </a:buClr>
                <a:buSzPts val="1050"/>
                <a:buFont typeface="Arial"/>
                <a:buChar char="•"/>
              </a:pPr>
              <a:r>
                <a:rPr lang="en-US" sz="1050">
                  <a:solidFill>
                    <a:srgbClr val="262626"/>
                  </a:solidFill>
                  <a:latin typeface="Arial"/>
                  <a:ea typeface="Arial"/>
                  <a:cs typeface="Arial"/>
                  <a:sym typeface="Arial"/>
                </a:rPr>
                <a:t>Đa ăng-ten: Định vị chính xác cao</a:t>
              </a:r>
              <a:endParaRPr sz="1050">
                <a:solidFill>
                  <a:srgbClr val="262626"/>
                </a:solidFill>
                <a:latin typeface="Arial"/>
                <a:ea typeface="Arial"/>
                <a:cs typeface="Arial"/>
                <a:sym typeface="Arial"/>
              </a:endParaRPr>
            </a:p>
          </p:txBody>
        </p:sp>
        <p:sp>
          <p:nvSpPr>
            <p:cNvPr id="2914" name="Google Shape;2914;p184"/>
            <p:cNvSpPr txBox="1"/>
            <p:nvPr/>
          </p:nvSpPr>
          <p:spPr>
            <a:xfrm>
              <a:off x="2475407" y="2473367"/>
              <a:ext cx="712766" cy="307777"/>
            </a:xfrm>
            <a:prstGeom prst="rect">
              <a:avLst/>
            </a:prstGeom>
            <a:solidFill>
              <a:srgbClr val="0082F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ACDBFB"/>
                  </a:solidFill>
                  <a:latin typeface="Arial"/>
                  <a:ea typeface="Arial"/>
                  <a:cs typeface="Arial"/>
                  <a:sym typeface="Arial"/>
                </a:rPr>
                <a:t>2.0</a:t>
              </a:r>
              <a:endParaRPr/>
            </a:p>
          </p:txBody>
        </p:sp>
        <p:sp>
          <p:nvSpPr>
            <p:cNvPr id="2915" name="Google Shape;2915;p184"/>
            <p:cNvSpPr txBox="1"/>
            <p:nvPr/>
          </p:nvSpPr>
          <p:spPr>
            <a:xfrm>
              <a:off x="2475407" y="2957854"/>
              <a:ext cx="712766" cy="307777"/>
            </a:xfrm>
            <a:prstGeom prst="rect">
              <a:avLst/>
            </a:prstGeom>
            <a:solidFill>
              <a:srgbClr val="0082F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ACDBFB"/>
                  </a:solidFill>
                  <a:latin typeface="Arial"/>
                  <a:ea typeface="Arial"/>
                  <a:cs typeface="Arial"/>
                  <a:sym typeface="Arial"/>
                </a:rPr>
                <a:t>2.1</a:t>
              </a:r>
              <a:endParaRPr/>
            </a:p>
          </p:txBody>
        </p:sp>
        <p:sp>
          <p:nvSpPr>
            <p:cNvPr id="2916" name="Google Shape;2916;p184"/>
            <p:cNvSpPr txBox="1"/>
            <p:nvPr/>
          </p:nvSpPr>
          <p:spPr>
            <a:xfrm>
              <a:off x="2475407" y="3407537"/>
              <a:ext cx="712766" cy="307777"/>
            </a:xfrm>
            <a:prstGeom prst="rect">
              <a:avLst/>
            </a:prstGeom>
            <a:solidFill>
              <a:srgbClr val="0062B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ACDBFB"/>
                  </a:solidFill>
                  <a:latin typeface="Arial"/>
                  <a:ea typeface="Arial"/>
                  <a:cs typeface="Arial"/>
                  <a:sym typeface="Arial"/>
                </a:rPr>
                <a:t>4.0</a:t>
              </a:r>
              <a:endParaRPr/>
            </a:p>
          </p:txBody>
        </p:sp>
        <p:sp>
          <p:nvSpPr>
            <p:cNvPr id="2917" name="Google Shape;2917;p184"/>
            <p:cNvSpPr txBox="1"/>
            <p:nvPr/>
          </p:nvSpPr>
          <p:spPr>
            <a:xfrm>
              <a:off x="2475407" y="3885720"/>
              <a:ext cx="712766" cy="307777"/>
            </a:xfrm>
            <a:prstGeom prst="rect">
              <a:avLst/>
            </a:prstGeom>
            <a:solidFill>
              <a:srgbClr val="0062B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ACDBFB"/>
                  </a:solidFill>
                  <a:latin typeface="Arial"/>
                  <a:ea typeface="Arial"/>
                  <a:cs typeface="Arial"/>
                  <a:sym typeface="Arial"/>
                </a:rPr>
                <a:t>4.1</a:t>
              </a:r>
              <a:endParaRPr/>
            </a:p>
          </p:txBody>
        </p:sp>
        <p:sp>
          <p:nvSpPr>
            <p:cNvPr id="2918" name="Google Shape;2918;p184"/>
            <p:cNvSpPr txBox="1"/>
            <p:nvPr/>
          </p:nvSpPr>
          <p:spPr>
            <a:xfrm>
              <a:off x="2475407" y="4373305"/>
              <a:ext cx="712766" cy="307777"/>
            </a:xfrm>
            <a:prstGeom prst="rect">
              <a:avLst/>
            </a:prstGeom>
            <a:solidFill>
              <a:srgbClr val="0062B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ACDBFB"/>
                  </a:solidFill>
                  <a:latin typeface="Arial"/>
                  <a:ea typeface="Arial"/>
                  <a:cs typeface="Arial"/>
                  <a:sym typeface="Arial"/>
                </a:rPr>
                <a:t>4.2</a:t>
              </a:r>
              <a:endParaRPr/>
            </a:p>
          </p:txBody>
        </p:sp>
        <p:sp>
          <p:nvSpPr>
            <p:cNvPr id="2919" name="Google Shape;2919;p184"/>
            <p:cNvSpPr txBox="1"/>
            <p:nvPr/>
          </p:nvSpPr>
          <p:spPr>
            <a:xfrm>
              <a:off x="2475407" y="4851365"/>
              <a:ext cx="712766" cy="307777"/>
            </a:xfrm>
            <a:prstGeom prst="rect">
              <a:avLst/>
            </a:prstGeom>
            <a:solidFill>
              <a:srgbClr val="01417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ACDBFB"/>
                  </a:solidFill>
                  <a:latin typeface="Arial"/>
                  <a:ea typeface="Arial"/>
                  <a:cs typeface="Arial"/>
                  <a:sym typeface="Arial"/>
                </a:rPr>
                <a:t>5.0</a:t>
              </a:r>
              <a:endParaRPr/>
            </a:p>
          </p:txBody>
        </p:sp>
        <p:sp>
          <p:nvSpPr>
            <p:cNvPr id="2920" name="Google Shape;2920;p184"/>
            <p:cNvSpPr txBox="1"/>
            <p:nvPr/>
          </p:nvSpPr>
          <p:spPr>
            <a:xfrm>
              <a:off x="2475407" y="5283869"/>
              <a:ext cx="712766" cy="307777"/>
            </a:xfrm>
            <a:prstGeom prst="rect">
              <a:avLst/>
            </a:prstGeom>
            <a:solidFill>
              <a:srgbClr val="00284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Mesh</a:t>
              </a:r>
              <a:endParaRPr/>
            </a:p>
          </p:txBody>
        </p:sp>
        <p:sp>
          <p:nvSpPr>
            <p:cNvPr id="2921" name="Google Shape;2921;p184"/>
            <p:cNvSpPr txBox="1"/>
            <p:nvPr/>
          </p:nvSpPr>
          <p:spPr>
            <a:xfrm>
              <a:off x="2475406" y="5713539"/>
              <a:ext cx="712766" cy="523220"/>
            </a:xfrm>
            <a:prstGeom prst="rect">
              <a:avLst/>
            </a:prstGeom>
            <a:solidFill>
              <a:srgbClr val="BAE0E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E45758"/>
                  </a:solidFill>
                  <a:latin typeface="Arial"/>
                  <a:ea typeface="Arial"/>
                  <a:cs typeface="Arial"/>
                  <a:sym typeface="Arial"/>
                </a:rPr>
                <a:t>5.x</a:t>
              </a:r>
              <a:endParaRPr/>
            </a:p>
            <a:p>
              <a:pPr indent="0" lvl="0" marL="0" marR="0" rtl="0" algn="ctr">
                <a:spcBef>
                  <a:spcPts val="0"/>
                </a:spcBef>
                <a:spcAft>
                  <a:spcPts val="0"/>
                </a:spcAft>
                <a:buNone/>
              </a:pPr>
              <a:r>
                <a:rPr b="1" lang="en-US" sz="1400">
                  <a:solidFill>
                    <a:srgbClr val="E45758"/>
                  </a:solidFill>
                  <a:latin typeface="Arial"/>
                  <a:ea typeface="Arial"/>
                  <a:cs typeface="Arial"/>
                  <a:sym typeface="Arial"/>
                </a:rPr>
                <a:t>(or 6)</a:t>
              </a:r>
              <a:endParaRPr/>
            </a:p>
          </p:txBody>
        </p:sp>
      </p:grpSp>
      <p:sp>
        <p:nvSpPr>
          <p:cNvPr id="2922" name="Google Shape;2922;p184"/>
          <p:cNvSpPr/>
          <p:nvPr/>
        </p:nvSpPr>
        <p:spPr>
          <a:xfrm>
            <a:off x="568774" y="187472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Bluetooth có lợi thế về chi phí thấp, năng lượng thấp và âm thanh về giải pháp không dây IoT cấp thấp.</a:t>
            </a:r>
            <a:endParaRPr sz="1400">
              <a:solidFill>
                <a:schemeClr val="dk1"/>
              </a:solidFill>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sp>
        <p:nvSpPr>
          <p:cNvPr id="2928" name="Google Shape;2928;p185"/>
          <p:cNvSpPr/>
          <p:nvPr/>
        </p:nvSpPr>
        <p:spPr>
          <a:xfrm flipH="1" rot="10800000">
            <a:off x="718777" y="3828349"/>
            <a:ext cx="3494347" cy="2467796"/>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2929" name="Google Shape;2929;p185"/>
          <p:cNvSpPr/>
          <p:nvPr/>
        </p:nvSpPr>
        <p:spPr>
          <a:xfrm flipH="1" rot="10800000">
            <a:off x="4475581" y="1952624"/>
            <a:ext cx="4723982" cy="4343523"/>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2930" name="Google Shape;2930;p18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2931" name="Google Shape;2931;p1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2932" name="Google Shape;2932;p18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Âm thanh Bluetooth LE</a:t>
            </a:r>
            <a:endParaRPr/>
          </a:p>
        </p:txBody>
      </p:sp>
      <p:sp>
        <p:nvSpPr>
          <p:cNvPr id="2933" name="Google Shape;2933;p185"/>
          <p:cNvSpPr/>
          <p:nvPr/>
        </p:nvSpPr>
        <p:spPr>
          <a:xfrm>
            <a:off x="712183" y="2174873"/>
            <a:ext cx="3770917" cy="185353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Chế độ nhóm: Đa tuyến 1: N, Đa kênh, PTT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khiển dễ dàng: Kết nối Easy 1:N, Chuyển đổi Src / Sink, Điều khiển âm lượng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Chế độ chia sẻ: Chia sẻ âm nhạc, Chuyển tiếp âm nhạc</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Hỗ trợ giọng nói: Nhận dạng giọng nói, Nhận dạng giọng nói</a:t>
            </a:r>
            <a:endParaRPr sz="1300">
              <a:solidFill>
                <a:srgbClr val="262626"/>
              </a:solidFill>
              <a:latin typeface="Arial"/>
              <a:ea typeface="Arial"/>
              <a:cs typeface="Arial"/>
              <a:sym typeface="Arial"/>
            </a:endParaRPr>
          </a:p>
        </p:txBody>
      </p:sp>
      <p:grpSp>
        <p:nvGrpSpPr>
          <p:cNvPr id="2934" name="Google Shape;2934;p185"/>
          <p:cNvGrpSpPr/>
          <p:nvPr/>
        </p:nvGrpSpPr>
        <p:grpSpPr>
          <a:xfrm>
            <a:off x="4664075" y="2039502"/>
            <a:ext cx="4283413" cy="2252770"/>
            <a:chOff x="5226347" y="2020775"/>
            <a:chExt cx="4283413" cy="2252770"/>
          </a:xfrm>
        </p:grpSpPr>
        <p:sp>
          <p:nvSpPr>
            <p:cNvPr id="2935" name="Google Shape;2935;p185"/>
            <p:cNvSpPr/>
            <p:nvPr/>
          </p:nvSpPr>
          <p:spPr>
            <a:xfrm>
              <a:off x="5676900" y="2239995"/>
              <a:ext cx="577850" cy="345426"/>
            </a:xfrm>
            <a:prstGeom prst="rect">
              <a:avLst/>
            </a:prstGeom>
            <a:solidFill>
              <a:srgbClr val="FE0000"/>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Music</a:t>
              </a:r>
              <a:endParaRPr/>
            </a:p>
            <a:p>
              <a:pPr indent="0" lvl="0" marL="0" marR="0" rtl="0" algn="ctr">
                <a:spcBef>
                  <a:spcPts val="0"/>
                </a:spcBef>
                <a:spcAft>
                  <a:spcPts val="0"/>
                </a:spcAft>
                <a:buNone/>
              </a:pPr>
              <a:r>
                <a:rPr lang="en-US" sz="1000">
                  <a:solidFill>
                    <a:schemeClr val="lt1"/>
                  </a:solidFill>
                  <a:latin typeface="Arial"/>
                  <a:ea typeface="Arial"/>
                  <a:cs typeface="Arial"/>
                  <a:sym typeface="Arial"/>
                </a:rPr>
                <a:t>Source</a:t>
              </a:r>
              <a:endParaRPr sz="1000">
                <a:solidFill>
                  <a:schemeClr val="lt1"/>
                </a:solidFill>
                <a:latin typeface="Arial"/>
                <a:ea typeface="Arial"/>
                <a:cs typeface="Arial"/>
                <a:sym typeface="Arial"/>
              </a:endParaRPr>
            </a:p>
          </p:txBody>
        </p:sp>
        <p:sp>
          <p:nvSpPr>
            <p:cNvPr id="2936" name="Google Shape;2936;p185"/>
            <p:cNvSpPr/>
            <p:nvPr/>
          </p:nvSpPr>
          <p:spPr>
            <a:xfrm>
              <a:off x="6689210" y="2020775"/>
              <a:ext cx="895350" cy="564646"/>
            </a:xfrm>
            <a:prstGeom prst="rect">
              <a:avLst/>
            </a:prstGeom>
            <a:solidFill>
              <a:srgbClr val="193EB0"/>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TV</a:t>
              </a:r>
              <a:endParaRPr sz="1000">
                <a:solidFill>
                  <a:schemeClr val="lt1"/>
                </a:solidFill>
                <a:latin typeface="Arial"/>
                <a:ea typeface="Arial"/>
                <a:cs typeface="Arial"/>
                <a:sym typeface="Arial"/>
              </a:endParaRPr>
            </a:p>
          </p:txBody>
        </p:sp>
        <p:sp>
          <p:nvSpPr>
            <p:cNvPr id="2937" name="Google Shape;2937;p185"/>
            <p:cNvSpPr/>
            <p:nvPr/>
          </p:nvSpPr>
          <p:spPr>
            <a:xfrm>
              <a:off x="7855070" y="2239995"/>
              <a:ext cx="580270" cy="345426"/>
            </a:xfrm>
            <a:prstGeom prst="rect">
              <a:avLst/>
            </a:prstGeom>
            <a:solidFill>
              <a:srgbClr val="193EB0"/>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Door</a:t>
              </a:r>
              <a:endParaRPr/>
            </a:p>
            <a:p>
              <a:pPr indent="0" lvl="0" marL="0" marR="0" rtl="0" algn="ctr">
                <a:spcBef>
                  <a:spcPts val="0"/>
                </a:spcBef>
                <a:spcAft>
                  <a:spcPts val="0"/>
                </a:spcAft>
                <a:buNone/>
              </a:pPr>
              <a:r>
                <a:rPr lang="en-US" sz="1000">
                  <a:solidFill>
                    <a:schemeClr val="lt1"/>
                  </a:solidFill>
                  <a:latin typeface="Arial"/>
                  <a:ea typeface="Arial"/>
                  <a:cs typeface="Arial"/>
                  <a:sym typeface="Arial"/>
                </a:rPr>
                <a:t>Intercom</a:t>
              </a:r>
              <a:endParaRPr sz="1000">
                <a:solidFill>
                  <a:schemeClr val="lt1"/>
                </a:solidFill>
                <a:latin typeface="Arial"/>
                <a:ea typeface="Arial"/>
                <a:cs typeface="Arial"/>
                <a:sym typeface="Arial"/>
              </a:endParaRPr>
            </a:p>
          </p:txBody>
        </p:sp>
        <p:sp>
          <p:nvSpPr>
            <p:cNvPr id="2938" name="Google Shape;2938;p185"/>
            <p:cNvSpPr/>
            <p:nvPr/>
          </p:nvSpPr>
          <p:spPr>
            <a:xfrm>
              <a:off x="8563730" y="2239995"/>
              <a:ext cx="946030" cy="345426"/>
            </a:xfrm>
            <a:prstGeom prst="rect">
              <a:avLst/>
            </a:prstGeom>
            <a:solidFill>
              <a:srgbClr val="262626"/>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Public</a:t>
              </a:r>
              <a:endParaRPr/>
            </a:p>
            <a:p>
              <a:pPr indent="0" lvl="0" marL="0" marR="0" rtl="0" algn="ctr">
                <a:spcBef>
                  <a:spcPts val="0"/>
                </a:spcBef>
                <a:spcAft>
                  <a:spcPts val="0"/>
                </a:spcAft>
                <a:buNone/>
              </a:pPr>
              <a:r>
                <a:rPr lang="en-US" sz="1000">
                  <a:solidFill>
                    <a:schemeClr val="lt1"/>
                  </a:solidFill>
                  <a:latin typeface="Arial"/>
                  <a:ea typeface="Arial"/>
                  <a:cs typeface="Arial"/>
                  <a:sym typeface="Arial"/>
                </a:rPr>
                <a:t>Announcement</a:t>
              </a:r>
              <a:endParaRPr sz="1000">
                <a:solidFill>
                  <a:schemeClr val="lt1"/>
                </a:solidFill>
                <a:latin typeface="Arial"/>
                <a:ea typeface="Arial"/>
                <a:cs typeface="Arial"/>
                <a:sym typeface="Arial"/>
              </a:endParaRPr>
            </a:p>
          </p:txBody>
        </p:sp>
        <p:grpSp>
          <p:nvGrpSpPr>
            <p:cNvPr id="2939" name="Google Shape;2939;p185"/>
            <p:cNvGrpSpPr/>
            <p:nvPr/>
          </p:nvGrpSpPr>
          <p:grpSpPr>
            <a:xfrm>
              <a:off x="8735507" y="3130795"/>
              <a:ext cx="293494" cy="439862"/>
              <a:chOff x="5961" y="2397"/>
              <a:chExt cx="776" cy="1163"/>
            </a:xfrm>
          </p:grpSpPr>
          <p:sp>
            <p:nvSpPr>
              <p:cNvPr id="2940" name="Google Shape;2940;p185"/>
              <p:cNvSpPr/>
              <p:nvPr/>
            </p:nvSpPr>
            <p:spPr>
              <a:xfrm>
                <a:off x="5961" y="2397"/>
                <a:ext cx="776" cy="1163"/>
              </a:xfrm>
              <a:custGeom>
                <a:rect b="b" l="l" r="r" t="t"/>
                <a:pathLst>
                  <a:path extrusionOk="0" h="1163" w="776">
                    <a:moveTo>
                      <a:pt x="623" y="1163"/>
                    </a:moveTo>
                    <a:lnTo>
                      <a:pt x="153" y="1163"/>
                    </a:lnTo>
                    <a:lnTo>
                      <a:pt x="153" y="1163"/>
                    </a:lnTo>
                    <a:lnTo>
                      <a:pt x="138" y="1163"/>
                    </a:lnTo>
                    <a:lnTo>
                      <a:pt x="122" y="1160"/>
                    </a:lnTo>
                    <a:lnTo>
                      <a:pt x="108" y="1157"/>
                    </a:lnTo>
                    <a:lnTo>
                      <a:pt x="93" y="1152"/>
                    </a:lnTo>
                    <a:lnTo>
                      <a:pt x="80" y="1145"/>
                    </a:lnTo>
                    <a:lnTo>
                      <a:pt x="67" y="1137"/>
                    </a:lnTo>
                    <a:lnTo>
                      <a:pt x="56" y="1129"/>
                    </a:lnTo>
                    <a:lnTo>
                      <a:pt x="44" y="1119"/>
                    </a:lnTo>
                    <a:lnTo>
                      <a:pt x="35" y="1108"/>
                    </a:lnTo>
                    <a:lnTo>
                      <a:pt x="26" y="1096"/>
                    </a:lnTo>
                    <a:lnTo>
                      <a:pt x="19" y="1083"/>
                    </a:lnTo>
                    <a:lnTo>
                      <a:pt x="12" y="1070"/>
                    </a:lnTo>
                    <a:lnTo>
                      <a:pt x="7" y="1057"/>
                    </a:lnTo>
                    <a:lnTo>
                      <a:pt x="3" y="1042"/>
                    </a:lnTo>
                    <a:lnTo>
                      <a:pt x="1" y="1027"/>
                    </a:lnTo>
                    <a:lnTo>
                      <a:pt x="0" y="1011"/>
                    </a:lnTo>
                    <a:lnTo>
                      <a:pt x="0" y="153"/>
                    </a:lnTo>
                    <a:lnTo>
                      <a:pt x="0" y="153"/>
                    </a:lnTo>
                    <a:lnTo>
                      <a:pt x="1" y="137"/>
                    </a:lnTo>
                    <a:lnTo>
                      <a:pt x="3" y="122"/>
                    </a:lnTo>
                    <a:lnTo>
                      <a:pt x="7" y="108"/>
                    </a:lnTo>
                    <a:lnTo>
                      <a:pt x="12" y="94"/>
                    </a:lnTo>
                    <a:lnTo>
                      <a:pt x="19" y="81"/>
                    </a:lnTo>
                    <a:lnTo>
                      <a:pt x="26" y="68"/>
                    </a:lnTo>
                    <a:lnTo>
                      <a:pt x="35" y="56"/>
                    </a:lnTo>
                    <a:lnTo>
                      <a:pt x="44" y="45"/>
                    </a:lnTo>
                    <a:lnTo>
                      <a:pt x="56" y="35"/>
                    </a:lnTo>
                    <a:lnTo>
                      <a:pt x="67" y="27"/>
                    </a:lnTo>
                    <a:lnTo>
                      <a:pt x="80" y="19"/>
                    </a:lnTo>
                    <a:lnTo>
                      <a:pt x="93" y="12"/>
                    </a:lnTo>
                    <a:lnTo>
                      <a:pt x="108" y="7"/>
                    </a:lnTo>
                    <a:lnTo>
                      <a:pt x="122" y="4"/>
                    </a:lnTo>
                    <a:lnTo>
                      <a:pt x="138" y="1"/>
                    </a:lnTo>
                    <a:lnTo>
                      <a:pt x="153" y="0"/>
                    </a:lnTo>
                    <a:lnTo>
                      <a:pt x="623" y="0"/>
                    </a:lnTo>
                    <a:lnTo>
                      <a:pt x="623" y="0"/>
                    </a:lnTo>
                    <a:lnTo>
                      <a:pt x="638" y="1"/>
                    </a:lnTo>
                    <a:lnTo>
                      <a:pt x="654" y="4"/>
                    </a:lnTo>
                    <a:lnTo>
                      <a:pt x="668" y="7"/>
                    </a:lnTo>
                    <a:lnTo>
                      <a:pt x="683" y="12"/>
                    </a:lnTo>
                    <a:lnTo>
                      <a:pt x="696" y="19"/>
                    </a:lnTo>
                    <a:lnTo>
                      <a:pt x="709" y="27"/>
                    </a:lnTo>
                    <a:lnTo>
                      <a:pt x="720" y="35"/>
                    </a:lnTo>
                    <a:lnTo>
                      <a:pt x="732" y="45"/>
                    </a:lnTo>
                    <a:lnTo>
                      <a:pt x="741" y="56"/>
                    </a:lnTo>
                    <a:lnTo>
                      <a:pt x="750" y="68"/>
                    </a:lnTo>
                    <a:lnTo>
                      <a:pt x="757" y="81"/>
                    </a:lnTo>
                    <a:lnTo>
                      <a:pt x="764" y="94"/>
                    </a:lnTo>
                    <a:lnTo>
                      <a:pt x="769" y="108"/>
                    </a:lnTo>
                    <a:lnTo>
                      <a:pt x="773" y="122"/>
                    </a:lnTo>
                    <a:lnTo>
                      <a:pt x="775" y="137"/>
                    </a:lnTo>
                    <a:lnTo>
                      <a:pt x="776" y="153"/>
                    </a:lnTo>
                    <a:lnTo>
                      <a:pt x="776" y="1011"/>
                    </a:lnTo>
                    <a:lnTo>
                      <a:pt x="776" y="1011"/>
                    </a:lnTo>
                    <a:lnTo>
                      <a:pt x="775" y="1027"/>
                    </a:lnTo>
                    <a:lnTo>
                      <a:pt x="773" y="1042"/>
                    </a:lnTo>
                    <a:lnTo>
                      <a:pt x="769" y="1057"/>
                    </a:lnTo>
                    <a:lnTo>
                      <a:pt x="764" y="1070"/>
                    </a:lnTo>
                    <a:lnTo>
                      <a:pt x="757" y="1083"/>
                    </a:lnTo>
                    <a:lnTo>
                      <a:pt x="750" y="1096"/>
                    </a:lnTo>
                    <a:lnTo>
                      <a:pt x="741" y="1108"/>
                    </a:lnTo>
                    <a:lnTo>
                      <a:pt x="732" y="1119"/>
                    </a:lnTo>
                    <a:lnTo>
                      <a:pt x="720" y="1129"/>
                    </a:lnTo>
                    <a:lnTo>
                      <a:pt x="709" y="1137"/>
                    </a:lnTo>
                    <a:lnTo>
                      <a:pt x="696" y="1145"/>
                    </a:lnTo>
                    <a:lnTo>
                      <a:pt x="683" y="1152"/>
                    </a:lnTo>
                    <a:lnTo>
                      <a:pt x="668" y="1157"/>
                    </a:lnTo>
                    <a:lnTo>
                      <a:pt x="654" y="1160"/>
                    </a:lnTo>
                    <a:lnTo>
                      <a:pt x="638" y="1163"/>
                    </a:lnTo>
                    <a:lnTo>
                      <a:pt x="623" y="1163"/>
                    </a:lnTo>
                    <a:lnTo>
                      <a:pt x="623" y="1163"/>
                    </a:lnTo>
                    <a:close/>
                    <a:moveTo>
                      <a:pt x="153" y="49"/>
                    </a:moveTo>
                    <a:lnTo>
                      <a:pt x="153" y="49"/>
                    </a:lnTo>
                    <a:lnTo>
                      <a:pt x="142" y="50"/>
                    </a:lnTo>
                    <a:lnTo>
                      <a:pt x="131" y="51"/>
                    </a:lnTo>
                    <a:lnTo>
                      <a:pt x="122" y="54"/>
                    </a:lnTo>
                    <a:lnTo>
                      <a:pt x="112" y="57"/>
                    </a:lnTo>
                    <a:lnTo>
                      <a:pt x="103" y="62"/>
                    </a:lnTo>
                    <a:lnTo>
                      <a:pt x="94" y="67"/>
                    </a:lnTo>
                    <a:lnTo>
                      <a:pt x="87" y="72"/>
                    </a:lnTo>
                    <a:lnTo>
                      <a:pt x="79" y="80"/>
                    </a:lnTo>
                    <a:lnTo>
                      <a:pt x="72" y="87"/>
                    </a:lnTo>
                    <a:lnTo>
                      <a:pt x="66" y="95"/>
                    </a:lnTo>
                    <a:lnTo>
                      <a:pt x="61" y="103"/>
                    </a:lnTo>
                    <a:lnTo>
                      <a:pt x="57" y="113"/>
                    </a:lnTo>
                    <a:lnTo>
                      <a:pt x="53" y="122"/>
                    </a:lnTo>
                    <a:lnTo>
                      <a:pt x="51" y="132"/>
                    </a:lnTo>
                    <a:lnTo>
                      <a:pt x="49" y="143"/>
                    </a:lnTo>
                    <a:lnTo>
                      <a:pt x="49" y="153"/>
                    </a:lnTo>
                    <a:lnTo>
                      <a:pt x="49" y="1011"/>
                    </a:lnTo>
                    <a:lnTo>
                      <a:pt x="49" y="1011"/>
                    </a:lnTo>
                    <a:lnTo>
                      <a:pt x="49" y="1021"/>
                    </a:lnTo>
                    <a:lnTo>
                      <a:pt x="51" y="1032"/>
                    </a:lnTo>
                    <a:lnTo>
                      <a:pt x="53" y="1042"/>
                    </a:lnTo>
                    <a:lnTo>
                      <a:pt x="57" y="1051"/>
                    </a:lnTo>
                    <a:lnTo>
                      <a:pt x="61" y="1061"/>
                    </a:lnTo>
                    <a:lnTo>
                      <a:pt x="66" y="1069"/>
                    </a:lnTo>
                    <a:lnTo>
                      <a:pt x="72" y="1077"/>
                    </a:lnTo>
                    <a:lnTo>
                      <a:pt x="79" y="1084"/>
                    </a:lnTo>
                    <a:lnTo>
                      <a:pt x="87" y="1092"/>
                    </a:lnTo>
                    <a:lnTo>
                      <a:pt x="94" y="1097"/>
                    </a:lnTo>
                    <a:lnTo>
                      <a:pt x="103" y="1102"/>
                    </a:lnTo>
                    <a:lnTo>
                      <a:pt x="112" y="1107"/>
                    </a:lnTo>
                    <a:lnTo>
                      <a:pt x="122" y="1110"/>
                    </a:lnTo>
                    <a:lnTo>
                      <a:pt x="131" y="1113"/>
                    </a:lnTo>
                    <a:lnTo>
                      <a:pt x="142" y="1114"/>
                    </a:lnTo>
                    <a:lnTo>
                      <a:pt x="153" y="1115"/>
                    </a:lnTo>
                    <a:lnTo>
                      <a:pt x="623" y="1115"/>
                    </a:lnTo>
                    <a:lnTo>
                      <a:pt x="623" y="1115"/>
                    </a:lnTo>
                    <a:lnTo>
                      <a:pt x="634" y="1114"/>
                    </a:lnTo>
                    <a:lnTo>
                      <a:pt x="645" y="1113"/>
                    </a:lnTo>
                    <a:lnTo>
                      <a:pt x="654" y="1110"/>
                    </a:lnTo>
                    <a:lnTo>
                      <a:pt x="664" y="1107"/>
                    </a:lnTo>
                    <a:lnTo>
                      <a:pt x="673" y="1102"/>
                    </a:lnTo>
                    <a:lnTo>
                      <a:pt x="682" y="1097"/>
                    </a:lnTo>
                    <a:lnTo>
                      <a:pt x="689" y="1092"/>
                    </a:lnTo>
                    <a:lnTo>
                      <a:pt x="697" y="1084"/>
                    </a:lnTo>
                    <a:lnTo>
                      <a:pt x="704" y="1077"/>
                    </a:lnTo>
                    <a:lnTo>
                      <a:pt x="710" y="1069"/>
                    </a:lnTo>
                    <a:lnTo>
                      <a:pt x="715" y="1061"/>
                    </a:lnTo>
                    <a:lnTo>
                      <a:pt x="719" y="1051"/>
                    </a:lnTo>
                    <a:lnTo>
                      <a:pt x="723" y="1042"/>
                    </a:lnTo>
                    <a:lnTo>
                      <a:pt x="725" y="1032"/>
                    </a:lnTo>
                    <a:lnTo>
                      <a:pt x="727" y="1021"/>
                    </a:lnTo>
                    <a:lnTo>
                      <a:pt x="727" y="1011"/>
                    </a:lnTo>
                    <a:lnTo>
                      <a:pt x="727" y="153"/>
                    </a:lnTo>
                    <a:lnTo>
                      <a:pt x="727" y="153"/>
                    </a:lnTo>
                    <a:lnTo>
                      <a:pt x="727" y="143"/>
                    </a:lnTo>
                    <a:lnTo>
                      <a:pt x="725" y="132"/>
                    </a:lnTo>
                    <a:lnTo>
                      <a:pt x="723" y="122"/>
                    </a:lnTo>
                    <a:lnTo>
                      <a:pt x="719" y="113"/>
                    </a:lnTo>
                    <a:lnTo>
                      <a:pt x="715" y="103"/>
                    </a:lnTo>
                    <a:lnTo>
                      <a:pt x="710" y="95"/>
                    </a:lnTo>
                    <a:lnTo>
                      <a:pt x="704" y="87"/>
                    </a:lnTo>
                    <a:lnTo>
                      <a:pt x="697" y="80"/>
                    </a:lnTo>
                    <a:lnTo>
                      <a:pt x="689" y="72"/>
                    </a:lnTo>
                    <a:lnTo>
                      <a:pt x="682" y="67"/>
                    </a:lnTo>
                    <a:lnTo>
                      <a:pt x="673" y="62"/>
                    </a:lnTo>
                    <a:lnTo>
                      <a:pt x="664" y="57"/>
                    </a:lnTo>
                    <a:lnTo>
                      <a:pt x="654" y="54"/>
                    </a:lnTo>
                    <a:lnTo>
                      <a:pt x="645" y="51"/>
                    </a:lnTo>
                    <a:lnTo>
                      <a:pt x="634" y="50"/>
                    </a:lnTo>
                    <a:lnTo>
                      <a:pt x="623" y="49"/>
                    </a:lnTo>
                    <a:lnTo>
                      <a:pt x="153" y="4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41" name="Google Shape;2941;p185"/>
              <p:cNvSpPr/>
              <p:nvPr/>
            </p:nvSpPr>
            <p:spPr>
              <a:xfrm>
                <a:off x="6179" y="2519"/>
                <a:ext cx="340" cy="339"/>
              </a:xfrm>
              <a:custGeom>
                <a:rect b="b" l="l" r="r" t="t"/>
                <a:pathLst>
                  <a:path extrusionOk="0" h="339" w="340">
                    <a:moveTo>
                      <a:pt x="170" y="339"/>
                    </a:moveTo>
                    <a:lnTo>
                      <a:pt x="170" y="339"/>
                    </a:lnTo>
                    <a:lnTo>
                      <a:pt x="152" y="338"/>
                    </a:lnTo>
                    <a:lnTo>
                      <a:pt x="136" y="335"/>
                    </a:lnTo>
                    <a:lnTo>
                      <a:pt x="119" y="331"/>
                    </a:lnTo>
                    <a:lnTo>
                      <a:pt x="104" y="326"/>
                    </a:lnTo>
                    <a:lnTo>
                      <a:pt x="89" y="318"/>
                    </a:lnTo>
                    <a:lnTo>
                      <a:pt x="75" y="310"/>
                    </a:lnTo>
                    <a:lnTo>
                      <a:pt x="62" y="300"/>
                    </a:lnTo>
                    <a:lnTo>
                      <a:pt x="50" y="289"/>
                    </a:lnTo>
                    <a:lnTo>
                      <a:pt x="39" y="277"/>
                    </a:lnTo>
                    <a:lnTo>
                      <a:pt x="29" y="264"/>
                    </a:lnTo>
                    <a:lnTo>
                      <a:pt x="21" y="250"/>
                    </a:lnTo>
                    <a:lnTo>
                      <a:pt x="14" y="236"/>
                    </a:lnTo>
                    <a:lnTo>
                      <a:pt x="8" y="219"/>
                    </a:lnTo>
                    <a:lnTo>
                      <a:pt x="3" y="204"/>
                    </a:lnTo>
                    <a:lnTo>
                      <a:pt x="1" y="187"/>
                    </a:lnTo>
                    <a:lnTo>
                      <a:pt x="0" y="170"/>
                    </a:lnTo>
                    <a:lnTo>
                      <a:pt x="0" y="170"/>
                    </a:lnTo>
                    <a:lnTo>
                      <a:pt x="1" y="152"/>
                    </a:lnTo>
                    <a:lnTo>
                      <a:pt x="3" y="135"/>
                    </a:lnTo>
                    <a:lnTo>
                      <a:pt x="8" y="119"/>
                    </a:lnTo>
                    <a:lnTo>
                      <a:pt x="14" y="103"/>
                    </a:lnTo>
                    <a:lnTo>
                      <a:pt x="21" y="89"/>
                    </a:lnTo>
                    <a:lnTo>
                      <a:pt x="29" y="74"/>
                    </a:lnTo>
                    <a:lnTo>
                      <a:pt x="39" y="61"/>
                    </a:lnTo>
                    <a:lnTo>
                      <a:pt x="50" y="50"/>
                    </a:lnTo>
                    <a:lnTo>
                      <a:pt x="62" y="38"/>
                    </a:lnTo>
                    <a:lnTo>
                      <a:pt x="75" y="29"/>
                    </a:lnTo>
                    <a:lnTo>
                      <a:pt x="89" y="21"/>
                    </a:lnTo>
                    <a:lnTo>
                      <a:pt x="104" y="13"/>
                    </a:lnTo>
                    <a:lnTo>
                      <a:pt x="119" y="7"/>
                    </a:lnTo>
                    <a:lnTo>
                      <a:pt x="136" y="3"/>
                    </a:lnTo>
                    <a:lnTo>
                      <a:pt x="152" y="1"/>
                    </a:lnTo>
                    <a:lnTo>
                      <a:pt x="170" y="0"/>
                    </a:lnTo>
                    <a:lnTo>
                      <a:pt x="170" y="0"/>
                    </a:lnTo>
                    <a:lnTo>
                      <a:pt x="188" y="1"/>
                    </a:lnTo>
                    <a:lnTo>
                      <a:pt x="204" y="3"/>
                    </a:lnTo>
                    <a:lnTo>
                      <a:pt x="221" y="7"/>
                    </a:lnTo>
                    <a:lnTo>
                      <a:pt x="236" y="13"/>
                    </a:lnTo>
                    <a:lnTo>
                      <a:pt x="251" y="21"/>
                    </a:lnTo>
                    <a:lnTo>
                      <a:pt x="265" y="29"/>
                    </a:lnTo>
                    <a:lnTo>
                      <a:pt x="278" y="38"/>
                    </a:lnTo>
                    <a:lnTo>
                      <a:pt x="290" y="50"/>
                    </a:lnTo>
                    <a:lnTo>
                      <a:pt x="301" y="61"/>
                    </a:lnTo>
                    <a:lnTo>
                      <a:pt x="311" y="74"/>
                    </a:lnTo>
                    <a:lnTo>
                      <a:pt x="319" y="89"/>
                    </a:lnTo>
                    <a:lnTo>
                      <a:pt x="326" y="103"/>
                    </a:lnTo>
                    <a:lnTo>
                      <a:pt x="332" y="119"/>
                    </a:lnTo>
                    <a:lnTo>
                      <a:pt x="337" y="135"/>
                    </a:lnTo>
                    <a:lnTo>
                      <a:pt x="339" y="152"/>
                    </a:lnTo>
                    <a:lnTo>
                      <a:pt x="340" y="170"/>
                    </a:lnTo>
                    <a:lnTo>
                      <a:pt x="340" y="170"/>
                    </a:lnTo>
                    <a:lnTo>
                      <a:pt x="339" y="187"/>
                    </a:lnTo>
                    <a:lnTo>
                      <a:pt x="337" y="204"/>
                    </a:lnTo>
                    <a:lnTo>
                      <a:pt x="332" y="219"/>
                    </a:lnTo>
                    <a:lnTo>
                      <a:pt x="326" y="236"/>
                    </a:lnTo>
                    <a:lnTo>
                      <a:pt x="319" y="250"/>
                    </a:lnTo>
                    <a:lnTo>
                      <a:pt x="311" y="264"/>
                    </a:lnTo>
                    <a:lnTo>
                      <a:pt x="301" y="277"/>
                    </a:lnTo>
                    <a:lnTo>
                      <a:pt x="290" y="289"/>
                    </a:lnTo>
                    <a:lnTo>
                      <a:pt x="278" y="300"/>
                    </a:lnTo>
                    <a:lnTo>
                      <a:pt x="265" y="310"/>
                    </a:lnTo>
                    <a:lnTo>
                      <a:pt x="251" y="318"/>
                    </a:lnTo>
                    <a:lnTo>
                      <a:pt x="236" y="326"/>
                    </a:lnTo>
                    <a:lnTo>
                      <a:pt x="221" y="331"/>
                    </a:lnTo>
                    <a:lnTo>
                      <a:pt x="204" y="335"/>
                    </a:lnTo>
                    <a:lnTo>
                      <a:pt x="188" y="338"/>
                    </a:lnTo>
                    <a:lnTo>
                      <a:pt x="170" y="339"/>
                    </a:lnTo>
                    <a:lnTo>
                      <a:pt x="170" y="339"/>
                    </a:lnTo>
                    <a:close/>
                    <a:moveTo>
                      <a:pt x="170" y="49"/>
                    </a:moveTo>
                    <a:lnTo>
                      <a:pt x="170" y="49"/>
                    </a:lnTo>
                    <a:lnTo>
                      <a:pt x="158" y="49"/>
                    </a:lnTo>
                    <a:lnTo>
                      <a:pt x="145" y="51"/>
                    </a:lnTo>
                    <a:lnTo>
                      <a:pt x="134" y="54"/>
                    </a:lnTo>
                    <a:lnTo>
                      <a:pt x="122" y="58"/>
                    </a:lnTo>
                    <a:lnTo>
                      <a:pt x="112" y="63"/>
                    </a:lnTo>
                    <a:lnTo>
                      <a:pt x="103" y="69"/>
                    </a:lnTo>
                    <a:lnTo>
                      <a:pt x="93" y="75"/>
                    </a:lnTo>
                    <a:lnTo>
                      <a:pt x="84" y="84"/>
                    </a:lnTo>
                    <a:lnTo>
                      <a:pt x="77" y="92"/>
                    </a:lnTo>
                    <a:lnTo>
                      <a:pt x="70" y="101"/>
                    </a:lnTo>
                    <a:lnTo>
                      <a:pt x="63" y="112"/>
                    </a:lnTo>
                    <a:lnTo>
                      <a:pt x="58" y="122"/>
                    </a:lnTo>
                    <a:lnTo>
                      <a:pt x="54" y="133"/>
                    </a:lnTo>
                    <a:lnTo>
                      <a:pt x="51" y="145"/>
                    </a:lnTo>
                    <a:lnTo>
                      <a:pt x="49" y="157"/>
                    </a:lnTo>
                    <a:lnTo>
                      <a:pt x="49" y="170"/>
                    </a:lnTo>
                    <a:lnTo>
                      <a:pt x="49" y="170"/>
                    </a:lnTo>
                    <a:lnTo>
                      <a:pt x="49" y="182"/>
                    </a:lnTo>
                    <a:lnTo>
                      <a:pt x="51" y="193"/>
                    </a:lnTo>
                    <a:lnTo>
                      <a:pt x="54" y="206"/>
                    </a:lnTo>
                    <a:lnTo>
                      <a:pt x="58" y="216"/>
                    </a:lnTo>
                    <a:lnTo>
                      <a:pt x="63" y="227"/>
                    </a:lnTo>
                    <a:lnTo>
                      <a:pt x="70" y="237"/>
                    </a:lnTo>
                    <a:lnTo>
                      <a:pt x="77" y="246"/>
                    </a:lnTo>
                    <a:lnTo>
                      <a:pt x="84" y="255"/>
                    </a:lnTo>
                    <a:lnTo>
                      <a:pt x="93" y="263"/>
                    </a:lnTo>
                    <a:lnTo>
                      <a:pt x="103" y="270"/>
                    </a:lnTo>
                    <a:lnTo>
                      <a:pt x="112" y="276"/>
                    </a:lnTo>
                    <a:lnTo>
                      <a:pt x="122" y="281"/>
                    </a:lnTo>
                    <a:lnTo>
                      <a:pt x="134" y="285"/>
                    </a:lnTo>
                    <a:lnTo>
                      <a:pt x="145" y="288"/>
                    </a:lnTo>
                    <a:lnTo>
                      <a:pt x="158" y="289"/>
                    </a:lnTo>
                    <a:lnTo>
                      <a:pt x="170" y="290"/>
                    </a:lnTo>
                    <a:lnTo>
                      <a:pt x="170" y="290"/>
                    </a:lnTo>
                    <a:lnTo>
                      <a:pt x="182" y="289"/>
                    </a:lnTo>
                    <a:lnTo>
                      <a:pt x="195" y="288"/>
                    </a:lnTo>
                    <a:lnTo>
                      <a:pt x="206" y="285"/>
                    </a:lnTo>
                    <a:lnTo>
                      <a:pt x="218" y="281"/>
                    </a:lnTo>
                    <a:lnTo>
                      <a:pt x="228" y="276"/>
                    </a:lnTo>
                    <a:lnTo>
                      <a:pt x="237" y="270"/>
                    </a:lnTo>
                    <a:lnTo>
                      <a:pt x="247" y="263"/>
                    </a:lnTo>
                    <a:lnTo>
                      <a:pt x="256" y="255"/>
                    </a:lnTo>
                    <a:lnTo>
                      <a:pt x="263" y="246"/>
                    </a:lnTo>
                    <a:lnTo>
                      <a:pt x="270" y="237"/>
                    </a:lnTo>
                    <a:lnTo>
                      <a:pt x="277" y="227"/>
                    </a:lnTo>
                    <a:lnTo>
                      <a:pt x="282" y="216"/>
                    </a:lnTo>
                    <a:lnTo>
                      <a:pt x="286" y="206"/>
                    </a:lnTo>
                    <a:lnTo>
                      <a:pt x="289" y="193"/>
                    </a:lnTo>
                    <a:lnTo>
                      <a:pt x="291" y="182"/>
                    </a:lnTo>
                    <a:lnTo>
                      <a:pt x="291" y="170"/>
                    </a:lnTo>
                    <a:lnTo>
                      <a:pt x="291" y="170"/>
                    </a:lnTo>
                    <a:lnTo>
                      <a:pt x="291" y="157"/>
                    </a:lnTo>
                    <a:lnTo>
                      <a:pt x="289" y="145"/>
                    </a:lnTo>
                    <a:lnTo>
                      <a:pt x="286" y="133"/>
                    </a:lnTo>
                    <a:lnTo>
                      <a:pt x="282" y="122"/>
                    </a:lnTo>
                    <a:lnTo>
                      <a:pt x="277" y="112"/>
                    </a:lnTo>
                    <a:lnTo>
                      <a:pt x="270" y="101"/>
                    </a:lnTo>
                    <a:lnTo>
                      <a:pt x="263" y="92"/>
                    </a:lnTo>
                    <a:lnTo>
                      <a:pt x="256" y="84"/>
                    </a:lnTo>
                    <a:lnTo>
                      <a:pt x="247" y="75"/>
                    </a:lnTo>
                    <a:lnTo>
                      <a:pt x="237" y="69"/>
                    </a:lnTo>
                    <a:lnTo>
                      <a:pt x="228" y="63"/>
                    </a:lnTo>
                    <a:lnTo>
                      <a:pt x="218" y="58"/>
                    </a:lnTo>
                    <a:lnTo>
                      <a:pt x="206" y="54"/>
                    </a:lnTo>
                    <a:lnTo>
                      <a:pt x="195" y="51"/>
                    </a:lnTo>
                    <a:lnTo>
                      <a:pt x="182" y="49"/>
                    </a:lnTo>
                    <a:lnTo>
                      <a:pt x="170" y="49"/>
                    </a:lnTo>
                    <a:lnTo>
                      <a:pt x="170" y="4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42" name="Google Shape;2942;p185"/>
              <p:cNvSpPr/>
              <p:nvPr/>
            </p:nvSpPr>
            <p:spPr>
              <a:xfrm>
                <a:off x="6283" y="2622"/>
                <a:ext cx="132" cy="132"/>
              </a:xfrm>
              <a:custGeom>
                <a:rect b="b" l="l" r="r" t="t"/>
                <a:pathLst>
                  <a:path extrusionOk="0" h="132" w="132">
                    <a:moveTo>
                      <a:pt x="66" y="132"/>
                    </a:moveTo>
                    <a:lnTo>
                      <a:pt x="66" y="132"/>
                    </a:lnTo>
                    <a:lnTo>
                      <a:pt x="60" y="132"/>
                    </a:lnTo>
                    <a:lnTo>
                      <a:pt x="53" y="131"/>
                    </a:lnTo>
                    <a:lnTo>
                      <a:pt x="46" y="130"/>
                    </a:lnTo>
                    <a:lnTo>
                      <a:pt x="40" y="126"/>
                    </a:lnTo>
                    <a:lnTo>
                      <a:pt x="35" y="124"/>
                    </a:lnTo>
                    <a:lnTo>
                      <a:pt x="29" y="120"/>
                    </a:lnTo>
                    <a:lnTo>
                      <a:pt x="19" y="113"/>
                    </a:lnTo>
                    <a:lnTo>
                      <a:pt x="11" y="103"/>
                    </a:lnTo>
                    <a:lnTo>
                      <a:pt x="8" y="98"/>
                    </a:lnTo>
                    <a:lnTo>
                      <a:pt x="5" y="91"/>
                    </a:lnTo>
                    <a:lnTo>
                      <a:pt x="3" y="86"/>
                    </a:lnTo>
                    <a:lnTo>
                      <a:pt x="2" y="80"/>
                    </a:lnTo>
                    <a:lnTo>
                      <a:pt x="1" y="73"/>
                    </a:lnTo>
                    <a:lnTo>
                      <a:pt x="0" y="67"/>
                    </a:lnTo>
                    <a:lnTo>
                      <a:pt x="0" y="67"/>
                    </a:lnTo>
                    <a:lnTo>
                      <a:pt x="1" y="59"/>
                    </a:lnTo>
                    <a:lnTo>
                      <a:pt x="2" y="53"/>
                    </a:lnTo>
                    <a:lnTo>
                      <a:pt x="3" y="47"/>
                    </a:lnTo>
                    <a:lnTo>
                      <a:pt x="5" y="41"/>
                    </a:lnTo>
                    <a:lnTo>
                      <a:pt x="8" y="34"/>
                    </a:lnTo>
                    <a:lnTo>
                      <a:pt x="11" y="29"/>
                    </a:lnTo>
                    <a:lnTo>
                      <a:pt x="19" y="20"/>
                    </a:lnTo>
                    <a:lnTo>
                      <a:pt x="29" y="12"/>
                    </a:lnTo>
                    <a:lnTo>
                      <a:pt x="35" y="9"/>
                    </a:lnTo>
                    <a:lnTo>
                      <a:pt x="40" y="6"/>
                    </a:lnTo>
                    <a:lnTo>
                      <a:pt x="46" y="3"/>
                    </a:lnTo>
                    <a:lnTo>
                      <a:pt x="53" y="1"/>
                    </a:lnTo>
                    <a:lnTo>
                      <a:pt x="60" y="0"/>
                    </a:lnTo>
                    <a:lnTo>
                      <a:pt x="66" y="0"/>
                    </a:lnTo>
                    <a:lnTo>
                      <a:pt x="66" y="0"/>
                    </a:lnTo>
                    <a:lnTo>
                      <a:pt x="72" y="0"/>
                    </a:lnTo>
                    <a:lnTo>
                      <a:pt x="79" y="1"/>
                    </a:lnTo>
                    <a:lnTo>
                      <a:pt x="86" y="3"/>
                    </a:lnTo>
                    <a:lnTo>
                      <a:pt x="92" y="6"/>
                    </a:lnTo>
                    <a:lnTo>
                      <a:pt x="97" y="9"/>
                    </a:lnTo>
                    <a:lnTo>
                      <a:pt x="103" y="12"/>
                    </a:lnTo>
                    <a:lnTo>
                      <a:pt x="113" y="20"/>
                    </a:lnTo>
                    <a:lnTo>
                      <a:pt x="121" y="29"/>
                    </a:lnTo>
                    <a:lnTo>
                      <a:pt x="124" y="34"/>
                    </a:lnTo>
                    <a:lnTo>
                      <a:pt x="127" y="41"/>
                    </a:lnTo>
                    <a:lnTo>
                      <a:pt x="129" y="47"/>
                    </a:lnTo>
                    <a:lnTo>
                      <a:pt x="130" y="53"/>
                    </a:lnTo>
                    <a:lnTo>
                      <a:pt x="131" y="59"/>
                    </a:lnTo>
                    <a:lnTo>
                      <a:pt x="132" y="67"/>
                    </a:lnTo>
                    <a:lnTo>
                      <a:pt x="132" y="67"/>
                    </a:lnTo>
                    <a:lnTo>
                      <a:pt x="131" y="73"/>
                    </a:lnTo>
                    <a:lnTo>
                      <a:pt x="130" y="80"/>
                    </a:lnTo>
                    <a:lnTo>
                      <a:pt x="129" y="86"/>
                    </a:lnTo>
                    <a:lnTo>
                      <a:pt x="127" y="91"/>
                    </a:lnTo>
                    <a:lnTo>
                      <a:pt x="124" y="98"/>
                    </a:lnTo>
                    <a:lnTo>
                      <a:pt x="121" y="103"/>
                    </a:lnTo>
                    <a:lnTo>
                      <a:pt x="113" y="113"/>
                    </a:lnTo>
                    <a:lnTo>
                      <a:pt x="103" y="120"/>
                    </a:lnTo>
                    <a:lnTo>
                      <a:pt x="97" y="124"/>
                    </a:lnTo>
                    <a:lnTo>
                      <a:pt x="92" y="126"/>
                    </a:lnTo>
                    <a:lnTo>
                      <a:pt x="86" y="130"/>
                    </a:lnTo>
                    <a:lnTo>
                      <a:pt x="79" y="131"/>
                    </a:lnTo>
                    <a:lnTo>
                      <a:pt x="72" y="132"/>
                    </a:lnTo>
                    <a:lnTo>
                      <a:pt x="66" y="132"/>
                    </a:lnTo>
                    <a:lnTo>
                      <a:pt x="66" y="132"/>
                    </a:lnTo>
                    <a:close/>
                    <a:moveTo>
                      <a:pt x="66" y="49"/>
                    </a:moveTo>
                    <a:lnTo>
                      <a:pt x="66" y="49"/>
                    </a:lnTo>
                    <a:lnTo>
                      <a:pt x="63" y="49"/>
                    </a:lnTo>
                    <a:lnTo>
                      <a:pt x="59" y="50"/>
                    </a:lnTo>
                    <a:lnTo>
                      <a:pt x="57" y="52"/>
                    </a:lnTo>
                    <a:lnTo>
                      <a:pt x="54" y="54"/>
                    </a:lnTo>
                    <a:lnTo>
                      <a:pt x="52" y="56"/>
                    </a:lnTo>
                    <a:lnTo>
                      <a:pt x="50" y="59"/>
                    </a:lnTo>
                    <a:lnTo>
                      <a:pt x="49" y="62"/>
                    </a:lnTo>
                    <a:lnTo>
                      <a:pt x="48" y="67"/>
                    </a:lnTo>
                    <a:lnTo>
                      <a:pt x="48" y="67"/>
                    </a:lnTo>
                    <a:lnTo>
                      <a:pt x="49" y="70"/>
                    </a:lnTo>
                    <a:lnTo>
                      <a:pt x="50" y="73"/>
                    </a:lnTo>
                    <a:lnTo>
                      <a:pt x="52" y="76"/>
                    </a:lnTo>
                    <a:lnTo>
                      <a:pt x="54" y="79"/>
                    </a:lnTo>
                    <a:lnTo>
                      <a:pt x="57" y="81"/>
                    </a:lnTo>
                    <a:lnTo>
                      <a:pt x="59" y="82"/>
                    </a:lnTo>
                    <a:lnTo>
                      <a:pt x="63" y="83"/>
                    </a:lnTo>
                    <a:lnTo>
                      <a:pt x="66" y="83"/>
                    </a:lnTo>
                    <a:lnTo>
                      <a:pt x="66" y="83"/>
                    </a:lnTo>
                    <a:lnTo>
                      <a:pt x="69" y="83"/>
                    </a:lnTo>
                    <a:lnTo>
                      <a:pt x="73" y="82"/>
                    </a:lnTo>
                    <a:lnTo>
                      <a:pt x="75" y="81"/>
                    </a:lnTo>
                    <a:lnTo>
                      <a:pt x="78" y="79"/>
                    </a:lnTo>
                    <a:lnTo>
                      <a:pt x="80" y="76"/>
                    </a:lnTo>
                    <a:lnTo>
                      <a:pt x="82" y="73"/>
                    </a:lnTo>
                    <a:lnTo>
                      <a:pt x="83" y="70"/>
                    </a:lnTo>
                    <a:lnTo>
                      <a:pt x="84" y="67"/>
                    </a:lnTo>
                    <a:lnTo>
                      <a:pt x="84" y="67"/>
                    </a:lnTo>
                    <a:lnTo>
                      <a:pt x="83" y="62"/>
                    </a:lnTo>
                    <a:lnTo>
                      <a:pt x="82" y="59"/>
                    </a:lnTo>
                    <a:lnTo>
                      <a:pt x="80" y="56"/>
                    </a:lnTo>
                    <a:lnTo>
                      <a:pt x="78" y="54"/>
                    </a:lnTo>
                    <a:lnTo>
                      <a:pt x="75" y="52"/>
                    </a:lnTo>
                    <a:lnTo>
                      <a:pt x="73" y="50"/>
                    </a:lnTo>
                    <a:lnTo>
                      <a:pt x="69" y="49"/>
                    </a:lnTo>
                    <a:lnTo>
                      <a:pt x="66" y="49"/>
                    </a:lnTo>
                    <a:lnTo>
                      <a:pt x="66" y="4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43" name="Google Shape;2943;p185"/>
              <p:cNvSpPr/>
              <p:nvPr/>
            </p:nvSpPr>
            <p:spPr>
              <a:xfrm>
                <a:off x="6107" y="2955"/>
                <a:ext cx="484" cy="484"/>
              </a:xfrm>
              <a:custGeom>
                <a:rect b="b" l="l" r="r" t="t"/>
                <a:pathLst>
                  <a:path extrusionOk="0" h="484" w="484">
                    <a:moveTo>
                      <a:pt x="242" y="484"/>
                    </a:moveTo>
                    <a:lnTo>
                      <a:pt x="242" y="484"/>
                    </a:lnTo>
                    <a:lnTo>
                      <a:pt x="230" y="484"/>
                    </a:lnTo>
                    <a:lnTo>
                      <a:pt x="217" y="483"/>
                    </a:lnTo>
                    <a:lnTo>
                      <a:pt x="193" y="480"/>
                    </a:lnTo>
                    <a:lnTo>
                      <a:pt x="170" y="474"/>
                    </a:lnTo>
                    <a:lnTo>
                      <a:pt x="148" y="465"/>
                    </a:lnTo>
                    <a:lnTo>
                      <a:pt x="126" y="455"/>
                    </a:lnTo>
                    <a:lnTo>
                      <a:pt x="106" y="443"/>
                    </a:lnTo>
                    <a:lnTo>
                      <a:pt x="88" y="429"/>
                    </a:lnTo>
                    <a:lnTo>
                      <a:pt x="70" y="414"/>
                    </a:lnTo>
                    <a:lnTo>
                      <a:pt x="55" y="396"/>
                    </a:lnTo>
                    <a:lnTo>
                      <a:pt x="41" y="378"/>
                    </a:lnTo>
                    <a:lnTo>
                      <a:pt x="29" y="358"/>
                    </a:lnTo>
                    <a:lnTo>
                      <a:pt x="19" y="336"/>
                    </a:lnTo>
                    <a:lnTo>
                      <a:pt x="10" y="315"/>
                    </a:lnTo>
                    <a:lnTo>
                      <a:pt x="4" y="291"/>
                    </a:lnTo>
                    <a:lnTo>
                      <a:pt x="1" y="267"/>
                    </a:lnTo>
                    <a:lnTo>
                      <a:pt x="0" y="255"/>
                    </a:lnTo>
                    <a:lnTo>
                      <a:pt x="0" y="242"/>
                    </a:lnTo>
                    <a:lnTo>
                      <a:pt x="0" y="242"/>
                    </a:lnTo>
                    <a:lnTo>
                      <a:pt x="0" y="230"/>
                    </a:lnTo>
                    <a:lnTo>
                      <a:pt x="1" y="217"/>
                    </a:lnTo>
                    <a:lnTo>
                      <a:pt x="4" y="194"/>
                    </a:lnTo>
                    <a:lnTo>
                      <a:pt x="10" y="170"/>
                    </a:lnTo>
                    <a:lnTo>
                      <a:pt x="19" y="148"/>
                    </a:lnTo>
                    <a:lnTo>
                      <a:pt x="29" y="126"/>
                    </a:lnTo>
                    <a:lnTo>
                      <a:pt x="41" y="107"/>
                    </a:lnTo>
                    <a:lnTo>
                      <a:pt x="55" y="88"/>
                    </a:lnTo>
                    <a:lnTo>
                      <a:pt x="70" y="71"/>
                    </a:lnTo>
                    <a:lnTo>
                      <a:pt x="88" y="55"/>
                    </a:lnTo>
                    <a:lnTo>
                      <a:pt x="106" y="42"/>
                    </a:lnTo>
                    <a:lnTo>
                      <a:pt x="126" y="29"/>
                    </a:lnTo>
                    <a:lnTo>
                      <a:pt x="148" y="19"/>
                    </a:lnTo>
                    <a:lnTo>
                      <a:pt x="170" y="11"/>
                    </a:lnTo>
                    <a:lnTo>
                      <a:pt x="193" y="4"/>
                    </a:lnTo>
                    <a:lnTo>
                      <a:pt x="217" y="1"/>
                    </a:lnTo>
                    <a:lnTo>
                      <a:pt x="230" y="0"/>
                    </a:lnTo>
                    <a:lnTo>
                      <a:pt x="242" y="0"/>
                    </a:lnTo>
                    <a:lnTo>
                      <a:pt x="242" y="0"/>
                    </a:lnTo>
                    <a:lnTo>
                      <a:pt x="254" y="0"/>
                    </a:lnTo>
                    <a:lnTo>
                      <a:pt x="267" y="1"/>
                    </a:lnTo>
                    <a:lnTo>
                      <a:pt x="291" y="4"/>
                    </a:lnTo>
                    <a:lnTo>
                      <a:pt x="314" y="11"/>
                    </a:lnTo>
                    <a:lnTo>
                      <a:pt x="336" y="19"/>
                    </a:lnTo>
                    <a:lnTo>
                      <a:pt x="358" y="29"/>
                    </a:lnTo>
                    <a:lnTo>
                      <a:pt x="378" y="42"/>
                    </a:lnTo>
                    <a:lnTo>
                      <a:pt x="396" y="55"/>
                    </a:lnTo>
                    <a:lnTo>
                      <a:pt x="414" y="71"/>
                    </a:lnTo>
                    <a:lnTo>
                      <a:pt x="429" y="88"/>
                    </a:lnTo>
                    <a:lnTo>
                      <a:pt x="443" y="107"/>
                    </a:lnTo>
                    <a:lnTo>
                      <a:pt x="455" y="126"/>
                    </a:lnTo>
                    <a:lnTo>
                      <a:pt x="465" y="148"/>
                    </a:lnTo>
                    <a:lnTo>
                      <a:pt x="474" y="170"/>
                    </a:lnTo>
                    <a:lnTo>
                      <a:pt x="480" y="194"/>
                    </a:lnTo>
                    <a:lnTo>
                      <a:pt x="483" y="217"/>
                    </a:lnTo>
                    <a:lnTo>
                      <a:pt x="484" y="230"/>
                    </a:lnTo>
                    <a:lnTo>
                      <a:pt x="484" y="242"/>
                    </a:lnTo>
                    <a:lnTo>
                      <a:pt x="484" y="242"/>
                    </a:lnTo>
                    <a:lnTo>
                      <a:pt x="484" y="255"/>
                    </a:lnTo>
                    <a:lnTo>
                      <a:pt x="483" y="267"/>
                    </a:lnTo>
                    <a:lnTo>
                      <a:pt x="480" y="291"/>
                    </a:lnTo>
                    <a:lnTo>
                      <a:pt x="474" y="315"/>
                    </a:lnTo>
                    <a:lnTo>
                      <a:pt x="465" y="336"/>
                    </a:lnTo>
                    <a:lnTo>
                      <a:pt x="455" y="358"/>
                    </a:lnTo>
                    <a:lnTo>
                      <a:pt x="443" y="378"/>
                    </a:lnTo>
                    <a:lnTo>
                      <a:pt x="429" y="396"/>
                    </a:lnTo>
                    <a:lnTo>
                      <a:pt x="414" y="414"/>
                    </a:lnTo>
                    <a:lnTo>
                      <a:pt x="396" y="429"/>
                    </a:lnTo>
                    <a:lnTo>
                      <a:pt x="378" y="443"/>
                    </a:lnTo>
                    <a:lnTo>
                      <a:pt x="358" y="455"/>
                    </a:lnTo>
                    <a:lnTo>
                      <a:pt x="336" y="465"/>
                    </a:lnTo>
                    <a:lnTo>
                      <a:pt x="314" y="474"/>
                    </a:lnTo>
                    <a:lnTo>
                      <a:pt x="291" y="480"/>
                    </a:lnTo>
                    <a:lnTo>
                      <a:pt x="267" y="483"/>
                    </a:lnTo>
                    <a:lnTo>
                      <a:pt x="254" y="484"/>
                    </a:lnTo>
                    <a:lnTo>
                      <a:pt x="242" y="484"/>
                    </a:lnTo>
                    <a:lnTo>
                      <a:pt x="242" y="484"/>
                    </a:lnTo>
                    <a:close/>
                    <a:moveTo>
                      <a:pt x="242" y="48"/>
                    </a:moveTo>
                    <a:lnTo>
                      <a:pt x="242" y="48"/>
                    </a:lnTo>
                    <a:lnTo>
                      <a:pt x="222" y="49"/>
                    </a:lnTo>
                    <a:lnTo>
                      <a:pt x="203" y="52"/>
                    </a:lnTo>
                    <a:lnTo>
                      <a:pt x="184" y="57"/>
                    </a:lnTo>
                    <a:lnTo>
                      <a:pt x="166" y="63"/>
                    </a:lnTo>
                    <a:lnTo>
                      <a:pt x="150" y="72"/>
                    </a:lnTo>
                    <a:lnTo>
                      <a:pt x="133" y="82"/>
                    </a:lnTo>
                    <a:lnTo>
                      <a:pt x="119" y="92"/>
                    </a:lnTo>
                    <a:lnTo>
                      <a:pt x="104" y="105"/>
                    </a:lnTo>
                    <a:lnTo>
                      <a:pt x="92" y="119"/>
                    </a:lnTo>
                    <a:lnTo>
                      <a:pt x="82" y="134"/>
                    </a:lnTo>
                    <a:lnTo>
                      <a:pt x="71" y="150"/>
                    </a:lnTo>
                    <a:lnTo>
                      <a:pt x="63" y="167"/>
                    </a:lnTo>
                    <a:lnTo>
                      <a:pt x="57" y="184"/>
                    </a:lnTo>
                    <a:lnTo>
                      <a:pt x="52" y="203"/>
                    </a:lnTo>
                    <a:lnTo>
                      <a:pt x="49" y="223"/>
                    </a:lnTo>
                    <a:lnTo>
                      <a:pt x="49" y="242"/>
                    </a:lnTo>
                    <a:lnTo>
                      <a:pt x="49" y="242"/>
                    </a:lnTo>
                    <a:lnTo>
                      <a:pt x="49" y="262"/>
                    </a:lnTo>
                    <a:lnTo>
                      <a:pt x="52" y="281"/>
                    </a:lnTo>
                    <a:lnTo>
                      <a:pt x="57" y="300"/>
                    </a:lnTo>
                    <a:lnTo>
                      <a:pt x="63" y="318"/>
                    </a:lnTo>
                    <a:lnTo>
                      <a:pt x="71" y="334"/>
                    </a:lnTo>
                    <a:lnTo>
                      <a:pt x="82" y="351"/>
                    </a:lnTo>
                    <a:lnTo>
                      <a:pt x="92" y="365"/>
                    </a:lnTo>
                    <a:lnTo>
                      <a:pt x="104" y="379"/>
                    </a:lnTo>
                    <a:lnTo>
                      <a:pt x="119" y="392"/>
                    </a:lnTo>
                    <a:lnTo>
                      <a:pt x="133" y="402"/>
                    </a:lnTo>
                    <a:lnTo>
                      <a:pt x="150" y="413"/>
                    </a:lnTo>
                    <a:lnTo>
                      <a:pt x="166" y="421"/>
                    </a:lnTo>
                    <a:lnTo>
                      <a:pt x="184" y="427"/>
                    </a:lnTo>
                    <a:lnTo>
                      <a:pt x="203" y="432"/>
                    </a:lnTo>
                    <a:lnTo>
                      <a:pt x="222" y="434"/>
                    </a:lnTo>
                    <a:lnTo>
                      <a:pt x="242" y="435"/>
                    </a:lnTo>
                    <a:lnTo>
                      <a:pt x="242" y="435"/>
                    </a:lnTo>
                    <a:lnTo>
                      <a:pt x="262" y="434"/>
                    </a:lnTo>
                    <a:lnTo>
                      <a:pt x="281" y="432"/>
                    </a:lnTo>
                    <a:lnTo>
                      <a:pt x="300" y="427"/>
                    </a:lnTo>
                    <a:lnTo>
                      <a:pt x="318" y="421"/>
                    </a:lnTo>
                    <a:lnTo>
                      <a:pt x="334" y="413"/>
                    </a:lnTo>
                    <a:lnTo>
                      <a:pt x="351" y="402"/>
                    </a:lnTo>
                    <a:lnTo>
                      <a:pt x="365" y="392"/>
                    </a:lnTo>
                    <a:lnTo>
                      <a:pt x="380" y="379"/>
                    </a:lnTo>
                    <a:lnTo>
                      <a:pt x="392" y="365"/>
                    </a:lnTo>
                    <a:lnTo>
                      <a:pt x="402" y="351"/>
                    </a:lnTo>
                    <a:lnTo>
                      <a:pt x="413" y="334"/>
                    </a:lnTo>
                    <a:lnTo>
                      <a:pt x="421" y="318"/>
                    </a:lnTo>
                    <a:lnTo>
                      <a:pt x="427" y="300"/>
                    </a:lnTo>
                    <a:lnTo>
                      <a:pt x="432" y="281"/>
                    </a:lnTo>
                    <a:lnTo>
                      <a:pt x="435" y="262"/>
                    </a:lnTo>
                    <a:lnTo>
                      <a:pt x="437" y="242"/>
                    </a:lnTo>
                    <a:lnTo>
                      <a:pt x="437" y="242"/>
                    </a:lnTo>
                    <a:lnTo>
                      <a:pt x="435" y="223"/>
                    </a:lnTo>
                    <a:lnTo>
                      <a:pt x="432" y="203"/>
                    </a:lnTo>
                    <a:lnTo>
                      <a:pt x="427" y="184"/>
                    </a:lnTo>
                    <a:lnTo>
                      <a:pt x="421" y="167"/>
                    </a:lnTo>
                    <a:lnTo>
                      <a:pt x="413" y="150"/>
                    </a:lnTo>
                    <a:lnTo>
                      <a:pt x="402" y="134"/>
                    </a:lnTo>
                    <a:lnTo>
                      <a:pt x="392" y="119"/>
                    </a:lnTo>
                    <a:lnTo>
                      <a:pt x="380" y="105"/>
                    </a:lnTo>
                    <a:lnTo>
                      <a:pt x="365" y="92"/>
                    </a:lnTo>
                    <a:lnTo>
                      <a:pt x="351" y="82"/>
                    </a:lnTo>
                    <a:lnTo>
                      <a:pt x="334" y="72"/>
                    </a:lnTo>
                    <a:lnTo>
                      <a:pt x="318" y="63"/>
                    </a:lnTo>
                    <a:lnTo>
                      <a:pt x="300" y="57"/>
                    </a:lnTo>
                    <a:lnTo>
                      <a:pt x="281" y="52"/>
                    </a:lnTo>
                    <a:lnTo>
                      <a:pt x="262" y="49"/>
                    </a:lnTo>
                    <a:lnTo>
                      <a:pt x="242" y="48"/>
                    </a:lnTo>
                    <a:lnTo>
                      <a:pt x="242" y="4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44" name="Google Shape;2944;p185"/>
              <p:cNvSpPr/>
              <p:nvPr/>
            </p:nvSpPr>
            <p:spPr>
              <a:xfrm>
                <a:off x="6262" y="3110"/>
                <a:ext cx="174" cy="174"/>
              </a:xfrm>
              <a:custGeom>
                <a:rect b="b" l="l" r="r" t="t"/>
                <a:pathLst>
                  <a:path extrusionOk="0" h="174" w="174">
                    <a:moveTo>
                      <a:pt x="87" y="174"/>
                    </a:moveTo>
                    <a:lnTo>
                      <a:pt x="87" y="174"/>
                    </a:lnTo>
                    <a:lnTo>
                      <a:pt x="78" y="173"/>
                    </a:lnTo>
                    <a:lnTo>
                      <a:pt x="69" y="172"/>
                    </a:lnTo>
                    <a:lnTo>
                      <a:pt x="61" y="170"/>
                    </a:lnTo>
                    <a:lnTo>
                      <a:pt x="53" y="167"/>
                    </a:lnTo>
                    <a:lnTo>
                      <a:pt x="46" y="164"/>
                    </a:lnTo>
                    <a:lnTo>
                      <a:pt x="38" y="158"/>
                    </a:lnTo>
                    <a:lnTo>
                      <a:pt x="32" y="154"/>
                    </a:lnTo>
                    <a:lnTo>
                      <a:pt x="26" y="148"/>
                    </a:lnTo>
                    <a:lnTo>
                      <a:pt x="20" y="142"/>
                    </a:lnTo>
                    <a:lnTo>
                      <a:pt x="16" y="136"/>
                    </a:lnTo>
                    <a:lnTo>
                      <a:pt x="10" y="128"/>
                    </a:lnTo>
                    <a:lnTo>
                      <a:pt x="7" y="120"/>
                    </a:lnTo>
                    <a:lnTo>
                      <a:pt x="4" y="113"/>
                    </a:lnTo>
                    <a:lnTo>
                      <a:pt x="2" y="105"/>
                    </a:lnTo>
                    <a:lnTo>
                      <a:pt x="1" y="95"/>
                    </a:lnTo>
                    <a:lnTo>
                      <a:pt x="0" y="87"/>
                    </a:lnTo>
                    <a:lnTo>
                      <a:pt x="0" y="87"/>
                    </a:lnTo>
                    <a:lnTo>
                      <a:pt x="1" y="78"/>
                    </a:lnTo>
                    <a:lnTo>
                      <a:pt x="2" y="70"/>
                    </a:lnTo>
                    <a:lnTo>
                      <a:pt x="4" y="61"/>
                    </a:lnTo>
                    <a:lnTo>
                      <a:pt x="7" y="53"/>
                    </a:lnTo>
                    <a:lnTo>
                      <a:pt x="10" y="46"/>
                    </a:lnTo>
                    <a:lnTo>
                      <a:pt x="16" y="39"/>
                    </a:lnTo>
                    <a:lnTo>
                      <a:pt x="20" y="32"/>
                    </a:lnTo>
                    <a:lnTo>
                      <a:pt x="26" y="26"/>
                    </a:lnTo>
                    <a:lnTo>
                      <a:pt x="32" y="20"/>
                    </a:lnTo>
                    <a:lnTo>
                      <a:pt x="38" y="16"/>
                    </a:lnTo>
                    <a:lnTo>
                      <a:pt x="46" y="11"/>
                    </a:lnTo>
                    <a:lnTo>
                      <a:pt x="53" y="8"/>
                    </a:lnTo>
                    <a:lnTo>
                      <a:pt x="61" y="4"/>
                    </a:lnTo>
                    <a:lnTo>
                      <a:pt x="69" y="2"/>
                    </a:lnTo>
                    <a:lnTo>
                      <a:pt x="78" y="1"/>
                    </a:lnTo>
                    <a:lnTo>
                      <a:pt x="87" y="0"/>
                    </a:lnTo>
                    <a:lnTo>
                      <a:pt x="87" y="0"/>
                    </a:lnTo>
                    <a:lnTo>
                      <a:pt x="96" y="1"/>
                    </a:lnTo>
                    <a:lnTo>
                      <a:pt x="105" y="2"/>
                    </a:lnTo>
                    <a:lnTo>
                      <a:pt x="113" y="4"/>
                    </a:lnTo>
                    <a:lnTo>
                      <a:pt x="121" y="8"/>
                    </a:lnTo>
                    <a:lnTo>
                      <a:pt x="128" y="11"/>
                    </a:lnTo>
                    <a:lnTo>
                      <a:pt x="136" y="16"/>
                    </a:lnTo>
                    <a:lnTo>
                      <a:pt x="142" y="20"/>
                    </a:lnTo>
                    <a:lnTo>
                      <a:pt x="148" y="26"/>
                    </a:lnTo>
                    <a:lnTo>
                      <a:pt x="154" y="32"/>
                    </a:lnTo>
                    <a:lnTo>
                      <a:pt x="158" y="39"/>
                    </a:lnTo>
                    <a:lnTo>
                      <a:pt x="164" y="46"/>
                    </a:lnTo>
                    <a:lnTo>
                      <a:pt x="167" y="53"/>
                    </a:lnTo>
                    <a:lnTo>
                      <a:pt x="170" y="61"/>
                    </a:lnTo>
                    <a:lnTo>
                      <a:pt x="172" y="70"/>
                    </a:lnTo>
                    <a:lnTo>
                      <a:pt x="173" y="78"/>
                    </a:lnTo>
                    <a:lnTo>
                      <a:pt x="174" y="87"/>
                    </a:lnTo>
                    <a:lnTo>
                      <a:pt x="174" y="87"/>
                    </a:lnTo>
                    <a:lnTo>
                      <a:pt x="173" y="95"/>
                    </a:lnTo>
                    <a:lnTo>
                      <a:pt x="172" y="105"/>
                    </a:lnTo>
                    <a:lnTo>
                      <a:pt x="170" y="113"/>
                    </a:lnTo>
                    <a:lnTo>
                      <a:pt x="167" y="120"/>
                    </a:lnTo>
                    <a:lnTo>
                      <a:pt x="164" y="128"/>
                    </a:lnTo>
                    <a:lnTo>
                      <a:pt x="158" y="136"/>
                    </a:lnTo>
                    <a:lnTo>
                      <a:pt x="154" y="142"/>
                    </a:lnTo>
                    <a:lnTo>
                      <a:pt x="148" y="148"/>
                    </a:lnTo>
                    <a:lnTo>
                      <a:pt x="142" y="154"/>
                    </a:lnTo>
                    <a:lnTo>
                      <a:pt x="136" y="158"/>
                    </a:lnTo>
                    <a:lnTo>
                      <a:pt x="128" y="164"/>
                    </a:lnTo>
                    <a:lnTo>
                      <a:pt x="121" y="167"/>
                    </a:lnTo>
                    <a:lnTo>
                      <a:pt x="113" y="170"/>
                    </a:lnTo>
                    <a:lnTo>
                      <a:pt x="105" y="172"/>
                    </a:lnTo>
                    <a:lnTo>
                      <a:pt x="96" y="173"/>
                    </a:lnTo>
                    <a:lnTo>
                      <a:pt x="87" y="174"/>
                    </a:lnTo>
                    <a:lnTo>
                      <a:pt x="87" y="174"/>
                    </a:lnTo>
                    <a:close/>
                    <a:moveTo>
                      <a:pt x="87" y="49"/>
                    </a:moveTo>
                    <a:lnTo>
                      <a:pt x="87" y="49"/>
                    </a:lnTo>
                    <a:lnTo>
                      <a:pt x="80" y="50"/>
                    </a:lnTo>
                    <a:lnTo>
                      <a:pt x="73" y="52"/>
                    </a:lnTo>
                    <a:lnTo>
                      <a:pt x="65" y="55"/>
                    </a:lnTo>
                    <a:lnTo>
                      <a:pt x="60" y="60"/>
                    </a:lnTo>
                    <a:lnTo>
                      <a:pt x="55" y="65"/>
                    </a:lnTo>
                    <a:lnTo>
                      <a:pt x="52" y="73"/>
                    </a:lnTo>
                    <a:lnTo>
                      <a:pt x="50" y="80"/>
                    </a:lnTo>
                    <a:lnTo>
                      <a:pt x="49" y="87"/>
                    </a:lnTo>
                    <a:lnTo>
                      <a:pt x="49" y="87"/>
                    </a:lnTo>
                    <a:lnTo>
                      <a:pt x="50" y="94"/>
                    </a:lnTo>
                    <a:lnTo>
                      <a:pt x="52" y="102"/>
                    </a:lnTo>
                    <a:lnTo>
                      <a:pt x="55" y="109"/>
                    </a:lnTo>
                    <a:lnTo>
                      <a:pt x="60" y="114"/>
                    </a:lnTo>
                    <a:lnTo>
                      <a:pt x="65" y="118"/>
                    </a:lnTo>
                    <a:lnTo>
                      <a:pt x="73" y="122"/>
                    </a:lnTo>
                    <a:lnTo>
                      <a:pt x="80" y="124"/>
                    </a:lnTo>
                    <a:lnTo>
                      <a:pt x="87" y="125"/>
                    </a:lnTo>
                    <a:lnTo>
                      <a:pt x="87" y="125"/>
                    </a:lnTo>
                    <a:lnTo>
                      <a:pt x="94" y="124"/>
                    </a:lnTo>
                    <a:lnTo>
                      <a:pt x="101" y="122"/>
                    </a:lnTo>
                    <a:lnTo>
                      <a:pt x="109" y="118"/>
                    </a:lnTo>
                    <a:lnTo>
                      <a:pt x="114" y="114"/>
                    </a:lnTo>
                    <a:lnTo>
                      <a:pt x="119" y="109"/>
                    </a:lnTo>
                    <a:lnTo>
                      <a:pt x="122" y="102"/>
                    </a:lnTo>
                    <a:lnTo>
                      <a:pt x="124" y="94"/>
                    </a:lnTo>
                    <a:lnTo>
                      <a:pt x="125" y="87"/>
                    </a:lnTo>
                    <a:lnTo>
                      <a:pt x="125" y="87"/>
                    </a:lnTo>
                    <a:lnTo>
                      <a:pt x="124" y="80"/>
                    </a:lnTo>
                    <a:lnTo>
                      <a:pt x="122" y="73"/>
                    </a:lnTo>
                    <a:lnTo>
                      <a:pt x="119" y="65"/>
                    </a:lnTo>
                    <a:lnTo>
                      <a:pt x="114" y="60"/>
                    </a:lnTo>
                    <a:lnTo>
                      <a:pt x="109" y="55"/>
                    </a:lnTo>
                    <a:lnTo>
                      <a:pt x="101" y="52"/>
                    </a:lnTo>
                    <a:lnTo>
                      <a:pt x="94" y="50"/>
                    </a:lnTo>
                    <a:lnTo>
                      <a:pt x="87" y="49"/>
                    </a:lnTo>
                    <a:lnTo>
                      <a:pt x="87" y="4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945" name="Google Shape;2945;p185"/>
            <p:cNvSpPr/>
            <p:nvPr/>
          </p:nvSpPr>
          <p:spPr>
            <a:xfrm rot="5400000">
              <a:off x="8047244" y="2649306"/>
              <a:ext cx="195922" cy="338124"/>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46" name="Google Shape;2946;p185"/>
            <p:cNvSpPr/>
            <p:nvPr/>
          </p:nvSpPr>
          <p:spPr>
            <a:xfrm>
              <a:off x="7508809" y="2990120"/>
              <a:ext cx="321011" cy="296656"/>
            </a:xfrm>
            <a:custGeom>
              <a:rect b="b" l="l" r="r" t="t"/>
              <a:pathLst>
                <a:path extrusionOk="0" h="1145" w="1239">
                  <a:moveTo>
                    <a:pt x="1137" y="517"/>
                  </a:moveTo>
                  <a:lnTo>
                    <a:pt x="1137" y="517"/>
                  </a:lnTo>
                  <a:lnTo>
                    <a:pt x="1136" y="491"/>
                  </a:lnTo>
                  <a:lnTo>
                    <a:pt x="1134" y="464"/>
                  </a:lnTo>
                  <a:lnTo>
                    <a:pt x="1130" y="438"/>
                  </a:lnTo>
                  <a:lnTo>
                    <a:pt x="1126" y="412"/>
                  </a:lnTo>
                  <a:lnTo>
                    <a:pt x="1120" y="388"/>
                  </a:lnTo>
                  <a:lnTo>
                    <a:pt x="1114" y="364"/>
                  </a:lnTo>
                  <a:lnTo>
                    <a:pt x="1106" y="339"/>
                  </a:lnTo>
                  <a:lnTo>
                    <a:pt x="1096" y="316"/>
                  </a:lnTo>
                  <a:lnTo>
                    <a:pt x="1086" y="292"/>
                  </a:lnTo>
                  <a:lnTo>
                    <a:pt x="1075" y="271"/>
                  </a:lnTo>
                  <a:lnTo>
                    <a:pt x="1062" y="249"/>
                  </a:lnTo>
                  <a:lnTo>
                    <a:pt x="1049" y="228"/>
                  </a:lnTo>
                  <a:lnTo>
                    <a:pt x="1034" y="208"/>
                  </a:lnTo>
                  <a:lnTo>
                    <a:pt x="1019" y="188"/>
                  </a:lnTo>
                  <a:lnTo>
                    <a:pt x="1002" y="169"/>
                  </a:lnTo>
                  <a:lnTo>
                    <a:pt x="986" y="152"/>
                  </a:lnTo>
                  <a:lnTo>
                    <a:pt x="967" y="134"/>
                  </a:lnTo>
                  <a:lnTo>
                    <a:pt x="949" y="118"/>
                  </a:lnTo>
                  <a:lnTo>
                    <a:pt x="929" y="103"/>
                  </a:lnTo>
                  <a:lnTo>
                    <a:pt x="909" y="89"/>
                  </a:lnTo>
                  <a:lnTo>
                    <a:pt x="888" y="75"/>
                  </a:lnTo>
                  <a:lnTo>
                    <a:pt x="866" y="63"/>
                  </a:lnTo>
                  <a:lnTo>
                    <a:pt x="844" y="52"/>
                  </a:lnTo>
                  <a:lnTo>
                    <a:pt x="822" y="41"/>
                  </a:lnTo>
                  <a:lnTo>
                    <a:pt x="798" y="32"/>
                  </a:lnTo>
                  <a:lnTo>
                    <a:pt x="774" y="24"/>
                  </a:lnTo>
                  <a:lnTo>
                    <a:pt x="749" y="17"/>
                  </a:lnTo>
                  <a:lnTo>
                    <a:pt x="724" y="10"/>
                  </a:lnTo>
                  <a:lnTo>
                    <a:pt x="699" y="6"/>
                  </a:lnTo>
                  <a:lnTo>
                    <a:pt x="673" y="3"/>
                  </a:lnTo>
                  <a:lnTo>
                    <a:pt x="647" y="1"/>
                  </a:lnTo>
                  <a:lnTo>
                    <a:pt x="620" y="0"/>
                  </a:lnTo>
                  <a:lnTo>
                    <a:pt x="620" y="0"/>
                  </a:lnTo>
                  <a:lnTo>
                    <a:pt x="593" y="1"/>
                  </a:lnTo>
                  <a:lnTo>
                    <a:pt x="567" y="3"/>
                  </a:lnTo>
                  <a:lnTo>
                    <a:pt x="541" y="6"/>
                  </a:lnTo>
                  <a:lnTo>
                    <a:pt x="516" y="10"/>
                  </a:lnTo>
                  <a:lnTo>
                    <a:pt x="491" y="17"/>
                  </a:lnTo>
                  <a:lnTo>
                    <a:pt x="466" y="24"/>
                  </a:lnTo>
                  <a:lnTo>
                    <a:pt x="442" y="32"/>
                  </a:lnTo>
                  <a:lnTo>
                    <a:pt x="419" y="41"/>
                  </a:lnTo>
                  <a:lnTo>
                    <a:pt x="396" y="52"/>
                  </a:lnTo>
                  <a:lnTo>
                    <a:pt x="374" y="63"/>
                  </a:lnTo>
                  <a:lnTo>
                    <a:pt x="352" y="75"/>
                  </a:lnTo>
                  <a:lnTo>
                    <a:pt x="331" y="89"/>
                  </a:lnTo>
                  <a:lnTo>
                    <a:pt x="311" y="103"/>
                  </a:lnTo>
                  <a:lnTo>
                    <a:pt x="291" y="118"/>
                  </a:lnTo>
                  <a:lnTo>
                    <a:pt x="273" y="134"/>
                  </a:lnTo>
                  <a:lnTo>
                    <a:pt x="254" y="152"/>
                  </a:lnTo>
                  <a:lnTo>
                    <a:pt x="238" y="169"/>
                  </a:lnTo>
                  <a:lnTo>
                    <a:pt x="221" y="188"/>
                  </a:lnTo>
                  <a:lnTo>
                    <a:pt x="206" y="208"/>
                  </a:lnTo>
                  <a:lnTo>
                    <a:pt x="191" y="228"/>
                  </a:lnTo>
                  <a:lnTo>
                    <a:pt x="178" y="249"/>
                  </a:lnTo>
                  <a:lnTo>
                    <a:pt x="165" y="271"/>
                  </a:lnTo>
                  <a:lnTo>
                    <a:pt x="154" y="292"/>
                  </a:lnTo>
                  <a:lnTo>
                    <a:pt x="144" y="316"/>
                  </a:lnTo>
                  <a:lnTo>
                    <a:pt x="134" y="339"/>
                  </a:lnTo>
                  <a:lnTo>
                    <a:pt x="126" y="364"/>
                  </a:lnTo>
                  <a:lnTo>
                    <a:pt x="120" y="388"/>
                  </a:lnTo>
                  <a:lnTo>
                    <a:pt x="114" y="412"/>
                  </a:lnTo>
                  <a:lnTo>
                    <a:pt x="110" y="438"/>
                  </a:lnTo>
                  <a:lnTo>
                    <a:pt x="106" y="464"/>
                  </a:lnTo>
                  <a:lnTo>
                    <a:pt x="104" y="491"/>
                  </a:lnTo>
                  <a:lnTo>
                    <a:pt x="103" y="517"/>
                  </a:lnTo>
                  <a:lnTo>
                    <a:pt x="103" y="517"/>
                  </a:lnTo>
                  <a:lnTo>
                    <a:pt x="89" y="524"/>
                  </a:lnTo>
                  <a:lnTo>
                    <a:pt x="75" y="532"/>
                  </a:lnTo>
                  <a:lnTo>
                    <a:pt x="63" y="541"/>
                  </a:lnTo>
                  <a:lnTo>
                    <a:pt x="52" y="553"/>
                  </a:lnTo>
                  <a:lnTo>
                    <a:pt x="52" y="553"/>
                  </a:lnTo>
                  <a:lnTo>
                    <a:pt x="40" y="566"/>
                  </a:lnTo>
                  <a:lnTo>
                    <a:pt x="29" y="580"/>
                  </a:lnTo>
                  <a:lnTo>
                    <a:pt x="21" y="595"/>
                  </a:lnTo>
                  <a:lnTo>
                    <a:pt x="13" y="611"/>
                  </a:lnTo>
                  <a:lnTo>
                    <a:pt x="7" y="627"/>
                  </a:lnTo>
                  <a:lnTo>
                    <a:pt x="3" y="645"/>
                  </a:lnTo>
                  <a:lnTo>
                    <a:pt x="1" y="662"/>
                  </a:lnTo>
                  <a:lnTo>
                    <a:pt x="0" y="680"/>
                  </a:lnTo>
                  <a:lnTo>
                    <a:pt x="0" y="680"/>
                  </a:lnTo>
                  <a:lnTo>
                    <a:pt x="1" y="699"/>
                  </a:lnTo>
                  <a:lnTo>
                    <a:pt x="4" y="716"/>
                  </a:lnTo>
                  <a:lnTo>
                    <a:pt x="8" y="734"/>
                  </a:lnTo>
                  <a:lnTo>
                    <a:pt x="14" y="750"/>
                  </a:lnTo>
                  <a:lnTo>
                    <a:pt x="22" y="766"/>
                  </a:lnTo>
                  <a:lnTo>
                    <a:pt x="31" y="781"/>
                  </a:lnTo>
                  <a:lnTo>
                    <a:pt x="41" y="795"/>
                  </a:lnTo>
                  <a:lnTo>
                    <a:pt x="53" y="808"/>
                  </a:lnTo>
                  <a:lnTo>
                    <a:pt x="66" y="819"/>
                  </a:lnTo>
                  <a:lnTo>
                    <a:pt x="80" y="830"/>
                  </a:lnTo>
                  <a:lnTo>
                    <a:pt x="95" y="839"/>
                  </a:lnTo>
                  <a:lnTo>
                    <a:pt x="111" y="846"/>
                  </a:lnTo>
                  <a:lnTo>
                    <a:pt x="127" y="853"/>
                  </a:lnTo>
                  <a:lnTo>
                    <a:pt x="145" y="857"/>
                  </a:lnTo>
                  <a:lnTo>
                    <a:pt x="162" y="860"/>
                  </a:lnTo>
                  <a:lnTo>
                    <a:pt x="181" y="861"/>
                  </a:lnTo>
                  <a:lnTo>
                    <a:pt x="284" y="861"/>
                  </a:lnTo>
                  <a:lnTo>
                    <a:pt x="284" y="861"/>
                  </a:lnTo>
                  <a:lnTo>
                    <a:pt x="292" y="861"/>
                  </a:lnTo>
                  <a:lnTo>
                    <a:pt x="300" y="859"/>
                  </a:lnTo>
                  <a:lnTo>
                    <a:pt x="307" y="858"/>
                  </a:lnTo>
                  <a:lnTo>
                    <a:pt x="314" y="855"/>
                  </a:lnTo>
                  <a:lnTo>
                    <a:pt x="321" y="852"/>
                  </a:lnTo>
                  <a:lnTo>
                    <a:pt x="328" y="847"/>
                  </a:lnTo>
                  <a:lnTo>
                    <a:pt x="334" y="843"/>
                  </a:lnTo>
                  <a:lnTo>
                    <a:pt x="339" y="838"/>
                  </a:lnTo>
                  <a:lnTo>
                    <a:pt x="344" y="833"/>
                  </a:lnTo>
                  <a:lnTo>
                    <a:pt x="348" y="827"/>
                  </a:lnTo>
                  <a:lnTo>
                    <a:pt x="352" y="821"/>
                  </a:lnTo>
                  <a:lnTo>
                    <a:pt x="355" y="813"/>
                  </a:lnTo>
                  <a:lnTo>
                    <a:pt x="359" y="806"/>
                  </a:lnTo>
                  <a:lnTo>
                    <a:pt x="360" y="799"/>
                  </a:lnTo>
                  <a:lnTo>
                    <a:pt x="362" y="792"/>
                  </a:lnTo>
                  <a:lnTo>
                    <a:pt x="362" y="783"/>
                  </a:lnTo>
                  <a:lnTo>
                    <a:pt x="362" y="577"/>
                  </a:lnTo>
                  <a:lnTo>
                    <a:pt x="362" y="577"/>
                  </a:lnTo>
                  <a:lnTo>
                    <a:pt x="362" y="568"/>
                  </a:lnTo>
                  <a:lnTo>
                    <a:pt x="360" y="561"/>
                  </a:lnTo>
                  <a:lnTo>
                    <a:pt x="359" y="554"/>
                  </a:lnTo>
                  <a:lnTo>
                    <a:pt x="355" y="547"/>
                  </a:lnTo>
                  <a:lnTo>
                    <a:pt x="352" y="539"/>
                  </a:lnTo>
                  <a:lnTo>
                    <a:pt x="348" y="533"/>
                  </a:lnTo>
                  <a:lnTo>
                    <a:pt x="344" y="527"/>
                  </a:lnTo>
                  <a:lnTo>
                    <a:pt x="339" y="522"/>
                  </a:lnTo>
                  <a:lnTo>
                    <a:pt x="334" y="517"/>
                  </a:lnTo>
                  <a:lnTo>
                    <a:pt x="328" y="513"/>
                  </a:lnTo>
                  <a:lnTo>
                    <a:pt x="321" y="508"/>
                  </a:lnTo>
                  <a:lnTo>
                    <a:pt x="314" y="505"/>
                  </a:lnTo>
                  <a:lnTo>
                    <a:pt x="307" y="502"/>
                  </a:lnTo>
                  <a:lnTo>
                    <a:pt x="300" y="501"/>
                  </a:lnTo>
                  <a:lnTo>
                    <a:pt x="292" y="499"/>
                  </a:lnTo>
                  <a:lnTo>
                    <a:pt x="284" y="499"/>
                  </a:lnTo>
                  <a:lnTo>
                    <a:pt x="259" y="499"/>
                  </a:lnTo>
                  <a:lnTo>
                    <a:pt x="259" y="499"/>
                  </a:lnTo>
                  <a:lnTo>
                    <a:pt x="261" y="481"/>
                  </a:lnTo>
                  <a:lnTo>
                    <a:pt x="265" y="462"/>
                  </a:lnTo>
                  <a:lnTo>
                    <a:pt x="269" y="444"/>
                  </a:lnTo>
                  <a:lnTo>
                    <a:pt x="273" y="427"/>
                  </a:lnTo>
                  <a:lnTo>
                    <a:pt x="279" y="410"/>
                  </a:lnTo>
                  <a:lnTo>
                    <a:pt x="285" y="394"/>
                  </a:lnTo>
                  <a:lnTo>
                    <a:pt x="292" y="377"/>
                  </a:lnTo>
                  <a:lnTo>
                    <a:pt x="300" y="362"/>
                  </a:lnTo>
                  <a:lnTo>
                    <a:pt x="308" y="346"/>
                  </a:lnTo>
                  <a:lnTo>
                    <a:pt x="317" y="331"/>
                  </a:lnTo>
                  <a:lnTo>
                    <a:pt x="328" y="316"/>
                  </a:lnTo>
                  <a:lnTo>
                    <a:pt x="338" y="303"/>
                  </a:lnTo>
                  <a:lnTo>
                    <a:pt x="349" y="289"/>
                  </a:lnTo>
                  <a:lnTo>
                    <a:pt x="362" y="277"/>
                  </a:lnTo>
                  <a:lnTo>
                    <a:pt x="374" y="265"/>
                  </a:lnTo>
                  <a:lnTo>
                    <a:pt x="386" y="253"/>
                  </a:lnTo>
                  <a:lnTo>
                    <a:pt x="400" y="243"/>
                  </a:lnTo>
                  <a:lnTo>
                    <a:pt x="414" y="233"/>
                  </a:lnTo>
                  <a:lnTo>
                    <a:pt x="429" y="222"/>
                  </a:lnTo>
                  <a:lnTo>
                    <a:pt x="444" y="214"/>
                  </a:lnTo>
                  <a:lnTo>
                    <a:pt x="459" y="206"/>
                  </a:lnTo>
                  <a:lnTo>
                    <a:pt x="475" y="198"/>
                  </a:lnTo>
                  <a:lnTo>
                    <a:pt x="491" y="191"/>
                  </a:lnTo>
                  <a:lnTo>
                    <a:pt x="507" y="186"/>
                  </a:lnTo>
                  <a:lnTo>
                    <a:pt x="525" y="181"/>
                  </a:lnTo>
                  <a:lnTo>
                    <a:pt x="543" y="177"/>
                  </a:lnTo>
                  <a:lnTo>
                    <a:pt x="559" y="173"/>
                  </a:lnTo>
                  <a:lnTo>
                    <a:pt x="578" y="171"/>
                  </a:lnTo>
                  <a:lnTo>
                    <a:pt x="595" y="168"/>
                  </a:lnTo>
                  <a:lnTo>
                    <a:pt x="614" y="168"/>
                  </a:lnTo>
                  <a:lnTo>
                    <a:pt x="632" y="168"/>
                  </a:lnTo>
                  <a:lnTo>
                    <a:pt x="651" y="169"/>
                  </a:lnTo>
                  <a:lnTo>
                    <a:pt x="651" y="169"/>
                  </a:lnTo>
                  <a:lnTo>
                    <a:pt x="667" y="172"/>
                  </a:lnTo>
                  <a:lnTo>
                    <a:pt x="683" y="174"/>
                  </a:lnTo>
                  <a:lnTo>
                    <a:pt x="699" y="177"/>
                  </a:lnTo>
                  <a:lnTo>
                    <a:pt x="714" y="181"/>
                  </a:lnTo>
                  <a:lnTo>
                    <a:pt x="730" y="185"/>
                  </a:lnTo>
                  <a:lnTo>
                    <a:pt x="745" y="190"/>
                  </a:lnTo>
                  <a:lnTo>
                    <a:pt x="760" y="196"/>
                  </a:lnTo>
                  <a:lnTo>
                    <a:pt x="774" y="203"/>
                  </a:lnTo>
                  <a:lnTo>
                    <a:pt x="788" y="210"/>
                  </a:lnTo>
                  <a:lnTo>
                    <a:pt x="802" y="217"/>
                  </a:lnTo>
                  <a:lnTo>
                    <a:pt x="815" y="225"/>
                  </a:lnTo>
                  <a:lnTo>
                    <a:pt x="828" y="234"/>
                  </a:lnTo>
                  <a:lnTo>
                    <a:pt x="841" y="243"/>
                  </a:lnTo>
                  <a:lnTo>
                    <a:pt x="853" y="253"/>
                  </a:lnTo>
                  <a:lnTo>
                    <a:pt x="865" y="264"/>
                  </a:lnTo>
                  <a:lnTo>
                    <a:pt x="875" y="274"/>
                  </a:lnTo>
                  <a:lnTo>
                    <a:pt x="887" y="285"/>
                  </a:lnTo>
                  <a:lnTo>
                    <a:pt x="897" y="297"/>
                  </a:lnTo>
                  <a:lnTo>
                    <a:pt x="906" y="309"/>
                  </a:lnTo>
                  <a:lnTo>
                    <a:pt x="916" y="321"/>
                  </a:lnTo>
                  <a:lnTo>
                    <a:pt x="925" y="335"/>
                  </a:lnTo>
                  <a:lnTo>
                    <a:pt x="933" y="348"/>
                  </a:lnTo>
                  <a:lnTo>
                    <a:pt x="940" y="362"/>
                  </a:lnTo>
                  <a:lnTo>
                    <a:pt x="948" y="375"/>
                  </a:lnTo>
                  <a:lnTo>
                    <a:pt x="954" y="390"/>
                  </a:lnTo>
                  <a:lnTo>
                    <a:pt x="960" y="405"/>
                  </a:lnTo>
                  <a:lnTo>
                    <a:pt x="965" y="420"/>
                  </a:lnTo>
                  <a:lnTo>
                    <a:pt x="969" y="435"/>
                  </a:lnTo>
                  <a:lnTo>
                    <a:pt x="973" y="451"/>
                  </a:lnTo>
                  <a:lnTo>
                    <a:pt x="977" y="467"/>
                  </a:lnTo>
                  <a:lnTo>
                    <a:pt x="979" y="483"/>
                  </a:lnTo>
                  <a:lnTo>
                    <a:pt x="981" y="499"/>
                  </a:lnTo>
                  <a:lnTo>
                    <a:pt x="956" y="499"/>
                  </a:lnTo>
                  <a:lnTo>
                    <a:pt x="956" y="499"/>
                  </a:lnTo>
                  <a:lnTo>
                    <a:pt x="948" y="499"/>
                  </a:lnTo>
                  <a:lnTo>
                    <a:pt x="940" y="501"/>
                  </a:lnTo>
                  <a:lnTo>
                    <a:pt x="933" y="502"/>
                  </a:lnTo>
                  <a:lnTo>
                    <a:pt x="926" y="505"/>
                  </a:lnTo>
                  <a:lnTo>
                    <a:pt x="919" y="508"/>
                  </a:lnTo>
                  <a:lnTo>
                    <a:pt x="912" y="513"/>
                  </a:lnTo>
                  <a:lnTo>
                    <a:pt x="906" y="517"/>
                  </a:lnTo>
                  <a:lnTo>
                    <a:pt x="901" y="522"/>
                  </a:lnTo>
                  <a:lnTo>
                    <a:pt x="896" y="527"/>
                  </a:lnTo>
                  <a:lnTo>
                    <a:pt x="892" y="533"/>
                  </a:lnTo>
                  <a:lnTo>
                    <a:pt x="888" y="539"/>
                  </a:lnTo>
                  <a:lnTo>
                    <a:pt x="885" y="547"/>
                  </a:lnTo>
                  <a:lnTo>
                    <a:pt x="881" y="554"/>
                  </a:lnTo>
                  <a:lnTo>
                    <a:pt x="880" y="561"/>
                  </a:lnTo>
                  <a:lnTo>
                    <a:pt x="878" y="568"/>
                  </a:lnTo>
                  <a:lnTo>
                    <a:pt x="878" y="577"/>
                  </a:lnTo>
                  <a:lnTo>
                    <a:pt x="878" y="783"/>
                  </a:lnTo>
                  <a:lnTo>
                    <a:pt x="878" y="783"/>
                  </a:lnTo>
                  <a:lnTo>
                    <a:pt x="878" y="792"/>
                  </a:lnTo>
                  <a:lnTo>
                    <a:pt x="880" y="799"/>
                  </a:lnTo>
                  <a:lnTo>
                    <a:pt x="881" y="806"/>
                  </a:lnTo>
                  <a:lnTo>
                    <a:pt x="885" y="813"/>
                  </a:lnTo>
                  <a:lnTo>
                    <a:pt x="888" y="821"/>
                  </a:lnTo>
                  <a:lnTo>
                    <a:pt x="892" y="827"/>
                  </a:lnTo>
                  <a:lnTo>
                    <a:pt x="896" y="833"/>
                  </a:lnTo>
                  <a:lnTo>
                    <a:pt x="901" y="838"/>
                  </a:lnTo>
                  <a:lnTo>
                    <a:pt x="906" y="843"/>
                  </a:lnTo>
                  <a:lnTo>
                    <a:pt x="912" y="847"/>
                  </a:lnTo>
                  <a:lnTo>
                    <a:pt x="919" y="852"/>
                  </a:lnTo>
                  <a:lnTo>
                    <a:pt x="926" y="855"/>
                  </a:lnTo>
                  <a:lnTo>
                    <a:pt x="933" y="858"/>
                  </a:lnTo>
                  <a:lnTo>
                    <a:pt x="940" y="859"/>
                  </a:lnTo>
                  <a:lnTo>
                    <a:pt x="948" y="861"/>
                  </a:lnTo>
                  <a:lnTo>
                    <a:pt x="956" y="861"/>
                  </a:lnTo>
                  <a:lnTo>
                    <a:pt x="982" y="861"/>
                  </a:lnTo>
                  <a:lnTo>
                    <a:pt x="982" y="964"/>
                  </a:lnTo>
                  <a:lnTo>
                    <a:pt x="982" y="964"/>
                  </a:lnTo>
                  <a:lnTo>
                    <a:pt x="982" y="972"/>
                  </a:lnTo>
                  <a:lnTo>
                    <a:pt x="980" y="980"/>
                  </a:lnTo>
                  <a:lnTo>
                    <a:pt x="979" y="987"/>
                  </a:lnTo>
                  <a:lnTo>
                    <a:pt x="975" y="994"/>
                  </a:lnTo>
                  <a:lnTo>
                    <a:pt x="972" y="1001"/>
                  </a:lnTo>
                  <a:lnTo>
                    <a:pt x="968" y="1008"/>
                  </a:lnTo>
                  <a:lnTo>
                    <a:pt x="964" y="1014"/>
                  </a:lnTo>
                  <a:lnTo>
                    <a:pt x="959" y="1019"/>
                  </a:lnTo>
                  <a:lnTo>
                    <a:pt x="954" y="1024"/>
                  </a:lnTo>
                  <a:lnTo>
                    <a:pt x="948" y="1028"/>
                  </a:lnTo>
                  <a:lnTo>
                    <a:pt x="941" y="1032"/>
                  </a:lnTo>
                  <a:lnTo>
                    <a:pt x="934" y="1035"/>
                  </a:lnTo>
                  <a:lnTo>
                    <a:pt x="927" y="1039"/>
                  </a:lnTo>
                  <a:lnTo>
                    <a:pt x="920" y="1040"/>
                  </a:lnTo>
                  <a:lnTo>
                    <a:pt x="912" y="1042"/>
                  </a:lnTo>
                  <a:lnTo>
                    <a:pt x="904" y="1042"/>
                  </a:lnTo>
                  <a:lnTo>
                    <a:pt x="745" y="1042"/>
                  </a:lnTo>
                  <a:lnTo>
                    <a:pt x="745" y="1042"/>
                  </a:lnTo>
                  <a:lnTo>
                    <a:pt x="740" y="1030"/>
                  </a:lnTo>
                  <a:lnTo>
                    <a:pt x="733" y="1021"/>
                  </a:lnTo>
                  <a:lnTo>
                    <a:pt x="725" y="1012"/>
                  </a:lnTo>
                  <a:lnTo>
                    <a:pt x="716" y="1004"/>
                  </a:lnTo>
                  <a:lnTo>
                    <a:pt x="706" y="998"/>
                  </a:lnTo>
                  <a:lnTo>
                    <a:pt x="695" y="994"/>
                  </a:lnTo>
                  <a:lnTo>
                    <a:pt x="684" y="991"/>
                  </a:lnTo>
                  <a:lnTo>
                    <a:pt x="672" y="990"/>
                  </a:lnTo>
                  <a:lnTo>
                    <a:pt x="568" y="990"/>
                  </a:lnTo>
                  <a:lnTo>
                    <a:pt x="568" y="990"/>
                  </a:lnTo>
                  <a:lnTo>
                    <a:pt x="560" y="990"/>
                  </a:lnTo>
                  <a:lnTo>
                    <a:pt x="553" y="992"/>
                  </a:lnTo>
                  <a:lnTo>
                    <a:pt x="546" y="993"/>
                  </a:lnTo>
                  <a:lnTo>
                    <a:pt x="538" y="996"/>
                  </a:lnTo>
                  <a:lnTo>
                    <a:pt x="531" y="999"/>
                  </a:lnTo>
                  <a:lnTo>
                    <a:pt x="525" y="1003"/>
                  </a:lnTo>
                  <a:lnTo>
                    <a:pt x="519" y="1008"/>
                  </a:lnTo>
                  <a:lnTo>
                    <a:pt x="514" y="1013"/>
                  </a:lnTo>
                  <a:lnTo>
                    <a:pt x="508" y="1018"/>
                  </a:lnTo>
                  <a:lnTo>
                    <a:pt x="504" y="1024"/>
                  </a:lnTo>
                  <a:lnTo>
                    <a:pt x="500" y="1030"/>
                  </a:lnTo>
                  <a:lnTo>
                    <a:pt x="497" y="1038"/>
                  </a:lnTo>
                  <a:lnTo>
                    <a:pt x="494" y="1045"/>
                  </a:lnTo>
                  <a:lnTo>
                    <a:pt x="493" y="1052"/>
                  </a:lnTo>
                  <a:lnTo>
                    <a:pt x="491" y="1059"/>
                  </a:lnTo>
                  <a:lnTo>
                    <a:pt x="491" y="1067"/>
                  </a:lnTo>
                  <a:lnTo>
                    <a:pt x="491" y="1067"/>
                  </a:lnTo>
                  <a:lnTo>
                    <a:pt x="491" y="1076"/>
                  </a:lnTo>
                  <a:lnTo>
                    <a:pt x="493" y="1083"/>
                  </a:lnTo>
                  <a:lnTo>
                    <a:pt x="494" y="1090"/>
                  </a:lnTo>
                  <a:lnTo>
                    <a:pt x="497" y="1097"/>
                  </a:lnTo>
                  <a:lnTo>
                    <a:pt x="500" y="1105"/>
                  </a:lnTo>
                  <a:lnTo>
                    <a:pt x="504" y="1111"/>
                  </a:lnTo>
                  <a:lnTo>
                    <a:pt x="508" y="1117"/>
                  </a:lnTo>
                  <a:lnTo>
                    <a:pt x="514" y="1122"/>
                  </a:lnTo>
                  <a:lnTo>
                    <a:pt x="519" y="1127"/>
                  </a:lnTo>
                  <a:lnTo>
                    <a:pt x="525" y="1132"/>
                  </a:lnTo>
                  <a:lnTo>
                    <a:pt x="531" y="1136"/>
                  </a:lnTo>
                  <a:lnTo>
                    <a:pt x="538" y="1139"/>
                  </a:lnTo>
                  <a:lnTo>
                    <a:pt x="546" y="1142"/>
                  </a:lnTo>
                  <a:lnTo>
                    <a:pt x="553" y="1143"/>
                  </a:lnTo>
                  <a:lnTo>
                    <a:pt x="560" y="1145"/>
                  </a:lnTo>
                  <a:lnTo>
                    <a:pt x="568" y="1145"/>
                  </a:lnTo>
                  <a:lnTo>
                    <a:pt x="672" y="1145"/>
                  </a:lnTo>
                  <a:lnTo>
                    <a:pt x="672" y="1145"/>
                  </a:lnTo>
                  <a:lnTo>
                    <a:pt x="684" y="1144"/>
                  </a:lnTo>
                  <a:lnTo>
                    <a:pt x="695" y="1141"/>
                  </a:lnTo>
                  <a:lnTo>
                    <a:pt x="706" y="1137"/>
                  </a:lnTo>
                  <a:lnTo>
                    <a:pt x="716" y="1131"/>
                  </a:lnTo>
                  <a:lnTo>
                    <a:pt x="725" y="1123"/>
                  </a:lnTo>
                  <a:lnTo>
                    <a:pt x="733" y="1114"/>
                  </a:lnTo>
                  <a:lnTo>
                    <a:pt x="740" y="1105"/>
                  </a:lnTo>
                  <a:lnTo>
                    <a:pt x="745" y="1093"/>
                  </a:lnTo>
                  <a:lnTo>
                    <a:pt x="904" y="1093"/>
                  </a:lnTo>
                  <a:lnTo>
                    <a:pt x="904" y="1093"/>
                  </a:lnTo>
                  <a:lnTo>
                    <a:pt x="918" y="1092"/>
                  </a:lnTo>
                  <a:lnTo>
                    <a:pt x="930" y="1090"/>
                  </a:lnTo>
                  <a:lnTo>
                    <a:pt x="942" y="1087"/>
                  </a:lnTo>
                  <a:lnTo>
                    <a:pt x="955" y="1083"/>
                  </a:lnTo>
                  <a:lnTo>
                    <a:pt x="966" y="1078"/>
                  </a:lnTo>
                  <a:lnTo>
                    <a:pt x="977" y="1072"/>
                  </a:lnTo>
                  <a:lnTo>
                    <a:pt x="987" y="1063"/>
                  </a:lnTo>
                  <a:lnTo>
                    <a:pt x="995" y="1055"/>
                  </a:lnTo>
                  <a:lnTo>
                    <a:pt x="1003" y="1047"/>
                  </a:lnTo>
                  <a:lnTo>
                    <a:pt x="1012" y="1036"/>
                  </a:lnTo>
                  <a:lnTo>
                    <a:pt x="1018" y="1026"/>
                  </a:lnTo>
                  <a:lnTo>
                    <a:pt x="1023" y="1015"/>
                  </a:lnTo>
                  <a:lnTo>
                    <a:pt x="1027" y="1002"/>
                  </a:lnTo>
                  <a:lnTo>
                    <a:pt x="1030" y="990"/>
                  </a:lnTo>
                  <a:lnTo>
                    <a:pt x="1032" y="978"/>
                  </a:lnTo>
                  <a:lnTo>
                    <a:pt x="1033" y="964"/>
                  </a:lnTo>
                  <a:lnTo>
                    <a:pt x="1033" y="861"/>
                  </a:lnTo>
                  <a:lnTo>
                    <a:pt x="1059" y="861"/>
                  </a:lnTo>
                  <a:lnTo>
                    <a:pt x="1059" y="861"/>
                  </a:lnTo>
                  <a:lnTo>
                    <a:pt x="1078" y="860"/>
                  </a:lnTo>
                  <a:lnTo>
                    <a:pt x="1095" y="857"/>
                  </a:lnTo>
                  <a:lnTo>
                    <a:pt x="1113" y="853"/>
                  </a:lnTo>
                  <a:lnTo>
                    <a:pt x="1129" y="846"/>
                  </a:lnTo>
                  <a:lnTo>
                    <a:pt x="1145" y="839"/>
                  </a:lnTo>
                  <a:lnTo>
                    <a:pt x="1160" y="830"/>
                  </a:lnTo>
                  <a:lnTo>
                    <a:pt x="1174" y="819"/>
                  </a:lnTo>
                  <a:lnTo>
                    <a:pt x="1187" y="807"/>
                  </a:lnTo>
                  <a:lnTo>
                    <a:pt x="1199" y="795"/>
                  </a:lnTo>
                  <a:lnTo>
                    <a:pt x="1209" y="780"/>
                  </a:lnTo>
                  <a:lnTo>
                    <a:pt x="1217" y="766"/>
                  </a:lnTo>
                  <a:lnTo>
                    <a:pt x="1226" y="749"/>
                  </a:lnTo>
                  <a:lnTo>
                    <a:pt x="1232" y="733"/>
                  </a:lnTo>
                  <a:lnTo>
                    <a:pt x="1236" y="716"/>
                  </a:lnTo>
                  <a:lnTo>
                    <a:pt x="1238" y="698"/>
                  </a:lnTo>
                  <a:lnTo>
                    <a:pt x="1239" y="679"/>
                  </a:lnTo>
                  <a:lnTo>
                    <a:pt x="1239" y="679"/>
                  </a:lnTo>
                  <a:lnTo>
                    <a:pt x="1239" y="667"/>
                  </a:lnTo>
                  <a:lnTo>
                    <a:pt x="1237" y="653"/>
                  </a:lnTo>
                  <a:lnTo>
                    <a:pt x="1235" y="641"/>
                  </a:lnTo>
                  <a:lnTo>
                    <a:pt x="1232" y="629"/>
                  </a:lnTo>
                  <a:lnTo>
                    <a:pt x="1228" y="617"/>
                  </a:lnTo>
                  <a:lnTo>
                    <a:pt x="1223" y="606"/>
                  </a:lnTo>
                  <a:lnTo>
                    <a:pt x="1217" y="594"/>
                  </a:lnTo>
                  <a:lnTo>
                    <a:pt x="1211" y="583"/>
                  </a:lnTo>
                  <a:lnTo>
                    <a:pt x="1204" y="574"/>
                  </a:lnTo>
                  <a:lnTo>
                    <a:pt x="1197" y="563"/>
                  </a:lnTo>
                  <a:lnTo>
                    <a:pt x="1188" y="554"/>
                  </a:lnTo>
                  <a:lnTo>
                    <a:pt x="1179" y="546"/>
                  </a:lnTo>
                  <a:lnTo>
                    <a:pt x="1170" y="537"/>
                  </a:lnTo>
                  <a:lnTo>
                    <a:pt x="1159" y="530"/>
                  </a:lnTo>
                  <a:lnTo>
                    <a:pt x="1148" y="523"/>
                  </a:lnTo>
                  <a:lnTo>
                    <a:pt x="1137" y="517"/>
                  </a:lnTo>
                  <a:lnTo>
                    <a:pt x="1137" y="517"/>
                  </a:lnTo>
                  <a:close/>
                  <a:moveTo>
                    <a:pt x="672" y="1093"/>
                  </a:moveTo>
                  <a:lnTo>
                    <a:pt x="568" y="1093"/>
                  </a:lnTo>
                  <a:lnTo>
                    <a:pt x="568" y="1093"/>
                  </a:lnTo>
                  <a:lnTo>
                    <a:pt x="563" y="1092"/>
                  </a:lnTo>
                  <a:lnTo>
                    <a:pt x="558" y="1091"/>
                  </a:lnTo>
                  <a:lnTo>
                    <a:pt x="554" y="1089"/>
                  </a:lnTo>
                  <a:lnTo>
                    <a:pt x="550" y="1086"/>
                  </a:lnTo>
                  <a:lnTo>
                    <a:pt x="547" y="1082"/>
                  </a:lnTo>
                  <a:lnTo>
                    <a:pt x="545" y="1078"/>
                  </a:lnTo>
                  <a:lnTo>
                    <a:pt x="544" y="1073"/>
                  </a:lnTo>
                  <a:lnTo>
                    <a:pt x="543" y="1067"/>
                  </a:lnTo>
                  <a:lnTo>
                    <a:pt x="543" y="1067"/>
                  </a:lnTo>
                  <a:lnTo>
                    <a:pt x="544" y="1062"/>
                  </a:lnTo>
                  <a:lnTo>
                    <a:pt x="545" y="1057"/>
                  </a:lnTo>
                  <a:lnTo>
                    <a:pt x="547" y="1053"/>
                  </a:lnTo>
                  <a:lnTo>
                    <a:pt x="550" y="1049"/>
                  </a:lnTo>
                  <a:lnTo>
                    <a:pt x="554" y="1046"/>
                  </a:lnTo>
                  <a:lnTo>
                    <a:pt x="558" y="1044"/>
                  </a:lnTo>
                  <a:lnTo>
                    <a:pt x="563" y="1043"/>
                  </a:lnTo>
                  <a:lnTo>
                    <a:pt x="568" y="1042"/>
                  </a:lnTo>
                  <a:lnTo>
                    <a:pt x="672" y="1042"/>
                  </a:lnTo>
                  <a:lnTo>
                    <a:pt x="672" y="1042"/>
                  </a:lnTo>
                  <a:lnTo>
                    <a:pt x="677" y="1043"/>
                  </a:lnTo>
                  <a:lnTo>
                    <a:pt x="682" y="1044"/>
                  </a:lnTo>
                  <a:lnTo>
                    <a:pt x="686" y="1046"/>
                  </a:lnTo>
                  <a:lnTo>
                    <a:pt x="690" y="1049"/>
                  </a:lnTo>
                  <a:lnTo>
                    <a:pt x="693" y="1053"/>
                  </a:lnTo>
                  <a:lnTo>
                    <a:pt x="695" y="1057"/>
                  </a:lnTo>
                  <a:lnTo>
                    <a:pt x="696" y="1062"/>
                  </a:lnTo>
                  <a:lnTo>
                    <a:pt x="698" y="1067"/>
                  </a:lnTo>
                  <a:lnTo>
                    <a:pt x="698" y="1067"/>
                  </a:lnTo>
                  <a:lnTo>
                    <a:pt x="696" y="1073"/>
                  </a:lnTo>
                  <a:lnTo>
                    <a:pt x="695" y="1078"/>
                  </a:lnTo>
                  <a:lnTo>
                    <a:pt x="693" y="1082"/>
                  </a:lnTo>
                  <a:lnTo>
                    <a:pt x="690" y="1086"/>
                  </a:lnTo>
                  <a:lnTo>
                    <a:pt x="686" y="1089"/>
                  </a:lnTo>
                  <a:lnTo>
                    <a:pt x="682" y="1091"/>
                  </a:lnTo>
                  <a:lnTo>
                    <a:pt x="677" y="1092"/>
                  </a:lnTo>
                  <a:lnTo>
                    <a:pt x="672" y="1093"/>
                  </a:lnTo>
                  <a:lnTo>
                    <a:pt x="672" y="1093"/>
                  </a:lnTo>
                  <a:close/>
                  <a:moveTo>
                    <a:pt x="52" y="680"/>
                  </a:moveTo>
                  <a:lnTo>
                    <a:pt x="52" y="680"/>
                  </a:lnTo>
                  <a:lnTo>
                    <a:pt x="53" y="668"/>
                  </a:lnTo>
                  <a:lnTo>
                    <a:pt x="54" y="654"/>
                  </a:lnTo>
                  <a:lnTo>
                    <a:pt x="57" y="643"/>
                  </a:lnTo>
                  <a:lnTo>
                    <a:pt x="61" y="630"/>
                  </a:lnTo>
                  <a:lnTo>
                    <a:pt x="67" y="619"/>
                  </a:lnTo>
                  <a:lnTo>
                    <a:pt x="73" y="609"/>
                  </a:lnTo>
                  <a:lnTo>
                    <a:pt x="81" y="598"/>
                  </a:lnTo>
                  <a:lnTo>
                    <a:pt x="90" y="588"/>
                  </a:lnTo>
                  <a:lnTo>
                    <a:pt x="90" y="588"/>
                  </a:lnTo>
                  <a:lnTo>
                    <a:pt x="100" y="579"/>
                  </a:lnTo>
                  <a:lnTo>
                    <a:pt x="112" y="570"/>
                  </a:lnTo>
                  <a:lnTo>
                    <a:pt x="125" y="563"/>
                  </a:lnTo>
                  <a:lnTo>
                    <a:pt x="138" y="558"/>
                  </a:lnTo>
                  <a:lnTo>
                    <a:pt x="138" y="558"/>
                  </a:lnTo>
                  <a:lnTo>
                    <a:pt x="149" y="555"/>
                  </a:lnTo>
                  <a:lnTo>
                    <a:pt x="159" y="553"/>
                  </a:lnTo>
                  <a:lnTo>
                    <a:pt x="169" y="551"/>
                  </a:lnTo>
                  <a:lnTo>
                    <a:pt x="181" y="551"/>
                  </a:lnTo>
                  <a:lnTo>
                    <a:pt x="207" y="551"/>
                  </a:lnTo>
                  <a:lnTo>
                    <a:pt x="207" y="809"/>
                  </a:lnTo>
                  <a:lnTo>
                    <a:pt x="181" y="809"/>
                  </a:lnTo>
                  <a:lnTo>
                    <a:pt x="181" y="809"/>
                  </a:lnTo>
                  <a:lnTo>
                    <a:pt x="167" y="808"/>
                  </a:lnTo>
                  <a:lnTo>
                    <a:pt x="155" y="806"/>
                  </a:lnTo>
                  <a:lnTo>
                    <a:pt x="143" y="803"/>
                  </a:lnTo>
                  <a:lnTo>
                    <a:pt x="130" y="799"/>
                  </a:lnTo>
                  <a:lnTo>
                    <a:pt x="119" y="794"/>
                  </a:lnTo>
                  <a:lnTo>
                    <a:pt x="109" y="787"/>
                  </a:lnTo>
                  <a:lnTo>
                    <a:pt x="98" y="779"/>
                  </a:lnTo>
                  <a:lnTo>
                    <a:pt x="90" y="771"/>
                  </a:lnTo>
                  <a:lnTo>
                    <a:pt x="82" y="763"/>
                  </a:lnTo>
                  <a:lnTo>
                    <a:pt x="73" y="752"/>
                  </a:lnTo>
                  <a:lnTo>
                    <a:pt x="67" y="742"/>
                  </a:lnTo>
                  <a:lnTo>
                    <a:pt x="62" y="731"/>
                  </a:lnTo>
                  <a:lnTo>
                    <a:pt x="58" y="718"/>
                  </a:lnTo>
                  <a:lnTo>
                    <a:pt x="55" y="706"/>
                  </a:lnTo>
                  <a:lnTo>
                    <a:pt x="53" y="693"/>
                  </a:lnTo>
                  <a:lnTo>
                    <a:pt x="52" y="680"/>
                  </a:lnTo>
                  <a:lnTo>
                    <a:pt x="52" y="680"/>
                  </a:lnTo>
                  <a:close/>
                  <a:moveTo>
                    <a:pt x="310" y="577"/>
                  </a:moveTo>
                  <a:lnTo>
                    <a:pt x="310" y="783"/>
                  </a:lnTo>
                  <a:lnTo>
                    <a:pt x="310" y="783"/>
                  </a:lnTo>
                  <a:lnTo>
                    <a:pt x="309" y="788"/>
                  </a:lnTo>
                  <a:lnTo>
                    <a:pt x="308" y="794"/>
                  </a:lnTo>
                  <a:lnTo>
                    <a:pt x="306" y="798"/>
                  </a:lnTo>
                  <a:lnTo>
                    <a:pt x="303" y="802"/>
                  </a:lnTo>
                  <a:lnTo>
                    <a:pt x="299" y="805"/>
                  </a:lnTo>
                  <a:lnTo>
                    <a:pt x="295" y="807"/>
                  </a:lnTo>
                  <a:lnTo>
                    <a:pt x="289" y="808"/>
                  </a:lnTo>
                  <a:lnTo>
                    <a:pt x="284" y="809"/>
                  </a:lnTo>
                  <a:lnTo>
                    <a:pt x="258" y="809"/>
                  </a:lnTo>
                  <a:lnTo>
                    <a:pt x="258" y="551"/>
                  </a:lnTo>
                  <a:lnTo>
                    <a:pt x="284" y="551"/>
                  </a:lnTo>
                  <a:lnTo>
                    <a:pt x="284" y="551"/>
                  </a:lnTo>
                  <a:lnTo>
                    <a:pt x="289" y="552"/>
                  </a:lnTo>
                  <a:lnTo>
                    <a:pt x="295" y="553"/>
                  </a:lnTo>
                  <a:lnTo>
                    <a:pt x="299" y="555"/>
                  </a:lnTo>
                  <a:lnTo>
                    <a:pt x="303" y="558"/>
                  </a:lnTo>
                  <a:lnTo>
                    <a:pt x="306" y="562"/>
                  </a:lnTo>
                  <a:lnTo>
                    <a:pt x="308" y="566"/>
                  </a:lnTo>
                  <a:lnTo>
                    <a:pt x="309" y="571"/>
                  </a:lnTo>
                  <a:lnTo>
                    <a:pt x="310" y="577"/>
                  </a:lnTo>
                  <a:lnTo>
                    <a:pt x="310" y="577"/>
                  </a:lnTo>
                  <a:close/>
                  <a:moveTo>
                    <a:pt x="620" y="112"/>
                  </a:moveTo>
                  <a:lnTo>
                    <a:pt x="620" y="112"/>
                  </a:lnTo>
                  <a:lnTo>
                    <a:pt x="599" y="112"/>
                  </a:lnTo>
                  <a:lnTo>
                    <a:pt x="580" y="114"/>
                  </a:lnTo>
                  <a:lnTo>
                    <a:pt x="560" y="116"/>
                  </a:lnTo>
                  <a:lnTo>
                    <a:pt x="540" y="119"/>
                  </a:lnTo>
                  <a:lnTo>
                    <a:pt x="521" y="123"/>
                  </a:lnTo>
                  <a:lnTo>
                    <a:pt x="502" y="128"/>
                  </a:lnTo>
                  <a:lnTo>
                    <a:pt x="484" y="134"/>
                  </a:lnTo>
                  <a:lnTo>
                    <a:pt x="465" y="142"/>
                  </a:lnTo>
                  <a:lnTo>
                    <a:pt x="447" y="149"/>
                  </a:lnTo>
                  <a:lnTo>
                    <a:pt x="430" y="157"/>
                  </a:lnTo>
                  <a:lnTo>
                    <a:pt x="413" y="166"/>
                  </a:lnTo>
                  <a:lnTo>
                    <a:pt x="397" y="177"/>
                  </a:lnTo>
                  <a:lnTo>
                    <a:pt x="381" y="187"/>
                  </a:lnTo>
                  <a:lnTo>
                    <a:pt x="366" y="198"/>
                  </a:lnTo>
                  <a:lnTo>
                    <a:pt x="350" y="211"/>
                  </a:lnTo>
                  <a:lnTo>
                    <a:pt x="337" y="223"/>
                  </a:lnTo>
                  <a:lnTo>
                    <a:pt x="322" y="237"/>
                  </a:lnTo>
                  <a:lnTo>
                    <a:pt x="310" y="251"/>
                  </a:lnTo>
                  <a:lnTo>
                    <a:pt x="298" y="266"/>
                  </a:lnTo>
                  <a:lnTo>
                    <a:pt x="286" y="280"/>
                  </a:lnTo>
                  <a:lnTo>
                    <a:pt x="275" y="297"/>
                  </a:lnTo>
                  <a:lnTo>
                    <a:pt x="265" y="312"/>
                  </a:lnTo>
                  <a:lnTo>
                    <a:pt x="255" y="330"/>
                  </a:lnTo>
                  <a:lnTo>
                    <a:pt x="246" y="346"/>
                  </a:lnTo>
                  <a:lnTo>
                    <a:pt x="239" y="364"/>
                  </a:lnTo>
                  <a:lnTo>
                    <a:pt x="231" y="382"/>
                  </a:lnTo>
                  <a:lnTo>
                    <a:pt x="225" y="401"/>
                  </a:lnTo>
                  <a:lnTo>
                    <a:pt x="219" y="420"/>
                  </a:lnTo>
                  <a:lnTo>
                    <a:pt x="215" y="439"/>
                  </a:lnTo>
                  <a:lnTo>
                    <a:pt x="211" y="459"/>
                  </a:lnTo>
                  <a:lnTo>
                    <a:pt x="209" y="478"/>
                  </a:lnTo>
                  <a:lnTo>
                    <a:pt x="207" y="499"/>
                  </a:lnTo>
                  <a:lnTo>
                    <a:pt x="181" y="499"/>
                  </a:lnTo>
                  <a:lnTo>
                    <a:pt x="181" y="499"/>
                  </a:lnTo>
                  <a:lnTo>
                    <a:pt x="167" y="499"/>
                  </a:lnTo>
                  <a:lnTo>
                    <a:pt x="155" y="501"/>
                  </a:lnTo>
                  <a:lnTo>
                    <a:pt x="155" y="501"/>
                  </a:lnTo>
                  <a:lnTo>
                    <a:pt x="156" y="477"/>
                  </a:lnTo>
                  <a:lnTo>
                    <a:pt x="157" y="454"/>
                  </a:lnTo>
                  <a:lnTo>
                    <a:pt x="160" y="430"/>
                  </a:lnTo>
                  <a:lnTo>
                    <a:pt x="164" y="407"/>
                  </a:lnTo>
                  <a:lnTo>
                    <a:pt x="169" y="384"/>
                  </a:lnTo>
                  <a:lnTo>
                    <a:pt x="176" y="363"/>
                  </a:lnTo>
                  <a:lnTo>
                    <a:pt x="183" y="341"/>
                  </a:lnTo>
                  <a:lnTo>
                    <a:pt x="191" y="320"/>
                  </a:lnTo>
                  <a:lnTo>
                    <a:pt x="200" y="300"/>
                  </a:lnTo>
                  <a:lnTo>
                    <a:pt x="211" y="279"/>
                  </a:lnTo>
                  <a:lnTo>
                    <a:pt x="222" y="259"/>
                  </a:lnTo>
                  <a:lnTo>
                    <a:pt x="235" y="241"/>
                  </a:lnTo>
                  <a:lnTo>
                    <a:pt x="247" y="223"/>
                  </a:lnTo>
                  <a:lnTo>
                    <a:pt x="261" y="206"/>
                  </a:lnTo>
                  <a:lnTo>
                    <a:pt x="276" y="188"/>
                  </a:lnTo>
                  <a:lnTo>
                    <a:pt x="291" y="173"/>
                  </a:lnTo>
                  <a:lnTo>
                    <a:pt x="307" y="157"/>
                  </a:lnTo>
                  <a:lnTo>
                    <a:pt x="324" y="143"/>
                  </a:lnTo>
                  <a:lnTo>
                    <a:pt x="342" y="128"/>
                  </a:lnTo>
                  <a:lnTo>
                    <a:pt x="360" y="116"/>
                  </a:lnTo>
                  <a:lnTo>
                    <a:pt x="379" y="103"/>
                  </a:lnTo>
                  <a:lnTo>
                    <a:pt x="399" y="92"/>
                  </a:lnTo>
                  <a:lnTo>
                    <a:pt x="419" y="82"/>
                  </a:lnTo>
                  <a:lnTo>
                    <a:pt x="439" y="72"/>
                  </a:lnTo>
                  <a:lnTo>
                    <a:pt x="460" y="64"/>
                  </a:lnTo>
                  <a:lnTo>
                    <a:pt x="482" y="57"/>
                  </a:lnTo>
                  <a:lnTo>
                    <a:pt x="504" y="51"/>
                  </a:lnTo>
                  <a:lnTo>
                    <a:pt x="526" y="45"/>
                  </a:lnTo>
                  <a:lnTo>
                    <a:pt x="549" y="41"/>
                  </a:lnTo>
                  <a:lnTo>
                    <a:pt x="572" y="38"/>
                  </a:lnTo>
                  <a:lnTo>
                    <a:pt x="596" y="36"/>
                  </a:lnTo>
                  <a:lnTo>
                    <a:pt x="620" y="36"/>
                  </a:lnTo>
                  <a:lnTo>
                    <a:pt x="620" y="36"/>
                  </a:lnTo>
                  <a:lnTo>
                    <a:pt x="644" y="36"/>
                  </a:lnTo>
                  <a:lnTo>
                    <a:pt x="668" y="38"/>
                  </a:lnTo>
                  <a:lnTo>
                    <a:pt x="691" y="41"/>
                  </a:lnTo>
                  <a:lnTo>
                    <a:pt x="714" y="45"/>
                  </a:lnTo>
                  <a:lnTo>
                    <a:pt x="736" y="51"/>
                  </a:lnTo>
                  <a:lnTo>
                    <a:pt x="758" y="57"/>
                  </a:lnTo>
                  <a:lnTo>
                    <a:pt x="780" y="64"/>
                  </a:lnTo>
                  <a:lnTo>
                    <a:pt x="801" y="72"/>
                  </a:lnTo>
                  <a:lnTo>
                    <a:pt x="822" y="82"/>
                  </a:lnTo>
                  <a:lnTo>
                    <a:pt x="841" y="92"/>
                  </a:lnTo>
                  <a:lnTo>
                    <a:pt x="861" y="103"/>
                  </a:lnTo>
                  <a:lnTo>
                    <a:pt x="880" y="116"/>
                  </a:lnTo>
                  <a:lnTo>
                    <a:pt x="898" y="128"/>
                  </a:lnTo>
                  <a:lnTo>
                    <a:pt x="916" y="143"/>
                  </a:lnTo>
                  <a:lnTo>
                    <a:pt x="933" y="157"/>
                  </a:lnTo>
                  <a:lnTo>
                    <a:pt x="949" y="173"/>
                  </a:lnTo>
                  <a:lnTo>
                    <a:pt x="964" y="188"/>
                  </a:lnTo>
                  <a:lnTo>
                    <a:pt x="979" y="206"/>
                  </a:lnTo>
                  <a:lnTo>
                    <a:pt x="993" y="223"/>
                  </a:lnTo>
                  <a:lnTo>
                    <a:pt x="1005" y="241"/>
                  </a:lnTo>
                  <a:lnTo>
                    <a:pt x="1018" y="259"/>
                  </a:lnTo>
                  <a:lnTo>
                    <a:pt x="1029" y="279"/>
                  </a:lnTo>
                  <a:lnTo>
                    <a:pt x="1040" y="300"/>
                  </a:lnTo>
                  <a:lnTo>
                    <a:pt x="1049" y="320"/>
                  </a:lnTo>
                  <a:lnTo>
                    <a:pt x="1057" y="341"/>
                  </a:lnTo>
                  <a:lnTo>
                    <a:pt x="1064" y="363"/>
                  </a:lnTo>
                  <a:lnTo>
                    <a:pt x="1071" y="384"/>
                  </a:lnTo>
                  <a:lnTo>
                    <a:pt x="1076" y="407"/>
                  </a:lnTo>
                  <a:lnTo>
                    <a:pt x="1080" y="430"/>
                  </a:lnTo>
                  <a:lnTo>
                    <a:pt x="1083" y="454"/>
                  </a:lnTo>
                  <a:lnTo>
                    <a:pt x="1084" y="477"/>
                  </a:lnTo>
                  <a:lnTo>
                    <a:pt x="1085" y="501"/>
                  </a:lnTo>
                  <a:lnTo>
                    <a:pt x="1085" y="501"/>
                  </a:lnTo>
                  <a:lnTo>
                    <a:pt x="1073" y="499"/>
                  </a:lnTo>
                  <a:lnTo>
                    <a:pt x="1059" y="499"/>
                  </a:lnTo>
                  <a:lnTo>
                    <a:pt x="1033" y="499"/>
                  </a:lnTo>
                  <a:lnTo>
                    <a:pt x="1033" y="499"/>
                  </a:lnTo>
                  <a:lnTo>
                    <a:pt x="1031" y="478"/>
                  </a:lnTo>
                  <a:lnTo>
                    <a:pt x="1029" y="459"/>
                  </a:lnTo>
                  <a:lnTo>
                    <a:pt x="1025" y="439"/>
                  </a:lnTo>
                  <a:lnTo>
                    <a:pt x="1021" y="420"/>
                  </a:lnTo>
                  <a:lnTo>
                    <a:pt x="1015" y="401"/>
                  </a:lnTo>
                  <a:lnTo>
                    <a:pt x="1009" y="382"/>
                  </a:lnTo>
                  <a:lnTo>
                    <a:pt x="1001" y="364"/>
                  </a:lnTo>
                  <a:lnTo>
                    <a:pt x="994" y="346"/>
                  </a:lnTo>
                  <a:lnTo>
                    <a:pt x="985" y="330"/>
                  </a:lnTo>
                  <a:lnTo>
                    <a:pt x="975" y="312"/>
                  </a:lnTo>
                  <a:lnTo>
                    <a:pt x="965" y="297"/>
                  </a:lnTo>
                  <a:lnTo>
                    <a:pt x="954" y="280"/>
                  </a:lnTo>
                  <a:lnTo>
                    <a:pt x="942" y="266"/>
                  </a:lnTo>
                  <a:lnTo>
                    <a:pt x="930" y="251"/>
                  </a:lnTo>
                  <a:lnTo>
                    <a:pt x="918" y="237"/>
                  </a:lnTo>
                  <a:lnTo>
                    <a:pt x="903" y="223"/>
                  </a:lnTo>
                  <a:lnTo>
                    <a:pt x="890" y="211"/>
                  </a:lnTo>
                  <a:lnTo>
                    <a:pt x="874" y="198"/>
                  </a:lnTo>
                  <a:lnTo>
                    <a:pt x="859" y="187"/>
                  </a:lnTo>
                  <a:lnTo>
                    <a:pt x="843" y="177"/>
                  </a:lnTo>
                  <a:lnTo>
                    <a:pt x="827" y="166"/>
                  </a:lnTo>
                  <a:lnTo>
                    <a:pt x="810" y="157"/>
                  </a:lnTo>
                  <a:lnTo>
                    <a:pt x="793" y="149"/>
                  </a:lnTo>
                  <a:lnTo>
                    <a:pt x="775" y="142"/>
                  </a:lnTo>
                  <a:lnTo>
                    <a:pt x="756" y="134"/>
                  </a:lnTo>
                  <a:lnTo>
                    <a:pt x="738" y="128"/>
                  </a:lnTo>
                  <a:lnTo>
                    <a:pt x="719" y="123"/>
                  </a:lnTo>
                  <a:lnTo>
                    <a:pt x="700" y="119"/>
                  </a:lnTo>
                  <a:lnTo>
                    <a:pt x="680" y="116"/>
                  </a:lnTo>
                  <a:lnTo>
                    <a:pt x="660" y="114"/>
                  </a:lnTo>
                  <a:lnTo>
                    <a:pt x="641" y="112"/>
                  </a:lnTo>
                  <a:lnTo>
                    <a:pt x="620" y="112"/>
                  </a:lnTo>
                  <a:lnTo>
                    <a:pt x="620" y="112"/>
                  </a:lnTo>
                  <a:close/>
                  <a:moveTo>
                    <a:pt x="930" y="783"/>
                  </a:moveTo>
                  <a:lnTo>
                    <a:pt x="930" y="577"/>
                  </a:lnTo>
                  <a:lnTo>
                    <a:pt x="930" y="577"/>
                  </a:lnTo>
                  <a:lnTo>
                    <a:pt x="931" y="571"/>
                  </a:lnTo>
                  <a:lnTo>
                    <a:pt x="932" y="566"/>
                  </a:lnTo>
                  <a:lnTo>
                    <a:pt x="934" y="562"/>
                  </a:lnTo>
                  <a:lnTo>
                    <a:pt x="937" y="558"/>
                  </a:lnTo>
                  <a:lnTo>
                    <a:pt x="941" y="555"/>
                  </a:lnTo>
                  <a:lnTo>
                    <a:pt x="946" y="553"/>
                  </a:lnTo>
                  <a:lnTo>
                    <a:pt x="951" y="552"/>
                  </a:lnTo>
                  <a:lnTo>
                    <a:pt x="956" y="551"/>
                  </a:lnTo>
                  <a:lnTo>
                    <a:pt x="982" y="551"/>
                  </a:lnTo>
                  <a:lnTo>
                    <a:pt x="982" y="809"/>
                  </a:lnTo>
                  <a:lnTo>
                    <a:pt x="956" y="809"/>
                  </a:lnTo>
                  <a:lnTo>
                    <a:pt x="956" y="809"/>
                  </a:lnTo>
                  <a:lnTo>
                    <a:pt x="951" y="808"/>
                  </a:lnTo>
                  <a:lnTo>
                    <a:pt x="946" y="807"/>
                  </a:lnTo>
                  <a:lnTo>
                    <a:pt x="941" y="805"/>
                  </a:lnTo>
                  <a:lnTo>
                    <a:pt x="937" y="802"/>
                  </a:lnTo>
                  <a:lnTo>
                    <a:pt x="934" y="798"/>
                  </a:lnTo>
                  <a:lnTo>
                    <a:pt x="932" y="794"/>
                  </a:lnTo>
                  <a:lnTo>
                    <a:pt x="931" y="788"/>
                  </a:lnTo>
                  <a:lnTo>
                    <a:pt x="930" y="783"/>
                  </a:lnTo>
                  <a:lnTo>
                    <a:pt x="930" y="783"/>
                  </a:lnTo>
                  <a:close/>
                  <a:moveTo>
                    <a:pt x="1150" y="771"/>
                  </a:moveTo>
                  <a:lnTo>
                    <a:pt x="1150" y="771"/>
                  </a:lnTo>
                  <a:lnTo>
                    <a:pt x="1141" y="780"/>
                  </a:lnTo>
                  <a:lnTo>
                    <a:pt x="1130" y="787"/>
                  </a:lnTo>
                  <a:lnTo>
                    <a:pt x="1120" y="794"/>
                  </a:lnTo>
                  <a:lnTo>
                    <a:pt x="1109" y="800"/>
                  </a:lnTo>
                  <a:lnTo>
                    <a:pt x="1096" y="804"/>
                  </a:lnTo>
                  <a:lnTo>
                    <a:pt x="1084" y="807"/>
                  </a:lnTo>
                  <a:lnTo>
                    <a:pt x="1072" y="808"/>
                  </a:lnTo>
                  <a:lnTo>
                    <a:pt x="1059" y="809"/>
                  </a:lnTo>
                  <a:lnTo>
                    <a:pt x="1033" y="809"/>
                  </a:lnTo>
                  <a:lnTo>
                    <a:pt x="1033" y="551"/>
                  </a:lnTo>
                  <a:lnTo>
                    <a:pt x="1059" y="551"/>
                  </a:lnTo>
                  <a:lnTo>
                    <a:pt x="1059" y="551"/>
                  </a:lnTo>
                  <a:lnTo>
                    <a:pt x="1071" y="551"/>
                  </a:lnTo>
                  <a:lnTo>
                    <a:pt x="1081" y="553"/>
                  </a:lnTo>
                  <a:lnTo>
                    <a:pt x="1092" y="555"/>
                  </a:lnTo>
                  <a:lnTo>
                    <a:pt x="1103" y="558"/>
                  </a:lnTo>
                  <a:lnTo>
                    <a:pt x="1103" y="558"/>
                  </a:lnTo>
                  <a:lnTo>
                    <a:pt x="1115" y="563"/>
                  </a:lnTo>
                  <a:lnTo>
                    <a:pt x="1126" y="569"/>
                  </a:lnTo>
                  <a:lnTo>
                    <a:pt x="1137" y="577"/>
                  </a:lnTo>
                  <a:lnTo>
                    <a:pt x="1146" y="585"/>
                  </a:lnTo>
                  <a:lnTo>
                    <a:pt x="1155" y="593"/>
                  </a:lnTo>
                  <a:lnTo>
                    <a:pt x="1163" y="604"/>
                  </a:lnTo>
                  <a:lnTo>
                    <a:pt x="1170" y="614"/>
                  </a:lnTo>
                  <a:lnTo>
                    <a:pt x="1176" y="624"/>
                  </a:lnTo>
                  <a:lnTo>
                    <a:pt x="1180" y="637"/>
                  </a:lnTo>
                  <a:lnTo>
                    <a:pt x="1184" y="648"/>
                  </a:lnTo>
                  <a:lnTo>
                    <a:pt x="1186" y="660"/>
                  </a:lnTo>
                  <a:lnTo>
                    <a:pt x="1188" y="673"/>
                  </a:lnTo>
                  <a:lnTo>
                    <a:pt x="1188" y="685"/>
                  </a:lnTo>
                  <a:lnTo>
                    <a:pt x="1187" y="698"/>
                  </a:lnTo>
                  <a:lnTo>
                    <a:pt x="1184" y="711"/>
                  </a:lnTo>
                  <a:lnTo>
                    <a:pt x="1180" y="723"/>
                  </a:lnTo>
                  <a:lnTo>
                    <a:pt x="1180" y="723"/>
                  </a:lnTo>
                  <a:lnTo>
                    <a:pt x="1175" y="737"/>
                  </a:lnTo>
                  <a:lnTo>
                    <a:pt x="1168" y="749"/>
                  </a:lnTo>
                  <a:lnTo>
                    <a:pt x="1159" y="761"/>
                  </a:lnTo>
                  <a:lnTo>
                    <a:pt x="1150" y="771"/>
                  </a:lnTo>
                  <a:lnTo>
                    <a:pt x="1150" y="77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47" name="Google Shape;2947;p185"/>
            <p:cNvSpPr/>
            <p:nvPr/>
          </p:nvSpPr>
          <p:spPr>
            <a:xfrm>
              <a:off x="6224108" y="2989483"/>
              <a:ext cx="381480" cy="297104"/>
            </a:xfrm>
            <a:custGeom>
              <a:rect b="b" l="l" r="r" t="t"/>
              <a:pathLst>
                <a:path extrusionOk="0" h="831" w="1067">
                  <a:moveTo>
                    <a:pt x="918" y="781"/>
                  </a:moveTo>
                  <a:lnTo>
                    <a:pt x="918" y="781"/>
                  </a:lnTo>
                  <a:lnTo>
                    <a:pt x="918" y="484"/>
                  </a:lnTo>
                  <a:lnTo>
                    <a:pt x="918" y="484"/>
                  </a:lnTo>
                  <a:lnTo>
                    <a:pt x="918" y="484"/>
                  </a:lnTo>
                  <a:lnTo>
                    <a:pt x="928" y="485"/>
                  </a:lnTo>
                  <a:lnTo>
                    <a:pt x="938" y="487"/>
                  </a:lnTo>
                  <a:lnTo>
                    <a:pt x="947" y="491"/>
                  </a:lnTo>
                  <a:lnTo>
                    <a:pt x="956" y="496"/>
                  </a:lnTo>
                  <a:lnTo>
                    <a:pt x="965" y="502"/>
                  </a:lnTo>
                  <a:lnTo>
                    <a:pt x="973" y="510"/>
                  </a:lnTo>
                  <a:lnTo>
                    <a:pt x="981" y="518"/>
                  </a:lnTo>
                  <a:lnTo>
                    <a:pt x="988" y="528"/>
                  </a:lnTo>
                  <a:lnTo>
                    <a:pt x="995" y="538"/>
                  </a:lnTo>
                  <a:lnTo>
                    <a:pt x="1000" y="550"/>
                  </a:lnTo>
                  <a:lnTo>
                    <a:pt x="1005" y="562"/>
                  </a:lnTo>
                  <a:lnTo>
                    <a:pt x="1009" y="576"/>
                  </a:lnTo>
                  <a:lnTo>
                    <a:pt x="1013" y="589"/>
                  </a:lnTo>
                  <a:lnTo>
                    <a:pt x="1015" y="603"/>
                  </a:lnTo>
                  <a:lnTo>
                    <a:pt x="1016" y="618"/>
                  </a:lnTo>
                  <a:lnTo>
                    <a:pt x="1017" y="633"/>
                  </a:lnTo>
                  <a:lnTo>
                    <a:pt x="1017" y="633"/>
                  </a:lnTo>
                  <a:lnTo>
                    <a:pt x="1016" y="647"/>
                  </a:lnTo>
                  <a:lnTo>
                    <a:pt x="1015" y="663"/>
                  </a:lnTo>
                  <a:lnTo>
                    <a:pt x="1013" y="676"/>
                  </a:lnTo>
                  <a:lnTo>
                    <a:pt x="1009" y="689"/>
                  </a:lnTo>
                  <a:lnTo>
                    <a:pt x="1005" y="703"/>
                  </a:lnTo>
                  <a:lnTo>
                    <a:pt x="1000" y="715"/>
                  </a:lnTo>
                  <a:lnTo>
                    <a:pt x="995" y="727"/>
                  </a:lnTo>
                  <a:lnTo>
                    <a:pt x="988" y="737"/>
                  </a:lnTo>
                  <a:lnTo>
                    <a:pt x="981" y="747"/>
                  </a:lnTo>
                  <a:lnTo>
                    <a:pt x="973" y="756"/>
                  </a:lnTo>
                  <a:lnTo>
                    <a:pt x="965" y="763"/>
                  </a:lnTo>
                  <a:lnTo>
                    <a:pt x="956" y="769"/>
                  </a:lnTo>
                  <a:lnTo>
                    <a:pt x="947" y="774"/>
                  </a:lnTo>
                  <a:lnTo>
                    <a:pt x="938" y="778"/>
                  </a:lnTo>
                  <a:lnTo>
                    <a:pt x="928" y="780"/>
                  </a:lnTo>
                  <a:lnTo>
                    <a:pt x="918" y="781"/>
                  </a:lnTo>
                  <a:lnTo>
                    <a:pt x="918" y="781"/>
                  </a:lnTo>
                  <a:close/>
                  <a:moveTo>
                    <a:pt x="868" y="781"/>
                  </a:moveTo>
                  <a:lnTo>
                    <a:pt x="844" y="781"/>
                  </a:lnTo>
                  <a:lnTo>
                    <a:pt x="844" y="484"/>
                  </a:lnTo>
                  <a:lnTo>
                    <a:pt x="868" y="484"/>
                  </a:lnTo>
                  <a:lnTo>
                    <a:pt x="868" y="484"/>
                  </a:lnTo>
                  <a:lnTo>
                    <a:pt x="868" y="781"/>
                  </a:lnTo>
                  <a:close/>
                  <a:moveTo>
                    <a:pt x="807" y="198"/>
                  </a:moveTo>
                  <a:lnTo>
                    <a:pt x="807" y="198"/>
                  </a:lnTo>
                  <a:lnTo>
                    <a:pt x="806" y="198"/>
                  </a:lnTo>
                  <a:lnTo>
                    <a:pt x="804" y="198"/>
                  </a:lnTo>
                  <a:lnTo>
                    <a:pt x="804" y="198"/>
                  </a:lnTo>
                  <a:lnTo>
                    <a:pt x="794" y="190"/>
                  </a:lnTo>
                  <a:lnTo>
                    <a:pt x="776" y="176"/>
                  </a:lnTo>
                  <a:lnTo>
                    <a:pt x="750" y="158"/>
                  </a:lnTo>
                  <a:lnTo>
                    <a:pt x="734" y="148"/>
                  </a:lnTo>
                  <a:lnTo>
                    <a:pt x="717" y="139"/>
                  </a:lnTo>
                  <a:lnTo>
                    <a:pt x="698" y="128"/>
                  </a:lnTo>
                  <a:lnTo>
                    <a:pt x="677" y="119"/>
                  </a:lnTo>
                  <a:lnTo>
                    <a:pt x="656" y="111"/>
                  </a:lnTo>
                  <a:lnTo>
                    <a:pt x="633" y="102"/>
                  </a:lnTo>
                  <a:lnTo>
                    <a:pt x="609" y="96"/>
                  </a:lnTo>
                  <a:lnTo>
                    <a:pt x="585" y="91"/>
                  </a:lnTo>
                  <a:lnTo>
                    <a:pt x="559" y="88"/>
                  </a:lnTo>
                  <a:lnTo>
                    <a:pt x="534" y="87"/>
                  </a:lnTo>
                  <a:lnTo>
                    <a:pt x="534" y="87"/>
                  </a:lnTo>
                  <a:lnTo>
                    <a:pt x="507" y="88"/>
                  </a:lnTo>
                  <a:lnTo>
                    <a:pt x="481" y="91"/>
                  </a:lnTo>
                  <a:lnTo>
                    <a:pt x="455" y="97"/>
                  </a:lnTo>
                  <a:lnTo>
                    <a:pt x="431" y="103"/>
                  </a:lnTo>
                  <a:lnTo>
                    <a:pt x="407" y="112"/>
                  </a:lnTo>
                  <a:lnTo>
                    <a:pt x="386" y="121"/>
                  </a:lnTo>
                  <a:lnTo>
                    <a:pt x="365" y="131"/>
                  </a:lnTo>
                  <a:lnTo>
                    <a:pt x="345" y="141"/>
                  </a:lnTo>
                  <a:lnTo>
                    <a:pt x="328" y="151"/>
                  </a:lnTo>
                  <a:lnTo>
                    <a:pt x="312" y="161"/>
                  </a:lnTo>
                  <a:lnTo>
                    <a:pt x="286" y="179"/>
                  </a:lnTo>
                  <a:lnTo>
                    <a:pt x="270" y="192"/>
                  </a:lnTo>
                  <a:lnTo>
                    <a:pt x="263" y="198"/>
                  </a:lnTo>
                  <a:lnTo>
                    <a:pt x="263" y="198"/>
                  </a:lnTo>
                  <a:lnTo>
                    <a:pt x="262" y="198"/>
                  </a:lnTo>
                  <a:lnTo>
                    <a:pt x="260" y="198"/>
                  </a:lnTo>
                  <a:lnTo>
                    <a:pt x="238" y="177"/>
                  </a:lnTo>
                  <a:lnTo>
                    <a:pt x="238" y="177"/>
                  </a:lnTo>
                  <a:lnTo>
                    <a:pt x="252" y="162"/>
                  </a:lnTo>
                  <a:lnTo>
                    <a:pt x="267" y="149"/>
                  </a:lnTo>
                  <a:lnTo>
                    <a:pt x="282" y="135"/>
                  </a:lnTo>
                  <a:lnTo>
                    <a:pt x="299" y="124"/>
                  </a:lnTo>
                  <a:lnTo>
                    <a:pt x="316" y="113"/>
                  </a:lnTo>
                  <a:lnTo>
                    <a:pt x="333" y="102"/>
                  </a:lnTo>
                  <a:lnTo>
                    <a:pt x="352" y="92"/>
                  </a:lnTo>
                  <a:lnTo>
                    <a:pt x="370" y="84"/>
                  </a:lnTo>
                  <a:lnTo>
                    <a:pt x="389" y="76"/>
                  </a:lnTo>
                  <a:lnTo>
                    <a:pt x="408" y="69"/>
                  </a:lnTo>
                  <a:lnTo>
                    <a:pt x="428" y="63"/>
                  </a:lnTo>
                  <a:lnTo>
                    <a:pt x="449" y="59"/>
                  </a:lnTo>
                  <a:lnTo>
                    <a:pt x="469" y="55"/>
                  </a:lnTo>
                  <a:lnTo>
                    <a:pt x="490" y="52"/>
                  </a:lnTo>
                  <a:lnTo>
                    <a:pt x="512" y="51"/>
                  </a:lnTo>
                  <a:lnTo>
                    <a:pt x="534" y="50"/>
                  </a:lnTo>
                  <a:lnTo>
                    <a:pt x="534" y="50"/>
                  </a:lnTo>
                  <a:lnTo>
                    <a:pt x="555" y="51"/>
                  </a:lnTo>
                  <a:lnTo>
                    <a:pt x="577" y="52"/>
                  </a:lnTo>
                  <a:lnTo>
                    <a:pt x="598" y="55"/>
                  </a:lnTo>
                  <a:lnTo>
                    <a:pt x="618" y="59"/>
                  </a:lnTo>
                  <a:lnTo>
                    <a:pt x="639" y="63"/>
                  </a:lnTo>
                  <a:lnTo>
                    <a:pt x="659" y="69"/>
                  </a:lnTo>
                  <a:lnTo>
                    <a:pt x="678" y="76"/>
                  </a:lnTo>
                  <a:lnTo>
                    <a:pt x="697" y="84"/>
                  </a:lnTo>
                  <a:lnTo>
                    <a:pt x="715" y="92"/>
                  </a:lnTo>
                  <a:lnTo>
                    <a:pt x="734" y="102"/>
                  </a:lnTo>
                  <a:lnTo>
                    <a:pt x="751" y="113"/>
                  </a:lnTo>
                  <a:lnTo>
                    <a:pt x="768" y="124"/>
                  </a:lnTo>
                  <a:lnTo>
                    <a:pt x="785" y="135"/>
                  </a:lnTo>
                  <a:lnTo>
                    <a:pt x="800" y="149"/>
                  </a:lnTo>
                  <a:lnTo>
                    <a:pt x="815" y="162"/>
                  </a:lnTo>
                  <a:lnTo>
                    <a:pt x="829" y="177"/>
                  </a:lnTo>
                  <a:lnTo>
                    <a:pt x="807" y="198"/>
                  </a:lnTo>
                  <a:close/>
                  <a:moveTo>
                    <a:pt x="149" y="484"/>
                  </a:moveTo>
                  <a:lnTo>
                    <a:pt x="149" y="781"/>
                  </a:lnTo>
                  <a:lnTo>
                    <a:pt x="149" y="781"/>
                  </a:lnTo>
                  <a:lnTo>
                    <a:pt x="149" y="781"/>
                  </a:lnTo>
                  <a:lnTo>
                    <a:pt x="139" y="780"/>
                  </a:lnTo>
                  <a:lnTo>
                    <a:pt x="129" y="778"/>
                  </a:lnTo>
                  <a:lnTo>
                    <a:pt x="120" y="774"/>
                  </a:lnTo>
                  <a:lnTo>
                    <a:pt x="111" y="769"/>
                  </a:lnTo>
                  <a:lnTo>
                    <a:pt x="102" y="763"/>
                  </a:lnTo>
                  <a:lnTo>
                    <a:pt x="94" y="756"/>
                  </a:lnTo>
                  <a:lnTo>
                    <a:pt x="86" y="747"/>
                  </a:lnTo>
                  <a:lnTo>
                    <a:pt x="79" y="737"/>
                  </a:lnTo>
                  <a:lnTo>
                    <a:pt x="72" y="727"/>
                  </a:lnTo>
                  <a:lnTo>
                    <a:pt x="67" y="715"/>
                  </a:lnTo>
                  <a:lnTo>
                    <a:pt x="62" y="703"/>
                  </a:lnTo>
                  <a:lnTo>
                    <a:pt x="58" y="689"/>
                  </a:lnTo>
                  <a:lnTo>
                    <a:pt x="54" y="676"/>
                  </a:lnTo>
                  <a:lnTo>
                    <a:pt x="52" y="663"/>
                  </a:lnTo>
                  <a:lnTo>
                    <a:pt x="51" y="647"/>
                  </a:lnTo>
                  <a:lnTo>
                    <a:pt x="50" y="633"/>
                  </a:lnTo>
                  <a:lnTo>
                    <a:pt x="50" y="633"/>
                  </a:lnTo>
                  <a:lnTo>
                    <a:pt x="51" y="618"/>
                  </a:lnTo>
                  <a:lnTo>
                    <a:pt x="52" y="603"/>
                  </a:lnTo>
                  <a:lnTo>
                    <a:pt x="54" y="589"/>
                  </a:lnTo>
                  <a:lnTo>
                    <a:pt x="58" y="576"/>
                  </a:lnTo>
                  <a:lnTo>
                    <a:pt x="62" y="562"/>
                  </a:lnTo>
                  <a:lnTo>
                    <a:pt x="67" y="550"/>
                  </a:lnTo>
                  <a:lnTo>
                    <a:pt x="72" y="538"/>
                  </a:lnTo>
                  <a:lnTo>
                    <a:pt x="79" y="528"/>
                  </a:lnTo>
                  <a:lnTo>
                    <a:pt x="86" y="518"/>
                  </a:lnTo>
                  <a:lnTo>
                    <a:pt x="94" y="510"/>
                  </a:lnTo>
                  <a:lnTo>
                    <a:pt x="102" y="502"/>
                  </a:lnTo>
                  <a:lnTo>
                    <a:pt x="111" y="496"/>
                  </a:lnTo>
                  <a:lnTo>
                    <a:pt x="120" y="491"/>
                  </a:lnTo>
                  <a:lnTo>
                    <a:pt x="129" y="487"/>
                  </a:lnTo>
                  <a:lnTo>
                    <a:pt x="139" y="485"/>
                  </a:lnTo>
                  <a:lnTo>
                    <a:pt x="149" y="484"/>
                  </a:lnTo>
                  <a:lnTo>
                    <a:pt x="149" y="484"/>
                  </a:lnTo>
                  <a:close/>
                  <a:moveTo>
                    <a:pt x="199" y="484"/>
                  </a:moveTo>
                  <a:lnTo>
                    <a:pt x="223" y="484"/>
                  </a:lnTo>
                  <a:lnTo>
                    <a:pt x="223" y="484"/>
                  </a:lnTo>
                  <a:lnTo>
                    <a:pt x="223" y="781"/>
                  </a:lnTo>
                  <a:lnTo>
                    <a:pt x="199" y="781"/>
                  </a:lnTo>
                  <a:lnTo>
                    <a:pt x="199" y="484"/>
                  </a:lnTo>
                  <a:close/>
                  <a:moveTo>
                    <a:pt x="990" y="459"/>
                  </a:moveTo>
                  <a:lnTo>
                    <a:pt x="993" y="459"/>
                  </a:lnTo>
                  <a:lnTo>
                    <a:pt x="993" y="459"/>
                  </a:lnTo>
                  <a:lnTo>
                    <a:pt x="992" y="435"/>
                  </a:lnTo>
                  <a:lnTo>
                    <a:pt x="990" y="412"/>
                  </a:lnTo>
                  <a:lnTo>
                    <a:pt x="987" y="389"/>
                  </a:lnTo>
                  <a:lnTo>
                    <a:pt x="983" y="367"/>
                  </a:lnTo>
                  <a:lnTo>
                    <a:pt x="978" y="344"/>
                  </a:lnTo>
                  <a:lnTo>
                    <a:pt x="972" y="322"/>
                  </a:lnTo>
                  <a:lnTo>
                    <a:pt x="965" y="301"/>
                  </a:lnTo>
                  <a:lnTo>
                    <a:pt x="956" y="280"/>
                  </a:lnTo>
                  <a:lnTo>
                    <a:pt x="947" y="260"/>
                  </a:lnTo>
                  <a:lnTo>
                    <a:pt x="937" y="241"/>
                  </a:lnTo>
                  <a:lnTo>
                    <a:pt x="926" y="221"/>
                  </a:lnTo>
                  <a:lnTo>
                    <a:pt x="914" y="203"/>
                  </a:lnTo>
                  <a:lnTo>
                    <a:pt x="902" y="185"/>
                  </a:lnTo>
                  <a:lnTo>
                    <a:pt x="887" y="167"/>
                  </a:lnTo>
                  <a:lnTo>
                    <a:pt x="874" y="151"/>
                  </a:lnTo>
                  <a:lnTo>
                    <a:pt x="858" y="134"/>
                  </a:lnTo>
                  <a:lnTo>
                    <a:pt x="842" y="119"/>
                  </a:lnTo>
                  <a:lnTo>
                    <a:pt x="825" y="105"/>
                  </a:lnTo>
                  <a:lnTo>
                    <a:pt x="807" y="91"/>
                  </a:lnTo>
                  <a:lnTo>
                    <a:pt x="790" y="79"/>
                  </a:lnTo>
                  <a:lnTo>
                    <a:pt x="771" y="66"/>
                  </a:lnTo>
                  <a:lnTo>
                    <a:pt x="752" y="56"/>
                  </a:lnTo>
                  <a:lnTo>
                    <a:pt x="732" y="45"/>
                  </a:lnTo>
                  <a:lnTo>
                    <a:pt x="712" y="36"/>
                  </a:lnTo>
                  <a:lnTo>
                    <a:pt x="692" y="28"/>
                  </a:lnTo>
                  <a:lnTo>
                    <a:pt x="670" y="21"/>
                  </a:lnTo>
                  <a:lnTo>
                    <a:pt x="648" y="14"/>
                  </a:lnTo>
                  <a:lnTo>
                    <a:pt x="626" y="9"/>
                  </a:lnTo>
                  <a:lnTo>
                    <a:pt x="604" y="5"/>
                  </a:lnTo>
                  <a:lnTo>
                    <a:pt x="580" y="2"/>
                  </a:lnTo>
                  <a:lnTo>
                    <a:pt x="557" y="1"/>
                  </a:lnTo>
                  <a:lnTo>
                    <a:pt x="534" y="0"/>
                  </a:lnTo>
                  <a:lnTo>
                    <a:pt x="534" y="0"/>
                  </a:lnTo>
                  <a:lnTo>
                    <a:pt x="510" y="1"/>
                  </a:lnTo>
                  <a:lnTo>
                    <a:pt x="487" y="2"/>
                  </a:lnTo>
                  <a:lnTo>
                    <a:pt x="463" y="5"/>
                  </a:lnTo>
                  <a:lnTo>
                    <a:pt x="441" y="9"/>
                  </a:lnTo>
                  <a:lnTo>
                    <a:pt x="419" y="14"/>
                  </a:lnTo>
                  <a:lnTo>
                    <a:pt x="397" y="21"/>
                  </a:lnTo>
                  <a:lnTo>
                    <a:pt x="375" y="28"/>
                  </a:lnTo>
                  <a:lnTo>
                    <a:pt x="355" y="36"/>
                  </a:lnTo>
                  <a:lnTo>
                    <a:pt x="335" y="45"/>
                  </a:lnTo>
                  <a:lnTo>
                    <a:pt x="315" y="56"/>
                  </a:lnTo>
                  <a:lnTo>
                    <a:pt x="296" y="66"/>
                  </a:lnTo>
                  <a:lnTo>
                    <a:pt x="277" y="79"/>
                  </a:lnTo>
                  <a:lnTo>
                    <a:pt x="260" y="91"/>
                  </a:lnTo>
                  <a:lnTo>
                    <a:pt x="242" y="105"/>
                  </a:lnTo>
                  <a:lnTo>
                    <a:pt x="225" y="119"/>
                  </a:lnTo>
                  <a:lnTo>
                    <a:pt x="209" y="134"/>
                  </a:lnTo>
                  <a:lnTo>
                    <a:pt x="193" y="151"/>
                  </a:lnTo>
                  <a:lnTo>
                    <a:pt x="180" y="167"/>
                  </a:lnTo>
                  <a:lnTo>
                    <a:pt x="165" y="185"/>
                  </a:lnTo>
                  <a:lnTo>
                    <a:pt x="153" y="203"/>
                  </a:lnTo>
                  <a:lnTo>
                    <a:pt x="141" y="221"/>
                  </a:lnTo>
                  <a:lnTo>
                    <a:pt x="130" y="241"/>
                  </a:lnTo>
                  <a:lnTo>
                    <a:pt x="120" y="260"/>
                  </a:lnTo>
                  <a:lnTo>
                    <a:pt x="111" y="280"/>
                  </a:lnTo>
                  <a:lnTo>
                    <a:pt x="102" y="301"/>
                  </a:lnTo>
                  <a:lnTo>
                    <a:pt x="95" y="322"/>
                  </a:lnTo>
                  <a:lnTo>
                    <a:pt x="89" y="344"/>
                  </a:lnTo>
                  <a:lnTo>
                    <a:pt x="84" y="367"/>
                  </a:lnTo>
                  <a:lnTo>
                    <a:pt x="80" y="389"/>
                  </a:lnTo>
                  <a:lnTo>
                    <a:pt x="77" y="412"/>
                  </a:lnTo>
                  <a:lnTo>
                    <a:pt x="75" y="435"/>
                  </a:lnTo>
                  <a:lnTo>
                    <a:pt x="74" y="459"/>
                  </a:lnTo>
                  <a:lnTo>
                    <a:pt x="77" y="459"/>
                  </a:lnTo>
                  <a:lnTo>
                    <a:pt x="77" y="459"/>
                  </a:lnTo>
                  <a:lnTo>
                    <a:pt x="68" y="465"/>
                  </a:lnTo>
                  <a:lnTo>
                    <a:pt x="61" y="473"/>
                  </a:lnTo>
                  <a:lnTo>
                    <a:pt x="53" y="481"/>
                  </a:lnTo>
                  <a:lnTo>
                    <a:pt x="45" y="490"/>
                  </a:lnTo>
                  <a:lnTo>
                    <a:pt x="39" y="499"/>
                  </a:lnTo>
                  <a:lnTo>
                    <a:pt x="32" y="510"/>
                  </a:lnTo>
                  <a:lnTo>
                    <a:pt x="27" y="520"/>
                  </a:lnTo>
                  <a:lnTo>
                    <a:pt x="22" y="530"/>
                  </a:lnTo>
                  <a:lnTo>
                    <a:pt x="17" y="542"/>
                  </a:lnTo>
                  <a:lnTo>
                    <a:pt x="12" y="554"/>
                  </a:lnTo>
                  <a:lnTo>
                    <a:pt x="8" y="566"/>
                  </a:lnTo>
                  <a:lnTo>
                    <a:pt x="5" y="579"/>
                  </a:lnTo>
                  <a:lnTo>
                    <a:pt x="3" y="591"/>
                  </a:lnTo>
                  <a:lnTo>
                    <a:pt x="1" y="605"/>
                  </a:lnTo>
                  <a:lnTo>
                    <a:pt x="0" y="619"/>
                  </a:lnTo>
                  <a:lnTo>
                    <a:pt x="0" y="633"/>
                  </a:lnTo>
                  <a:lnTo>
                    <a:pt x="0" y="633"/>
                  </a:lnTo>
                  <a:lnTo>
                    <a:pt x="1" y="653"/>
                  </a:lnTo>
                  <a:lnTo>
                    <a:pt x="3" y="673"/>
                  </a:lnTo>
                  <a:lnTo>
                    <a:pt x="6" y="691"/>
                  </a:lnTo>
                  <a:lnTo>
                    <a:pt x="11" y="710"/>
                  </a:lnTo>
                  <a:lnTo>
                    <a:pt x="18" y="727"/>
                  </a:lnTo>
                  <a:lnTo>
                    <a:pt x="26" y="743"/>
                  </a:lnTo>
                  <a:lnTo>
                    <a:pt x="34" y="759"/>
                  </a:lnTo>
                  <a:lnTo>
                    <a:pt x="43" y="773"/>
                  </a:lnTo>
                  <a:lnTo>
                    <a:pt x="54" y="786"/>
                  </a:lnTo>
                  <a:lnTo>
                    <a:pt x="66" y="797"/>
                  </a:lnTo>
                  <a:lnTo>
                    <a:pt x="78" y="807"/>
                  </a:lnTo>
                  <a:lnTo>
                    <a:pt x="91" y="815"/>
                  </a:lnTo>
                  <a:lnTo>
                    <a:pt x="104" y="822"/>
                  </a:lnTo>
                  <a:lnTo>
                    <a:pt x="119" y="827"/>
                  </a:lnTo>
                  <a:lnTo>
                    <a:pt x="133" y="830"/>
                  </a:lnTo>
                  <a:lnTo>
                    <a:pt x="149" y="831"/>
                  </a:lnTo>
                  <a:lnTo>
                    <a:pt x="199" y="831"/>
                  </a:lnTo>
                  <a:lnTo>
                    <a:pt x="199" y="831"/>
                  </a:lnTo>
                  <a:lnTo>
                    <a:pt x="223" y="831"/>
                  </a:lnTo>
                  <a:lnTo>
                    <a:pt x="223" y="831"/>
                  </a:lnTo>
                  <a:lnTo>
                    <a:pt x="234" y="830"/>
                  </a:lnTo>
                  <a:lnTo>
                    <a:pt x="243" y="827"/>
                  </a:lnTo>
                  <a:lnTo>
                    <a:pt x="251" y="823"/>
                  </a:lnTo>
                  <a:lnTo>
                    <a:pt x="258" y="817"/>
                  </a:lnTo>
                  <a:lnTo>
                    <a:pt x="265" y="809"/>
                  </a:lnTo>
                  <a:lnTo>
                    <a:pt x="269" y="801"/>
                  </a:lnTo>
                  <a:lnTo>
                    <a:pt x="272" y="792"/>
                  </a:lnTo>
                  <a:lnTo>
                    <a:pt x="273" y="781"/>
                  </a:lnTo>
                  <a:lnTo>
                    <a:pt x="273" y="484"/>
                  </a:lnTo>
                  <a:lnTo>
                    <a:pt x="273" y="484"/>
                  </a:lnTo>
                  <a:lnTo>
                    <a:pt x="272" y="473"/>
                  </a:lnTo>
                  <a:lnTo>
                    <a:pt x="269" y="464"/>
                  </a:lnTo>
                  <a:lnTo>
                    <a:pt x="265" y="456"/>
                  </a:lnTo>
                  <a:lnTo>
                    <a:pt x="258" y="449"/>
                  </a:lnTo>
                  <a:lnTo>
                    <a:pt x="251" y="442"/>
                  </a:lnTo>
                  <a:lnTo>
                    <a:pt x="243" y="438"/>
                  </a:lnTo>
                  <a:lnTo>
                    <a:pt x="234" y="435"/>
                  </a:lnTo>
                  <a:lnTo>
                    <a:pt x="223" y="434"/>
                  </a:lnTo>
                  <a:lnTo>
                    <a:pt x="199" y="434"/>
                  </a:lnTo>
                  <a:lnTo>
                    <a:pt x="199" y="434"/>
                  </a:lnTo>
                  <a:lnTo>
                    <a:pt x="199" y="434"/>
                  </a:lnTo>
                  <a:lnTo>
                    <a:pt x="199" y="434"/>
                  </a:lnTo>
                  <a:lnTo>
                    <a:pt x="149" y="434"/>
                  </a:lnTo>
                  <a:lnTo>
                    <a:pt x="149" y="434"/>
                  </a:lnTo>
                  <a:lnTo>
                    <a:pt x="136" y="435"/>
                  </a:lnTo>
                  <a:lnTo>
                    <a:pt x="125" y="437"/>
                  </a:lnTo>
                  <a:lnTo>
                    <a:pt x="125" y="437"/>
                  </a:lnTo>
                  <a:lnTo>
                    <a:pt x="127" y="406"/>
                  </a:lnTo>
                  <a:lnTo>
                    <a:pt x="132" y="376"/>
                  </a:lnTo>
                  <a:lnTo>
                    <a:pt x="140" y="346"/>
                  </a:lnTo>
                  <a:lnTo>
                    <a:pt x="149" y="318"/>
                  </a:lnTo>
                  <a:lnTo>
                    <a:pt x="160" y="290"/>
                  </a:lnTo>
                  <a:lnTo>
                    <a:pt x="174" y="264"/>
                  </a:lnTo>
                  <a:lnTo>
                    <a:pt x="188" y="239"/>
                  </a:lnTo>
                  <a:lnTo>
                    <a:pt x="206" y="214"/>
                  </a:lnTo>
                  <a:lnTo>
                    <a:pt x="224" y="234"/>
                  </a:lnTo>
                  <a:lnTo>
                    <a:pt x="224" y="234"/>
                  </a:lnTo>
                  <a:lnTo>
                    <a:pt x="233" y="240"/>
                  </a:lnTo>
                  <a:lnTo>
                    <a:pt x="241" y="244"/>
                  </a:lnTo>
                  <a:lnTo>
                    <a:pt x="251" y="247"/>
                  </a:lnTo>
                  <a:lnTo>
                    <a:pt x="261" y="248"/>
                  </a:lnTo>
                  <a:lnTo>
                    <a:pt x="261" y="248"/>
                  </a:lnTo>
                  <a:lnTo>
                    <a:pt x="270" y="247"/>
                  </a:lnTo>
                  <a:lnTo>
                    <a:pt x="279" y="245"/>
                  </a:lnTo>
                  <a:lnTo>
                    <a:pt x="287" y="241"/>
                  </a:lnTo>
                  <a:lnTo>
                    <a:pt x="295" y="236"/>
                  </a:lnTo>
                  <a:lnTo>
                    <a:pt x="295" y="236"/>
                  </a:lnTo>
                  <a:lnTo>
                    <a:pt x="301" y="232"/>
                  </a:lnTo>
                  <a:lnTo>
                    <a:pt x="315" y="220"/>
                  </a:lnTo>
                  <a:lnTo>
                    <a:pt x="338" y="204"/>
                  </a:lnTo>
                  <a:lnTo>
                    <a:pt x="352" y="195"/>
                  </a:lnTo>
                  <a:lnTo>
                    <a:pt x="368" y="186"/>
                  </a:lnTo>
                  <a:lnTo>
                    <a:pt x="385" y="177"/>
                  </a:lnTo>
                  <a:lnTo>
                    <a:pt x="403" y="167"/>
                  </a:lnTo>
                  <a:lnTo>
                    <a:pt x="423" y="159"/>
                  </a:lnTo>
                  <a:lnTo>
                    <a:pt x="444" y="152"/>
                  </a:lnTo>
                  <a:lnTo>
                    <a:pt x="465" y="146"/>
                  </a:lnTo>
                  <a:lnTo>
                    <a:pt x="487" y="141"/>
                  </a:lnTo>
                  <a:lnTo>
                    <a:pt x="510" y="137"/>
                  </a:lnTo>
                  <a:lnTo>
                    <a:pt x="534" y="136"/>
                  </a:lnTo>
                  <a:lnTo>
                    <a:pt x="534" y="136"/>
                  </a:lnTo>
                  <a:lnTo>
                    <a:pt x="557" y="137"/>
                  </a:lnTo>
                  <a:lnTo>
                    <a:pt x="580" y="141"/>
                  </a:lnTo>
                  <a:lnTo>
                    <a:pt x="602" y="146"/>
                  </a:lnTo>
                  <a:lnTo>
                    <a:pt x="623" y="152"/>
                  </a:lnTo>
                  <a:lnTo>
                    <a:pt x="644" y="159"/>
                  </a:lnTo>
                  <a:lnTo>
                    <a:pt x="664" y="167"/>
                  </a:lnTo>
                  <a:lnTo>
                    <a:pt x="682" y="177"/>
                  </a:lnTo>
                  <a:lnTo>
                    <a:pt x="699" y="186"/>
                  </a:lnTo>
                  <a:lnTo>
                    <a:pt x="715" y="195"/>
                  </a:lnTo>
                  <a:lnTo>
                    <a:pt x="729" y="204"/>
                  </a:lnTo>
                  <a:lnTo>
                    <a:pt x="752" y="220"/>
                  </a:lnTo>
                  <a:lnTo>
                    <a:pt x="766" y="232"/>
                  </a:lnTo>
                  <a:lnTo>
                    <a:pt x="771" y="236"/>
                  </a:lnTo>
                  <a:lnTo>
                    <a:pt x="773" y="237"/>
                  </a:lnTo>
                  <a:lnTo>
                    <a:pt x="773" y="237"/>
                  </a:lnTo>
                  <a:lnTo>
                    <a:pt x="781" y="242"/>
                  </a:lnTo>
                  <a:lnTo>
                    <a:pt x="790" y="246"/>
                  </a:lnTo>
                  <a:lnTo>
                    <a:pt x="799" y="248"/>
                  </a:lnTo>
                  <a:lnTo>
                    <a:pt x="809" y="248"/>
                  </a:lnTo>
                  <a:lnTo>
                    <a:pt x="818" y="247"/>
                  </a:lnTo>
                  <a:lnTo>
                    <a:pt x="827" y="244"/>
                  </a:lnTo>
                  <a:lnTo>
                    <a:pt x="835" y="240"/>
                  </a:lnTo>
                  <a:lnTo>
                    <a:pt x="843" y="234"/>
                  </a:lnTo>
                  <a:lnTo>
                    <a:pt x="861" y="214"/>
                  </a:lnTo>
                  <a:lnTo>
                    <a:pt x="861" y="214"/>
                  </a:lnTo>
                  <a:lnTo>
                    <a:pt x="879" y="239"/>
                  </a:lnTo>
                  <a:lnTo>
                    <a:pt x="893" y="264"/>
                  </a:lnTo>
                  <a:lnTo>
                    <a:pt x="907" y="290"/>
                  </a:lnTo>
                  <a:lnTo>
                    <a:pt x="918" y="318"/>
                  </a:lnTo>
                  <a:lnTo>
                    <a:pt x="927" y="346"/>
                  </a:lnTo>
                  <a:lnTo>
                    <a:pt x="935" y="376"/>
                  </a:lnTo>
                  <a:lnTo>
                    <a:pt x="940" y="406"/>
                  </a:lnTo>
                  <a:lnTo>
                    <a:pt x="942" y="437"/>
                  </a:lnTo>
                  <a:lnTo>
                    <a:pt x="942" y="437"/>
                  </a:lnTo>
                  <a:lnTo>
                    <a:pt x="931" y="435"/>
                  </a:lnTo>
                  <a:lnTo>
                    <a:pt x="918" y="434"/>
                  </a:lnTo>
                  <a:lnTo>
                    <a:pt x="868" y="434"/>
                  </a:lnTo>
                  <a:lnTo>
                    <a:pt x="868" y="434"/>
                  </a:lnTo>
                  <a:lnTo>
                    <a:pt x="844" y="434"/>
                  </a:lnTo>
                  <a:lnTo>
                    <a:pt x="844" y="434"/>
                  </a:lnTo>
                  <a:lnTo>
                    <a:pt x="833" y="435"/>
                  </a:lnTo>
                  <a:lnTo>
                    <a:pt x="824" y="438"/>
                  </a:lnTo>
                  <a:lnTo>
                    <a:pt x="816" y="442"/>
                  </a:lnTo>
                  <a:lnTo>
                    <a:pt x="809" y="449"/>
                  </a:lnTo>
                  <a:lnTo>
                    <a:pt x="802" y="456"/>
                  </a:lnTo>
                  <a:lnTo>
                    <a:pt x="798" y="464"/>
                  </a:lnTo>
                  <a:lnTo>
                    <a:pt x="795" y="473"/>
                  </a:lnTo>
                  <a:lnTo>
                    <a:pt x="794" y="484"/>
                  </a:lnTo>
                  <a:lnTo>
                    <a:pt x="794" y="781"/>
                  </a:lnTo>
                  <a:lnTo>
                    <a:pt x="794" y="781"/>
                  </a:lnTo>
                  <a:lnTo>
                    <a:pt x="795" y="792"/>
                  </a:lnTo>
                  <a:lnTo>
                    <a:pt x="798" y="801"/>
                  </a:lnTo>
                  <a:lnTo>
                    <a:pt x="802" y="809"/>
                  </a:lnTo>
                  <a:lnTo>
                    <a:pt x="809" y="817"/>
                  </a:lnTo>
                  <a:lnTo>
                    <a:pt x="816" y="823"/>
                  </a:lnTo>
                  <a:lnTo>
                    <a:pt x="824" y="827"/>
                  </a:lnTo>
                  <a:lnTo>
                    <a:pt x="833" y="830"/>
                  </a:lnTo>
                  <a:lnTo>
                    <a:pt x="844" y="831"/>
                  </a:lnTo>
                  <a:lnTo>
                    <a:pt x="868" y="831"/>
                  </a:lnTo>
                  <a:lnTo>
                    <a:pt x="868" y="831"/>
                  </a:lnTo>
                  <a:lnTo>
                    <a:pt x="868" y="831"/>
                  </a:lnTo>
                  <a:lnTo>
                    <a:pt x="868" y="831"/>
                  </a:lnTo>
                  <a:lnTo>
                    <a:pt x="918" y="831"/>
                  </a:lnTo>
                  <a:lnTo>
                    <a:pt x="918" y="831"/>
                  </a:lnTo>
                  <a:lnTo>
                    <a:pt x="934" y="830"/>
                  </a:lnTo>
                  <a:lnTo>
                    <a:pt x="948" y="827"/>
                  </a:lnTo>
                  <a:lnTo>
                    <a:pt x="963" y="822"/>
                  </a:lnTo>
                  <a:lnTo>
                    <a:pt x="976" y="815"/>
                  </a:lnTo>
                  <a:lnTo>
                    <a:pt x="989" y="807"/>
                  </a:lnTo>
                  <a:lnTo>
                    <a:pt x="1001" y="797"/>
                  </a:lnTo>
                  <a:lnTo>
                    <a:pt x="1013" y="786"/>
                  </a:lnTo>
                  <a:lnTo>
                    <a:pt x="1024" y="773"/>
                  </a:lnTo>
                  <a:lnTo>
                    <a:pt x="1033" y="759"/>
                  </a:lnTo>
                  <a:lnTo>
                    <a:pt x="1041" y="743"/>
                  </a:lnTo>
                  <a:lnTo>
                    <a:pt x="1049" y="727"/>
                  </a:lnTo>
                  <a:lnTo>
                    <a:pt x="1056" y="710"/>
                  </a:lnTo>
                  <a:lnTo>
                    <a:pt x="1061" y="691"/>
                  </a:lnTo>
                  <a:lnTo>
                    <a:pt x="1064" y="673"/>
                  </a:lnTo>
                  <a:lnTo>
                    <a:pt x="1066" y="653"/>
                  </a:lnTo>
                  <a:lnTo>
                    <a:pt x="1067" y="633"/>
                  </a:lnTo>
                  <a:lnTo>
                    <a:pt x="1067" y="633"/>
                  </a:lnTo>
                  <a:lnTo>
                    <a:pt x="1067" y="619"/>
                  </a:lnTo>
                  <a:lnTo>
                    <a:pt x="1066" y="605"/>
                  </a:lnTo>
                  <a:lnTo>
                    <a:pt x="1064" y="591"/>
                  </a:lnTo>
                  <a:lnTo>
                    <a:pt x="1062" y="579"/>
                  </a:lnTo>
                  <a:lnTo>
                    <a:pt x="1059" y="566"/>
                  </a:lnTo>
                  <a:lnTo>
                    <a:pt x="1055" y="554"/>
                  </a:lnTo>
                  <a:lnTo>
                    <a:pt x="1050" y="542"/>
                  </a:lnTo>
                  <a:lnTo>
                    <a:pt x="1045" y="530"/>
                  </a:lnTo>
                  <a:lnTo>
                    <a:pt x="1040" y="520"/>
                  </a:lnTo>
                  <a:lnTo>
                    <a:pt x="1035" y="510"/>
                  </a:lnTo>
                  <a:lnTo>
                    <a:pt x="1028" y="499"/>
                  </a:lnTo>
                  <a:lnTo>
                    <a:pt x="1022" y="490"/>
                  </a:lnTo>
                  <a:lnTo>
                    <a:pt x="1014" y="481"/>
                  </a:lnTo>
                  <a:lnTo>
                    <a:pt x="1006" y="473"/>
                  </a:lnTo>
                  <a:lnTo>
                    <a:pt x="999" y="465"/>
                  </a:lnTo>
                  <a:lnTo>
                    <a:pt x="990" y="459"/>
                  </a:lnTo>
                  <a:lnTo>
                    <a:pt x="990" y="459"/>
                  </a:lnTo>
                  <a:close/>
                </a:path>
              </a:pathLst>
            </a:cu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48" name="Google Shape;2948;p185"/>
            <p:cNvSpPr/>
            <p:nvPr/>
          </p:nvSpPr>
          <p:spPr>
            <a:xfrm rot="5400000">
              <a:off x="8784292" y="2649306"/>
              <a:ext cx="195922" cy="338124"/>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49" name="Google Shape;2949;p185"/>
            <p:cNvSpPr/>
            <p:nvPr/>
          </p:nvSpPr>
          <p:spPr>
            <a:xfrm rot="5400000">
              <a:off x="7038924" y="2649306"/>
              <a:ext cx="195922" cy="338124"/>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50" name="Google Shape;2950;p185"/>
            <p:cNvSpPr/>
            <p:nvPr/>
          </p:nvSpPr>
          <p:spPr>
            <a:xfrm rot="5400000">
              <a:off x="5867864" y="2649306"/>
              <a:ext cx="195922" cy="338124"/>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51" name="Google Shape;2951;p185"/>
            <p:cNvSpPr/>
            <p:nvPr/>
          </p:nvSpPr>
          <p:spPr>
            <a:xfrm rot="5400000">
              <a:off x="6222468" y="3707133"/>
              <a:ext cx="384759" cy="230000"/>
            </a:xfrm>
            <a:prstGeom prst="rect">
              <a:avLst/>
            </a:prstGeom>
            <a:solidFill>
              <a:srgbClr val="FE0000"/>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Phone</a:t>
              </a:r>
              <a:endParaRPr sz="700">
                <a:solidFill>
                  <a:schemeClr val="lt1"/>
                </a:solidFill>
                <a:latin typeface="Arial"/>
                <a:ea typeface="Arial"/>
                <a:cs typeface="Arial"/>
                <a:sym typeface="Arial"/>
              </a:endParaRPr>
            </a:p>
          </p:txBody>
        </p:sp>
        <p:sp>
          <p:nvSpPr>
            <p:cNvPr id="2952" name="Google Shape;2952;p185"/>
            <p:cNvSpPr/>
            <p:nvPr/>
          </p:nvSpPr>
          <p:spPr>
            <a:xfrm rot="5400000">
              <a:off x="6998567" y="3707134"/>
              <a:ext cx="384759" cy="230000"/>
            </a:xfrm>
            <a:prstGeom prst="rect">
              <a:avLst/>
            </a:prstGeom>
            <a:solidFill>
              <a:srgbClr val="193EB0"/>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Remote</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Control</a:t>
              </a:r>
              <a:endParaRPr sz="700">
                <a:solidFill>
                  <a:schemeClr val="lt1"/>
                </a:solidFill>
                <a:latin typeface="Arial"/>
                <a:ea typeface="Arial"/>
                <a:cs typeface="Arial"/>
                <a:sym typeface="Arial"/>
              </a:endParaRPr>
            </a:p>
          </p:txBody>
        </p:sp>
        <p:sp>
          <p:nvSpPr>
            <p:cNvPr id="2953" name="Google Shape;2953;p185"/>
            <p:cNvSpPr/>
            <p:nvPr/>
          </p:nvSpPr>
          <p:spPr>
            <a:xfrm rot="5400000">
              <a:off x="6717831" y="3707134"/>
              <a:ext cx="384759" cy="230000"/>
            </a:xfrm>
            <a:prstGeom prst="rect">
              <a:avLst/>
            </a:prstGeom>
            <a:solidFill>
              <a:srgbClr val="FE0000"/>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Phone</a:t>
              </a:r>
              <a:endParaRPr sz="700">
                <a:solidFill>
                  <a:schemeClr val="lt1"/>
                </a:solidFill>
                <a:latin typeface="Arial"/>
                <a:ea typeface="Arial"/>
                <a:cs typeface="Arial"/>
                <a:sym typeface="Arial"/>
              </a:endParaRPr>
            </a:p>
          </p:txBody>
        </p:sp>
        <p:sp>
          <p:nvSpPr>
            <p:cNvPr id="2954" name="Google Shape;2954;p185"/>
            <p:cNvSpPr/>
            <p:nvPr/>
          </p:nvSpPr>
          <p:spPr>
            <a:xfrm rot="5400000">
              <a:off x="7750367" y="3707135"/>
              <a:ext cx="384759" cy="230000"/>
            </a:xfrm>
            <a:prstGeom prst="rect">
              <a:avLst/>
            </a:prstGeom>
            <a:solidFill>
              <a:srgbClr val="FE0000"/>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Remote</a:t>
              </a:r>
              <a:endParaRPr/>
            </a:p>
            <a:p>
              <a:pPr indent="0" lvl="0" marL="0" marR="0" rtl="0" algn="ctr">
                <a:spcBef>
                  <a:spcPts val="0"/>
                </a:spcBef>
                <a:spcAft>
                  <a:spcPts val="0"/>
                </a:spcAft>
                <a:buNone/>
              </a:pPr>
              <a:r>
                <a:rPr lang="en-US" sz="700">
                  <a:solidFill>
                    <a:schemeClr val="lt1"/>
                  </a:solidFill>
                  <a:latin typeface="Arial"/>
                  <a:ea typeface="Arial"/>
                  <a:cs typeface="Arial"/>
                  <a:sym typeface="Arial"/>
                </a:rPr>
                <a:t>Control</a:t>
              </a:r>
              <a:endParaRPr sz="700">
                <a:solidFill>
                  <a:schemeClr val="lt1"/>
                </a:solidFill>
                <a:latin typeface="Arial"/>
                <a:ea typeface="Arial"/>
                <a:cs typeface="Arial"/>
                <a:sym typeface="Arial"/>
              </a:endParaRPr>
            </a:p>
          </p:txBody>
        </p:sp>
        <p:sp>
          <p:nvSpPr>
            <p:cNvPr id="2955" name="Google Shape;2955;p185"/>
            <p:cNvSpPr/>
            <p:nvPr/>
          </p:nvSpPr>
          <p:spPr>
            <a:xfrm rot="5400000">
              <a:off x="7469631" y="3707135"/>
              <a:ext cx="384759" cy="230000"/>
            </a:xfrm>
            <a:prstGeom prst="rect">
              <a:avLst/>
            </a:prstGeom>
            <a:solidFill>
              <a:srgbClr val="FE0000"/>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Phone</a:t>
              </a:r>
              <a:endParaRPr sz="700">
                <a:solidFill>
                  <a:schemeClr val="lt1"/>
                </a:solidFill>
                <a:latin typeface="Arial"/>
                <a:ea typeface="Arial"/>
                <a:cs typeface="Arial"/>
                <a:sym typeface="Arial"/>
              </a:endParaRPr>
            </a:p>
          </p:txBody>
        </p:sp>
        <p:sp>
          <p:nvSpPr>
            <p:cNvPr id="2956" name="Google Shape;2956;p185"/>
            <p:cNvSpPr/>
            <p:nvPr/>
          </p:nvSpPr>
          <p:spPr>
            <a:xfrm rot="5400000">
              <a:off x="8194075" y="3707136"/>
              <a:ext cx="384759" cy="230000"/>
            </a:xfrm>
            <a:prstGeom prst="rect">
              <a:avLst/>
            </a:prstGeom>
            <a:solidFill>
              <a:srgbClr val="FE0000"/>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Phone</a:t>
              </a:r>
              <a:endParaRPr sz="700">
                <a:solidFill>
                  <a:schemeClr val="lt1"/>
                </a:solidFill>
                <a:latin typeface="Arial"/>
                <a:ea typeface="Arial"/>
                <a:cs typeface="Arial"/>
                <a:sym typeface="Arial"/>
              </a:endParaRPr>
            </a:p>
          </p:txBody>
        </p:sp>
        <p:sp>
          <p:nvSpPr>
            <p:cNvPr id="2957" name="Google Shape;2957;p185"/>
            <p:cNvSpPr/>
            <p:nvPr/>
          </p:nvSpPr>
          <p:spPr>
            <a:xfrm rot="-5400000">
              <a:off x="8322961" y="3417437"/>
              <a:ext cx="130966" cy="226022"/>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58" name="Google Shape;2958;p185"/>
            <p:cNvSpPr/>
            <p:nvPr/>
          </p:nvSpPr>
          <p:spPr>
            <a:xfrm rot="-5400000">
              <a:off x="7879253" y="3417437"/>
              <a:ext cx="130966" cy="226022"/>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59" name="Google Shape;2959;p185"/>
            <p:cNvSpPr/>
            <p:nvPr/>
          </p:nvSpPr>
          <p:spPr>
            <a:xfrm rot="-5400000">
              <a:off x="7594538" y="3417437"/>
              <a:ext cx="130966" cy="226022"/>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60" name="Google Shape;2960;p185"/>
            <p:cNvSpPr/>
            <p:nvPr/>
          </p:nvSpPr>
          <p:spPr>
            <a:xfrm rot="-5400000">
              <a:off x="7127453" y="3417437"/>
              <a:ext cx="130966" cy="226022"/>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61" name="Google Shape;2961;p185"/>
            <p:cNvSpPr/>
            <p:nvPr/>
          </p:nvSpPr>
          <p:spPr>
            <a:xfrm rot="-5400000">
              <a:off x="6842738" y="3417437"/>
              <a:ext cx="130966" cy="226022"/>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62" name="Google Shape;2962;p185"/>
            <p:cNvSpPr/>
            <p:nvPr/>
          </p:nvSpPr>
          <p:spPr>
            <a:xfrm rot="-5400000">
              <a:off x="6351354" y="3417437"/>
              <a:ext cx="130966" cy="226022"/>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63" name="Google Shape;2963;p185"/>
            <p:cNvSpPr/>
            <p:nvPr/>
          </p:nvSpPr>
          <p:spPr>
            <a:xfrm rot="5400000">
              <a:off x="8146793" y="3264664"/>
              <a:ext cx="92623" cy="159849"/>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FE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nvGrpSpPr>
            <p:cNvPr id="2964" name="Google Shape;2964;p185"/>
            <p:cNvGrpSpPr/>
            <p:nvPr/>
          </p:nvGrpSpPr>
          <p:grpSpPr>
            <a:xfrm>
              <a:off x="8122504" y="3061269"/>
              <a:ext cx="237490" cy="212950"/>
              <a:chOff x="8312363" y="3154084"/>
              <a:chExt cx="346704" cy="310880"/>
            </a:xfrm>
          </p:grpSpPr>
          <p:grpSp>
            <p:nvGrpSpPr>
              <p:cNvPr id="2965" name="Google Shape;2965;p185"/>
              <p:cNvGrpSpPr/>
              <p:nvPr/>
            </p:nvGrpSpPr>
            <p:grpSpPr>
              <a:xfrm>
                <a:off x="8337871" y="3215834"/>
                <a:ext cx="295689" cy="187380"/>
                <a:chOff x="8347429" y="3219446"/>
                <a:chExt cx="295689" cy="187380"/>
              </a:xfrm>
            </p:grpSpPr>
            <p:grpSp>
              <p:nvGrpSpPr>
                <p:cNvPr id="2966" name="Google Shape;2966;p185"/>
                <p:cNvGrpSpPr/>
                <p:nvPr/>
              </p:nvGrpSpPr>
              <p:grpSpPr>
                <a:xfrm>
                  <a:off x="8504591" y="3219446"/>
                  <a:ext cx="138527" cy="187380"/>
                  <a:chOff x="8439211" y="3219446"/>
                  <a:chExt cx="138527" cy="187380"/>
                </a:xfrm>
              </p:grpSpPr>
              <p:sp>
                <p:nvSpPr>
                  <p:cNvPr id="2967" name="Google Shape;2967;p185"/>
                  <p:cNvSpPr/>
                  <p:nvPr/>
                </p:nvSpPr>
                <p:spPr>
                  <a:xfrm>
                    <a:off x="8439211" y="3262312"/>
                    <a:ext cx="84860" cy="14451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8" name="Google Shape;2968;p185"/>
                  <p:cNvSpPr/>
                  <p:nvPr/>
                </p:nvSpPr>
                <p:spPr>
                  <a:xfrm>
                    <a:off x="8532019" y="3319066"/>
                    <a:ext cx="45719" cy="6707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9" name="Google Shape;2969;p185"/>
                  <p:cNvSpPr/>
                  <p:nvPr/>
                </p:nvSpPr>
                <p:spPr>
                  <a:xfrm>
                    <a:off x="8481771" y="3219446"/>
                    <a:ext cx="77149" cy="102398"/>
                  </a:xfrm>
                  <a:custGeom>
                    <a:rect b="b" l="l" r="r" t="t"/>
                    <a:pathLst>
                      <a:path extrusionOk="0" h="102398" w="77149">
                        <a:moveTo>
                          <a:pt x="241" y="42866"/>
                        </a:moveTo>
                        <a:cubicBezTo>
                          <a:pt x="-2140" y="23816"/>
                          <a:pt x="13377" y="-400"/>
                          <a:pt x="33579" y="4"/>
                        </a:cubicBezTo>
                        <a:cubicBezTo>
                          <a:pt x="73267" y="797"/>
                          <a:pt x="79616" y="68267"/>
                          <a:pt x="76442" y="102398"/>
                        </a:cubicBezTo>
                      </a:path>
                    </a:pathLst>
                  </a:cu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2970" name="Google Shape;2970;p185"/>
                <p:cNvGrpSpPr/>
                <p:nvPr/>
              </p:nvGrpSpPr>
              <p:grpSpPr>
                <a:xfrm flipH="1">
                  <a:off x="8347429" y="3219446"/>
                  <a:ext cx="138527" cy="187380"/>
                  <a:chOff x="8439211" y="3219446"/>
                  <a:chExt cx="138527" cy="187380"/>
                </a:xfrm>
              </p:grpSpPr>
              <p:sp>
                <p:nvSpPr>
                  <p:cNvPr id="2971" name="Google Shape;2971;p185"/>
                  <p:cNvSpPr/>
                  <p:nvPr/>
                </p:nvSpPr>
                <p:spPr>
                  <a:xfrm>
                    <a:off x="8439211" y="3262312"/>
                    <a:ext cx="84860" cy="14451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72" name="Google Shape;2972;p185"/>
                  <p:cNvSpPr/>
                  <p:nvPr/>
                </p:nvSpPr>
                <p:spPr>
                  <a:xfrm>
                    <a:off x="8532019" y="3319066"/>
                    <a:ext cx="45719" cy="6707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73" name="Google Shape;2973;p185"/>
                  <p:cNvSpPr/>
                  <p:nvPr/>
                </p:nvSpPr>
                <p:spPr>
                  <a:xfrm>
                    <a:off x="8481771" y="3219446"/>
                    <a:ext cx="77149" cy="102398"/>
                  </a:xfrm>
                  <a:custGeom>
                    <a:rect b="b" l="l" r="r" t="t"/>
                    <a:pathLst>
                      <a:path extrusionOk="0" h="102398" w="77149">
                        <a:moveTo>
                          <a:pt x="241" y="42866"/>
                        </a:moveTo>
                        <a:cubicBezTo>
                          <a:pt x="-2140" y="23816"/>
                          <a:pt x="13377" y="-400"/>
                          <a:pt x="33579" y="4"/>
                        </a:cubicBezTo>
                        <a:cubicBezTo>
                          <a:pt x="73267" y="797"/>
                          <a:pt x="79616" y="68267"/>
                          <a:pt x="76442" y="102398"/>
                        </a:cubicBezTo>
                      </a:path>
                    </a:pathLst>
                  </a:cu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sp>
            <p:nvSpPr>
              <p:cNvPr id="2974" name="Google Shape;2974;p185"/>
              <p:cNvSpPr/>
              <p:nvPr/>
            </p:nvSpPr>
            <p:spPr>
              <a:xfrm>
                <a:off x="8312363" y="3154084"/>
                <a:ext cx="346704" cy="310880"/>
              </a:xfrm>
              <a:prstGeom prst="ellipse">
                <a:avLst/>
              </a:prstGeom>
              <a:noFill/>
              <a:ln cap="flat" cmpd="sng" w="9525">
                <a:solidFill>
                  <a:srgbClr val="FE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2975" name="Google Shape;2975;p185"/>
            <p:cNvGrpSpPr/>
            <p:nvPr/>
          </p:nvGrpSpPr>
          <p:grpSpPr>
            <a:xfrm>
              <a:off x="6933776" y="3103574"/>
              <a:ext cx="202545" cy="128354"/>
              <a:chOff x="8347429" y="3219446"/>
              <a:chExt cx="295689" cy="187380"/>
            </a:xfrm>
          </p:grpSpPr>
          <p:grpSp>
            <p:nvGrpSpPr>
              <p:cNvPr id="2976" name="Google Shape;2976;p185"/>
              <p:cNvGrpSpPr/>
              <p:nvPr/>
            </p:nvGrpSpPr>
            <p:grpSpPr>
              <a:xfrm>
                <a:off x="8504591" y="3219446"/>
                <a:ext cx="138527" cy="187380"/>
                <a:chOff x="8439211" y="3219446"/>
                <a:chExt cx="138527" cy="187380"/>
              </a:xfrm>
            </p:grpSpPr>
            <p:sp>
              <p:nvSpPr>
                <p:cNvPr id="2977" name="Google Shape;2977;p185"/>
                <p:cNvSpPr/>
                <p:nvPr/>
              </p:nvSpPr>
              <p:spPr>
                <a:xfrm>
                  <a:off x="8439211" y="3262312"/>
                  <a:ext cx="84860" cy="14451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78" name="Google Shape;2978;p185"/>
                <p:cNvSpPr/>
                <p:nvPr/>
              </p:nvSpPr>
              <p:spPr>
                <a:xfrm>
                  <a:off x="8532019" y="3319066"/>
                  <a:ext cx="45719" cy="6707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79" name="Google Shape;2979;p185"/>
                <p:cNvSpPr/>
                <p:nvPr/>
              </p:nvSpPr>
              <p:spPr>
                <a:xfrm>
                  <a:off x="8481771" y="3219446"/>
                  <a:ext cx="77149" cy="102398"/>
                </a:xfrm>
                <a:custGeom>
                  <a:rect b="b" l="l" r="r" t="t"/>
                  <a:pathLst>
                    <a:path extrusionOk="0" h="102398" w="77149">
                      <a:moveTo>
                        <a:pt x="241" y="42866"/>
                      </a:moveTo>
                      <a:cubicBezTo>
                        <a:pt x="-2140" y="23816"/>
                        <a:pt x="13377" y="-400"/>
                        <a:pt x="33579" y="4"/>
                      </a:cubicBezTo>
                      <a:cubicBezTo>
                        <a:pt x="73267" y="797"/>
                        <a:pt x="79616" y="68267"/>
                        <a:pt x="76442" y="102398"/>
                      </a:cubicBezTo>
                    </a:path>
                  </a:pathLst>
                </a:cu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2980" name="Google Shape;2980;p185"/>
              <p:cNvGrpSpPr/>
              <p:nvPr/>
            </p:nvGrpSpPr>
            <p:grpSpPr>
              <a:xfrm flipH="1">
                <a:off x="8347429" y="3219446"/>
                <a:ext cx="138527" cy="187380"/>
                <a:chOff x="8439211" y="3219446"/>
                <a:chExt cx="138527" cy="187380"/>
              </a:xfrm>
            </p:grpSpPr>
            <p:sp>
              <p:nvSpPr>
                <p:cNvPr id="2981" name="Google Shape;2981;p185"/>
                <p:cNvSpPr/>
                <p:nvPr/>
              </p:nvSpPr>
              <p:spPr>
                <a:xfrm>
                  <a:off x="8439211" y="3262312"/>
                  <a:ext cx="84860" cy="14451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82" name="Google Shape;2982;p185"/>
                <p:cNvSpPr/>
                <p:nvPr/>
              </p:nvSpPr>
              <p:spPr>
                <a:xfrm>
                  <a:off x="8532019" y="3319066"/>
                  <a:ext cx="45719" cy="6707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83" name="Google Shape;2983;p185"/>
                <p:cNvSpPr/>
                <p:nvPr/>
              </p:nvSpPr>
              <p:spPr>
                <a:xfrm>
                  <a:off x="8481771" y="3219446"/>
                  <a:ext cx="77149" cy="102398"/>
                </a:xfrm>
                <a:custGeom>
                  <a:rect b="b" l="l" r="r" t="t"/>
                  <a:pathLst>
                    <a:path extrusionOk="0" h="102398" w="77149">
                      <a:moveTo>
                        <a:pt x="241" y="42866"/>
                      </a:moveTo>
                      <a:cubicBezTo>
                        <a:pt x="-2140" y="23816"/>
                        <a:pt x="13377" y="-400"/>
                        <a:pt x="33579" y="4"/>
                      </a:cubicBezTo>
                      <a:cubicBezTo>
                        <a:pt x="73267" y="797"/>
                        <a:pt x="79616" y="68267"/>
                        <a:pt x="76442" y="102398"/>
                      </a:cubicBezTo>
                    </a:path>
                  </a:pathLst>
                </a:cu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sp>
          <p:nvSpPr>
            <p:cNvPr id="2984" name="Google Shape;2984;p185"/>
            <p:cNvSpPr/>
            <p:nvPr/>
          </p:nvSpPr>
          <p:spPr>
            <a:xfrm>
              <a:off x="7430008" y="2971746"/>
              <a:ext cx="478612" cy="333405"/>
            </a:xfrm>
            <a:prstGeom prst="ellipse">
              <a:avLst/>
            </a:prstGeom>
            <a:noFill/>
            <a:ln cap="flat" cmpd="sng" w="9525">
              <a:solidFill>
                <a:srgbClr val="FE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85" name="Google Shape;2985;p185"/>
            <p:cNvSpPr/>
            <p:nvPr/>
          </p:nvSpPr>
          <p:spPr>
            <a:xfrm rot="5400000">
              <a:off x="7446344" y="3264664"/>
              <a:ext cx="92623" cy="159849"/>
            </a:xfrm>
            <a:custGeom>
              <a:rect b="b" l="l" r="r" t="t"/>
              <a:pathLst>
                <a:path extrusionOk="0" h="749" w="434">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FE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nvGrpSpPr>
            <p:cNvPr id="2986" name="Google Shape;2986;p185"/>
            <p:cNvGrpSpPr/>
            <p:nvPr/>
          </p:nvGrpSpPr>
          <p:grpSpPr>
            <a:xfrm>
              <a:off x="5226347" y="3488241"/>
              <a:ext cx="1832417" cy="785304"/>
              <a:chOff x="4769266" y="4725985"/>
              <a:chExt cx="1832417" cy="785304"/>
            </a:xfrm>
          </p:grpSpPr>
          <p:sp>
            <p:nvSpPr>
              <p:cNvPr id="2987" name="Google Shape;2987;p185"/>
              <p:cNvSpPr/>
              <p:nvPr/>
            </p:nvSpPr>
            <p:spPr>
              <a:xfrm>
                <a:off x="4785213" y="4728222"/>
                <a:ext cx="203381" cy="134025"/>
              </a:xfrm>
              <a:prstGeom prst="rect">
                <a:avLst/>
              </a:prstGeom>
              <a:solidFill>
                <a:srgbClr val="FE0000"/>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988" name="Google Shape;2988;p185"/>
              <p:cNvSpPr txBox="1"/>
              <p:nvPr/>
            </p:nvSpPr>
            <p:spPr>
              <a:xfrm>
                <a:off x="5053182" y="4725985"/>
                <a:ext cx="436017" cy="1384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F3F3F"/>
                  </a:buClr>
                  <a:buSzPts val="900"/>
                  <a:buFont typeface="Arial"/>
                  <a:buNone/>
                </a:pPr>
                <a:r>
                  <a:rPr lang="en-US" sz="900">
                    <a:solidFill>
                      <a:srgbClr val="3F3F3F"/>
                    </a:solidFill>
                    <a:latin typeface="Arial"/>
                    <a:ea typeface="Arial"/>
                    <a:cs typeface="Arial"/>
                    <a:sym typeface="Arial"/>
                  </a:rPr>
                  <a:t>Cá nhân</a:t>
                </a:r>
                <a:endParaRPr sz="900">
                  <a:solidFill>
                    <a:srgbClr val="3F3F3F"/>
                  </a:solidFill>
                  <a:latin typeface="Arial"/>
                  <a:ea typeface="Arial"/>
                  <a:cs typeface="Arial"/>
                  <a:sym typeface="Arial"/>
                </a:endParaRPr>
              </a:p>
            </p:txBody>
          </p:sp>
          <p:sp>
            <p:nvSpPr>
              <p:cNvPr id="2989" name="Google Shape;2989;p185"/>
              <p:cNvSpPr/>
              <p:nvPr/>
            </p:nvSpPr>
            <p:spPr>
              <a:xfrm>
                <a:off x="4785213" y="4918722"/>
                <a:ext cx="203381" cy="134025"/>
              </a:xfrm>
              <a:prstGeom prst="rect">
                <a:avLst/>
              </a:prstGeom>
              <a:solidFill>
                <a:srgbClr val="193EB0"/>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990" name="Google Shape;2990;p185"/>
              <p:cNvSpPr txBox="1"/>
              <p:nvPr/>
            </p:nvSpPr>
            <p:spPr>
              <a:xfrm>
                <a:off x="5053182" y="4916485"/>
                <a:ext cx="807913" cy="1384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F3F3F"/>
                  </a:buClr>
                  <a:buSzPts val="900"/>
                  <a:buFont typeface="Arial"/>
                  <a:buNone/>
                </a:pPr>
                <a:r>
                  <a:rPr lang="en-US" sz="900">
                    <a:solidFill>
                      <a:srgbClr val="3F3F3F"/>
                    </a:solidFill>
                    <a:latin typeface="Arial"/>
                    <a:ea typeface="Arial"/>
                    <a:cs typeface="Arial"/>
                    <a:sym typeface="Arial"/>
                  </a:rPr>
                  <a:t>Chia sẻ (Nhóm)</a:t>
                </a:r>
                <a:endParaRPr sz="900">
                  <a:solidFill>
                    <a:srgbClr val="3F3F3F"/>
                  </a:solidFill>
                  <a:latin typeface="Arial"/>
                  <a:ea typeface="Arial"/>
                  <a:cs typeface="Arial"/>
                  <a:sym typeface="Arial"/>
                </a:endParaRPr>
              </a:p>
            </p:txBody>
          </p:sp>
          <p:sp>
            <p:nvSpPr>
              <p:cNvPr id="2991" name="Google Shape;2991;p185"/>
              <p:cNvSpPr/>
              <p:nvPr/>
            </p:nvSpPr>
            <p:spPr>
              <a:xfrm>
                <a:off x="4785213" y="5109673"/>
                <a:ext cx="203381" cy="134025"/>
              </a:xfrm>
              <a:prstGeom prst="rect">
                <a:avLst/>
              </a:prstGeom>
              <a:solidFill>
                <a:srgbClr val="262626"/>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992" name="Google Shape;2992;p185"/>
              <p:cNvSpPr txBox="1"/>
              <p:nvPr/>
            </p:nvSpPr>
            <p:spPr>
              <a:xfrm>
                <a:off x="5053182" y="5107436"/>
                <a:ext cx="519373" cy="1384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F3F3F"/>
                  </a:buClr>
                  <a:buSzPts val="900"/>
                  <a:buFont typeface="Arial"/>
                  <a:buNone/>
                </a:pPr>
                <a:r>
                  <a:rPr lang="en-US" sz="900">
                    <a:solidFill>
                      <a:srgbClr val="3F3F3F"/>
                    </a:solidFill>
                    <a:latin typeface="Arial"/>
                    <a:ea typeface="Arial"/>
                    <a:cs typeface="Arial"/>
                    <a:sym typeface="Arial"/>
                  </a:rPr>
                  <a:t>Công khai</a:t>
                </a:r>
                <a:endParaRPr sz="900">
                  <a:solidFill>
                    <a:srgbClr val="3F3F3F"/>
                  </a:solidFill>
                  <a:latin typeface="Arial"/>
                  <a:ea typeface="Arial"/>
                  <a:cs typeface="Arial"/>
                  <a:sym typeface="Arial"/>
                </a:endParaRPr>
              </a:p>
            </p:txBody>
          </p:sp>
          <p:grpSp>
            <p:nvGrpSpPr>
              <p:cNvPr id="2993" name="Google Shape;2993;p185"/>
              <p:cNvGrpSpPr/>
              <p:nvPr/>
            </p:nvGrpSpPr>
            <p:grpSpPr>
              <a:xfrm>
                <a:off x="4769266" y="5298339"/>
                <a:ext cx="1832417" cy="212950"/>
                <a:chOff x="4769266" y="5355489"/>
                <a:chExt cx="1832417" cy="212950"/>
              </a:xfrm>
            </p:grpSpPr>
            <p:sp>
              <p:nvSpPr>
                <p:cNvPr id="2994" name="Google Shape;2994;p185"/>
                <p:cNvSpPr txBox="1"/>
                <p:nvPr/>
              </p:nvSpPr>
              <p:spPr>
                <a:xfrm>
                  <a:off x="5053182" y="5392715"/>
                  <a:ext cx="1548501" cy="1384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F3F3F"/>
                    </a:buClr>
                    <a:buSzPts val="900"/>
                    <a:buFont typeface="Arial"/>
                    <a:buNone/>
                  </a:pPr>
                  <a:r>
                    <a:rPr lang="en-US" sz="900">
                      <a:solidFill>
                        <a:srgbClr val="3F3F3F"/>
                      </a:solidFill>
                      <a:latin typeface="Arial"/>
                      <a:ea typeface="Arial"/>
                      <a:cs typeface="Arial"/>
                      <a:sym typeface="Arial"/>
                    </a:rPr>
                    <a:t>với kênh âm thanh đảo ngược</a:t>
                  </a:r>
                  <a:endParaRPr sz="900">
                    <a:solidFill>
                      <a:srgbClr val="3F3F3F"/>
                    </a:solidFill>
                    <a:latin typeface="Arial"/>
                    <a:ea typeface="Arial"/>
                    <a:cs typeface="Arial"/>
                    <a:sym typeface="Arial"/>
                  </a:endParaRPr>
                </a:p>
              </p:txBody>
            </p:sp>
            <p:grpSp>
              <p:nvGrpSpPr>
                <p:cNvPr id="2995" name="Google Shape;2995;p185"/>
                <p:cNvGrpSpPr/>
                <p:nvPr/>
              </p:nvGrpSpPr>
              <p:grpSpPr>
                <a:xfrm>
                  <a:off x="4769266" y="5355489"/>
                  <a:ext cx="237490" cy="212950"/>
                  <a:chOff x="8312363" y="3154084"/>
                  <a:chExt cx="346704" cy="310880"/>
                </a:xfrm>
              </p:grpSpPr>
              <p:grpSp>
                <p:nvGrpSpPr>
                  <p:cNvPr id="2996" name="Google Shape;2996;p185"/>
                  <p:cNvGrpSpPr/>
                  <p:nvPr/>
                </p:nvGrpSpPr>
                <p:grpSpPr>
                  <a:xfrm>
                    <a:off x="8337871" y="3215834"/>
                    <a:ext cx="295689" cy="187380"/>
                    <a:chOff x="8347429" y="3219446"/>
                    <a:chExt cx="295689" cy="187380"/>
                  </a:xfrm>
                </p:grpSpPr>
                <p:grpSp>
                  <p:nvGrpSpPr>
                    <p:cNvPr id="2997" name="Google Shape;2997;p185"/>
                    <p:cNvGrpSpPr/>
                    <p:nvPr/>
                  </p:nvGrpSpPr>
                  <p:grpSpPr>
                    <a:xfrm>
                      <a:off x="8504591" y="3219446"/>
                      <a:ext cx="138527" cy="187380"/>
                      <a:chOff x="8439211" y="3219446"/>
                      <a:chExt cx="138527" cy="187380"/>
                    </a:xfrm>
                  </p:grpSpPr>
                  <p:sp>
                    <p:nvSpPr>
                      <p:cNvPr id="2998" name="Google Shape;2998;p185"/>
                      <p:cNvSpPr/>
                      <p:nvPr/>
                    </p:nvSpPr>
                    <p:spPr>
                      <a:xfrm>
                        <a:off x="8439211" y="3262312"/>
                        <a:ext cx="84860" cy="14451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99" name="Google Shape;2999;p185"/>
                      <p:cNvSpPr/>
                      <p:nvPr/>
                    </p:nvSpPr>
                    <p:spPr>
                      <a:xfrm>
                        <a:off x="8532019" y="3319066"/>
                        <a:ext cx="45719" cy="6707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00" name="Google Shape;3000;p185"/>
                      <p:cNvSpPr/>
                      <p:nvPr/>
                    </p:nvSpPr>
                    <p:spPr>
                      <a:xfrm>
                        <a:off x="8481771" y="3219446"/>
                        <a:ext cx="77149" cy="102398"/>
                      </a:xfrm>
                      <a:custGeom>
                        <a:rect b="b" l="l" r="r" t="t"/>
                        <a:pathLst>
                          <a:path extrusionOk="0" h="102398" w="77149">
                            <a:moveTo>
                              <a:pt x="241" y="42866"/>
                            </a:moveTo>
                            <a:cubicBezTo>
                              <a:pt x="-2140" y="23816"/>
                              <a:pt x="13377" y="-400"/>
                              <a:pt x="33579" y="4"/>
                            </a:cubicBezTo>
                            <a:cubicBezTo>
                              <a:pt x="73267" y="797"/>
                              <a:pt x="79616" y="68267"/>
                              <a:pt x="76442" y="102398"/>
                            </a:cubicBezTo>
                          </a:path>
                        </a:pathLst>
                      </a:cu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3001" name="Google Shape;3001;p185"/>
                    <p:cNvGrpSpPr/>
                    <p:nvPr/>
                  </p:nvGrpSpPr>
                  <p:grpSpPr>
                    <a:xfrm flipH="1">
                      <a:off x="8347429" y="3219446"/>
                      <a:ext cx="138527" cy="187380"/>
                      <a:chOff x="8439211" y="3219446"/>
                      <a:chExt cx="138527" cy="187380"/>
                    </a:xfrm>
                  </p:grpSpPr>
                  <p:sp>
                    <p:nvSpPr>
                      <p:cNvPr id="3002" name="Google Shape;3002;p185"/>
                      <p:cNvSpPr/>
                      <p:nvPr/>
                    </p:nvSpPr>
                    <p:spPr>
                      <a:xfrm>
                        <a:off x="8439211" y="3262312"/>
                        <a:ext cx="84860" cy="14451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03" name="Google Shape;3003;p185"/>
                      <p:cNvSpPr/>
                      <p:nvPr/>
                    </p:nvSpPr>
                    <p:spPr>
                      <a:xfrm>
                        <a:off x="8532019" y="3319066"/>
                        <a:ext cx="45719" cy="67071"/>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04" name="Google Shape;3004;p185"/>
                      <p:cNvSpPr/>
                      <p:nvPr/>
                    </p:nvSpPr>
                    <p:spPr>
                      <a:xfrm>
                        <a:off x="8481771" y="3219446"/>
                        <a:ext cx="77149" cy="102398"/>
                      </a:xfrm>
                      <a:custGeom>
                        <a:rect b="b" l="l" r="r" t="t"/>
                        <a:pathLst>
                          <a:path extrusionOk="0" h="102398" w="77149">
                            <a:moveTo>
                              <a:pt x="241" y="42866"/>
                            </a:moveTo>
                            <a:cubicBezTo>
                              <a:pt x="-2140" y="23816"/>
                              <a:pt x="13377" y="-400"/>
                              <a:pt x="33579" y="4"/>
                            </a:cubicBezTo>
                            <a:cubicBezTo>
                              <a:pt x="73267" y="797"/>
                              <a:pt x="79616" y="68267"/>
                              <a:pt x="76442" y="102398"/>
                            </a:cubicBezTo>
                          </a:path>
                        </a:pathLst>
                      </a:custGeom>
                      <a:noFill/>
                      <a:ln cap="flat" cmpd="sng" w="9525">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sp>
                <p:nvSpPr>
                  <p:cNvPr id="3005" name="Google Shape;3005;p185"/>
                  <p:cNvSpPr/>
                  <p:nvPr/>
                </p:nvSpPr>
                <p:spPr>
                  <a:xfrm>
                    <a:off x="8312363" y="3154084"/>
                    <a:ext cx="346704" cy="310880"/>
                  </a:xfrm>
                  <a:prstGeom prst="ellipse">
                    <a:avLst/>
                  </a:prstGeom>
                  <a:noFill/>
                  <a:ln cap="flat" cmpd="sng" w="9525">
                    <a:solidFill>
                      <a:srgbClr val="FE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grpSp>
      </p:grpSp>
      <p:grpSp>
        <p:nvGrpSpPr>
          <p:cNvPr id="3006" name="Google Shape;3006;p185"/>
          <p:cNvGrpSpPr/>
          <p:nvPr/>
        </p:nvGrpSpPr>
        <p:grpSpPr>
          <a:xfrm>
            <a:off x="5901406" y="4393868"/>
            <a:ext cx="2241764" cy="1872620"/>
            <a:chOff x="6330447" y="4461117"/>
            <a:chExt cx="1943778" cy="1623702"/>
          </a:xfrm>
        </p:grpSpPr>
        <p:grpSp>
          <p:nvGrpSpPr>
            <p:cNvPr id="3007" name="Google Shape;3007;p185"/>
            <p:cNvGrpSpPr/>
            <p:nvPr/>
          </p:nvGrpSpPr>
          <p:grpSpPr>
            <a:xfrm>
              <a:off x="7104437" y="4914677"/>
              <a:ext cx="384656" cy="533388"/>
              <a:chOff x="6440968" y="5106709"/>
              <a:chExt cx="456101" cy="632460"/>
            </a:xfrm>
          </p:grpSpPr>
          <p:pic>
            <p:nvPicPr>
              <p:cNvPr id="3008" name="Google Shape;3008;p185"/>
              <p:cNvPicPr preferRelativeResize="0"/>
              <p:nvPr/>
            </p:nvPicPr>
            <p:blipFill rotWithShape="1">
              <a:blip r:embed="rId3">
                <a:alphaModFix/>
              </a:blip>
              <a:srcRect b="0" l="0" r="0" t="0"/>
              <a:stretch/>
            </p:blipFill>
            <p:spPr>
              <a:xfrm>
                <a:off x="6440968" y="5106709"/>
                <a:ext cx="456101" cy="632460"/>
              </a:xfrm>
              <a:prstGeom prst="rect">
                <a:avLst/>
              </a:prstGeom>
              <a:noFill/>
              <a:ln>
                <a:noFill/>
              </a:ln>
            </p:spPr>
          </p:pic>
          <p:grpSp>
            <p:nvGrpSpPr>
              <p:cNvPr id="3009" name="Google Shape;3009;p185"/>
              <p:cNvGrpSpPr/>
              <p:nvPr/>
            </p:nvGrpSpPr>
            <p:grpSpPr>
              <a:xfrm>
                <a:off x="6543675" y="5194620"/>
                <a:ext cx="230506" cy="307500"/>
                <a:chOff x="8013555" y="5154375"/>
                <a:chExt cx="291731" cy="389175"/>
              </a:xfrm>
            </p:grpSpPr>
            <p:sp>
              <p:nvSpPr>
                <p:cNvPr id="3010" name="Google Shape;3010;p185"/>
                <p:cNvSpPr/>
                <p:nvPr/>
              </p:nvSpPr>
              <p:spPr>
                <a:xfrm>
                  <a:off x="8013555" y="5264717"/>
                  <a:ext cx="202019" cy="278833"/>
                </a:xfrm>
                <a:custGeom>
                  <a:rect b="b" l="l" r="r" t="t"/>
                  <a:pathLst>
                    <a:path extrusionOk="0" h="1452" w="1052">
                      <a:moveTo>
                        <a:pt x="1033" y="1204"/>
                      </a:moveTo>
                      <a:lnTo>
                        <a:pt x="883" y="1002"/>
                      </a:lnTo>
                      <a:lnTo>
                        <a:pt x="883" y="1002"/>
                      </a:lnTo>
                      <a:lnTo>
                        <a:pt x="877" y="996"/>
                      </a:lnTo>
                      <a:lnTo>
                        <a:pt x="871" y="988"/>
                      </a:lnTo>
                      <a:lnTo>
                        <a:pt x="863" y="983"/>
                      </a:lnTo>
                      <a:lnTo>
                        <a:pt x="855" y="978"/>
                      </a:lnTo>
                      <a:lnTo>
                        <a:pt x="848" y="974"/>
                      </a:lnTo>
                      <a:lnTo>
                        <a:pt x="839" y="971"/>
                      </a:lnTo>
                      <a:lnTo>
                        <a:pt x="831" y="968"/>
                      </a:lnTo>
                      <a:lnTo>
                        <a:pt x="822" y="965"/>
                      </a:lnTo>
                      <a:lnTo>
                        <a:pt x="813" y="965"/>
                      </a:lnTo>
                      <a:lnTo>
                        <a:pt x="803" y="964"/>
                      </a:lnTo>
                      <a:lnTo>
                        <a:pt x="794" y="965"/>
                      </a:lnTo>
                      <a:lnTo>
                        <a:pt x="785" y="967"/>
                      </a:lnTo>
                      <a:lnTo>
                        <a:pt x="776" y="969"/>
                      </a:lnTo>
                      <a:lnTo>
                        <a:pt x="767" y="972"/>
                      </a:lnTo>
                      <a:lnTo>
                        <a:pt x="760" y="977"/>
                      </a:lnTo>
                      <a:lnTo>
                        <a:pt x="751" y="982"/>
                      </a:lnTo>
                      <a:lnTo>
                        <a:pt x="751" y="982"/>
                      </a:lnTo>
                      <a:lnTo>
                        <a:pt x="696" y="1019"/>
                      </a:lnTo>
                      <a:lnTo>
                        <a:pt x="669" y="1037"/>
                      </a:lnTo>
                      <a:lnTo>
                        <a:pt x="669" y="1037"/>
                      </a:lnTo>
                      <a:lnTo>
                        <a:pt x="661" y="1041"/>
                      </a:lnTo>
                      <a:lnTo>
                        <a:pt x="655" y="1043"/>
                      </a:lnTo>
                      <a:lnTo>
                        <a:pt x="647" y="1045"/>
                      </a:lnTo>
                      <a:lnTo>
                        <a:pt x="640" y="1045"/>
                      </a:lnTo>
                      <a:lnTo>
                        <a:pt x="632" y="1045"/>
                      </a:lnTo>
                      <a:lnTo>
                        <a:pt x="624" y="1045"/>
                      </a:lnTo>
                      <a:lnTo>
                        <a:pt x="608" y="1040"/>
                      </a:lnTo>
                      <a:lnTo>
                        <a:pt x="591" y="1032"/>
                      </a:lnTo>
                      <a:lnTo>
                        <a:pt x="575" y="1022"/>
                      </a:lnTo>
                      <a:lnTo>
                        <a:pt x="557" y="1008"/>
                      </a:lnTo>
                      <a:lnTo>
                        <a:pt x="540" y="992"/>
                      </a:lnTo>
                      <a:lnTo>
                        <a:pt x="522" y="973"/>
                      </a:lnTo>
                      <a:lnTo>
                        <a:pt x="504" y="953"/>
                      </a:lnTo>
                      <a:lnTo>
                        <a:pt x="485" y="931"/>
                      </a:lnTo>
                      <a:lnTo>
                        <a:pt x="467" y="907"/>
                      </a:lnTo>
                      <a:lnTo>
                        <a:pt x="449" y="880"/>
                      </a:lnTo>
                      <a:lnTo>
                        <a:pt x="432" y="853"/>
                      </a:lnTo>
                      <a:lnTo>
                        <a:pt x="396" y="794"/>
                      </a:lnTo>
                      <a:lnTo>
                        <a:pt x="396" y="794"/>
                      </a:lnTo>
                      <a:lnTo>
                        <a:pt x="379" y="765"/>
                      </a:lnTo>
                      <a:lnTo>
                        <a:pt x="364" y="736"/>
                      </a:lnTo>
                      <a:lnTo>
                        <a:pt x="349" y="707"/>
                      </a:lnTo>
                      <a:lnTo>
                        <a:pt x="336" y="679"/>
                      </a:lnTo>
                      <a:lnTo>
                        <a:pt x="326" y="653"/>
                      </a:lnTo>
                      <a:lnTo>
                        <a:pt x="315" y="627"/>
                      </a:lnTo>
                      <a:lnTo>
                        <a:pt x="308" y="603"/>
                      </a:lnTo>
                      <a:lnTo>
                        <a:pt x="301" y="581"/>
                      </a:lnTo>
                      <a:lnTo>
                        <a:pt x="297" y="559"/>
                      </a:lnTo>
                      <a:lnTo>
                        <a:pt x="296" y="539"/>
                      </a:lnTo>
                      <a:lnTo>
                        <a:pt x="296" y="520"/>
                      </a:lnTo>
                      <a:lnTo>
                        <a:pt x="299" y="503"/>
                      </a:lnTo>
                      <a:lnTo>
                        <a:pt x="304" y="489"/>
                      </a:lnTo>
                      <a:lnTo>
                        <a:pt x="306" y="481"/>
                      </a:lnTo>
                      <a:lnTo>
                        <a:pt x="310" y="476"/>
                      </a:lnTo>
                      <a:lnTo>
                        <a:pt x="315" y="470"/>
                      </a:lnTo>
                      <a:lnTo>
                        <a:pt x="320" y="465"/>
                      </a:lnTo>
                      <a:lnTo>
                        <a:pt x="327" y="460"/>
                      </a:lnTo>
                      <a:lnTo>
                        <a:pt x="333" y="456"/>
                      </a:lnTo>
                      <a:lnTo>
                        <a:pt x="333" y="456"/>
                      </a:lnTo>
                      <a:lnTo>
                        <a:pt x="363" y="441"/>
                      </a:lnTo>
                      <a:lnTo>
                        <a:pt x="421" y="411"/>
                      </a:lnTo>
                      <a:lnTo>
                        <a:pt x="421" y="411"/>
                      </a:lnTo>
                      <a:lnTo>
                        <a:pt x="430" y="407"/>
                      </a:lnTo>
                      <a:lnTo>
                        <a:pt x="438" y="401"/>
                      </a:lnTo>
                      <a:lnTo>
                        <a:pt x="446" y="396"/>
                      </a:lnTo>
                      <a:lnTo>
                        <a:pt x="452" y="389"/>
                      </a:lnTo>
                      <a:lnTo>
                        <a:pt x="457" y="382"/>
                      </a:lnTo>
                      <a:lnTo>
                        <a:pt x="462" y="374"/>
                      </a:lnTo>
                      <a:lnTo>
                        <a:pt x="467" y="367"/>
                      </a:lnTo>
                      <a:lnTo>
                        <a:pt x="470" y="359"/>
                      </a:lnTo>
                      <a:lnTo>
                        <a:pt x="474" y="350"/>
                      </a:lnTo>
                      <a:lnTo>
                        <a:pt x="475" y="341"/>
                      </a:lnTo>
                      <a:lnTo>
                        <a:pt x="476" y="332"/>
                      </a:lnTo>
                      <a:lnTo>
                        <a:pt x="476" y="323"/>
                      </a:lnTo>
                      <a:lnTo>
                        <a:pt x="476" y="314"/>
                      </a:lnTo>
                      <a:lnTo>
                        <a:pt x="475" y="305"/>
                      </a:lnTo>
                      <a:lnTo>
                        <a:pt x="472" y="296"/>
                      </a:lnTo>
                      <a:lnTo>
                        <a:pt x="470" y="287"/>
                      </a:lnTo>
                      <a:lnTo>
                        <a:pt x="370" y="57"/>
                      </a:lnTo>
                      <a:lnTo>
                        <a:pt x="370" y="57"/>
                      </a:lnTo>
                      <a:lnTo>
                        <a:pt x="363" y="43"/>
                      </a:lnTo>
                      <a:lnTo>
                        <a:pt x="352" y="31"/>
                      </a:lnTo>
                      <a:lnTo>
                        <a:pt x="341" y="20"/>
                      </a:lnTo>
                      <a:lnTo>
                        <a:pt x="328" y="11"/>
                      </a:lnTo>
                      <a:lnTo>
                        <a:pt x="314" y="5"/>
                      </a:lnTo>
                      <a:lnTo>
                        <a:pt x="299" y="1"/>
                      </a:lnTo>
                      <a:lnTo>
                        <a:pt x="283" y="0"/>
                      </a:lnTo>
                      <a:lnTo>
                        <a:pt x="267" y="1"/>
                      </a:lnTo>
                      <a:lnTo>
                        <a:pt x="267" y="1"/>
                      </a:lnTo>
                      <a:lnTo>
                        <a:pt x="245" y="5"/>
                      </a:lnTo>
                      <a:lnTo>
                        <a:pt x="223" y="10"/>
                      </a:lnTo>
                      <a:lnTo>
                        <a:pt x="202" y="15"/>
                      </a:lnTo>
                      <a:lnTo>
                        <a:pt x="181" y="23"/>
                      </a:lnTo>
                      <a:lnTo>
                        <a:pt x="144" y="36"/>
                      </a:lnTo>
                      <a:lnTo>
                        <a:pt x="129" y="43"/>
                      </a:lnTo>
                      <a:lnTo>
                        <a:pt x="115" y="50"/>
                      </a:lnTo>
                      <a:lnTo>
                        <a:pt x="115" y="50"/>
                      </a:lnTo>
                      <a:lnTo>
                        <a:pt x="100" y="60"/>
                      </a:lnTo>
                      <a:lnTo>
                        <a:pt x="86" y="73"/>
                      </a:lnTo>
                      <a:lnTo>
                        <a:pt x="71" y="86"/>
                      </a:lnTo>
                      <a:lnTo>
                        <a:pt x="59" y="101"/>
                      </a:lnTo>
                      <a:lnTo>
                        <a:pt x="49" y="119"/>
                      </a:lnTo>
                      <a:lnTo>
                        <a:pt x="38" y="137"/>
                      </a:lnTo>
                      <a:lnTo>
                        <a:pt x="29" y="156"/>
                      </a:lnTo>
                      <a:lnTo>
                        <a:pt x="22" y="178"/>
                      </a:lnTo>
                      <a:lnTo>
                        <a:pt x="15" y="199"/>
                      </a:lnTo>
                      <a:lnTo>
                        <a:pt x="10" y="223"/>
                      </a:lnTo>
                      <a:lnTo>
                        <a:pt x="5" y="248"/>
                      </a:lnTo>
                      <a:lnTo>
                        <a:pt x="3" y="275"/>
                      </a:lnTo>
                      <a:lnTo>
                        <a:pt x="0" y="301"/>
                      </a:lnTo>
                      <a:lnTo>
                        <a:pt x="0" y="329"/>
                      </a:lnTo>
                      <a:lnTo>
                        <a:pt x="0" y="359"/>
                      </a:lnTo>
                      <a:lnTo>
                        <a:pt x="1" y="388"/>
                      </a:lnTo>
                      <a:lnTo>
                        <a:pt x="4" y="419"/>
                      </a:lnTo>
                      <a:lnTo>
                        <a:pt x="8" y="450"/>
                      </a:lnTo>
                      <a:lnTo>
                        <a:pt x="13" y="483"/>
                      </a:lnTo>
                      <a:lnTo>
                        <a:pt x="19" y="515"/>
                      </a:lnTo>
                      <a:lnTo>
                        <a:pt x="27" y="548"/>
                      </a:lnTo>
                      <a:lnTo>
                        <a:pt x="36" y="582"/>
                      </a:lnTo>
                      <a:lnTo>
                        <a:pt x="45" y="617"/>
                      </a:lnTo>
                      <a:lnTo>
                        <a:pt x="56" y="651"/>
                      </a:lnTo>
                      <a:lnTo>
                        <a:pt x="68" y="686"/>
                      </a:lnTo>
                      <a:lnTo>
                        <a:pt x="82" y="722"/>
                      </a:lnTo>
                      <a:lnTo>
                        <a:pt x="96" y="757"/>
                      </a:lnTo>
                      <a:lnTo>
                        <a:pt x="111" y="793"/>
                      </a:lnTo>
                      <a:lnTo>
                        <a:pt x="128" y="829"/>
                      </a:lnTo>
                      <a:lnTo>
                        <a:pt x="146" y="865"/>
                      </a:lnTo>
                      <a:lnTo>
                        <a:pt x="165" y="900"/>
                      </a:lnTo>
                      <a:lnTo>
                        <a:pt x="184" y="936"/>
                      </a:lnTo>
                      <a:lnTo>
                        <a:pt x="184" y="936"/>
                      </a:lnTo>
                      <a:lnTo>
                        <a:pt x="206" y="971"/>
                      </a:lnTo>
                      <a:lnTo>
                        <a:pt x="227" y="1005"/>
                      </a:lnTo>
                      <a:lnTo>
                        <a:pt x="249" y="1037"/>
                      </a:lnTo>
                      <a:lnTo>
                        <a:pt x="272" y="1069"/>
                      </a:lnTo>
                      <a:lnTo>
                        <a:pt x="295" y="1101"/>
                      </a:lnTo>
                      <a:lnTo>
                        <a:pt x="318" y="1130"/>
                      </a:lnTo>
                      <a:lnTo>
                        <a:pt x="342" y="1158"/>
                      </a:lnTo>
                      <a:lnTo>
                        <a:pt x="366" y="1186"/>
                      </a:lnTo>
                      <a:lnTo>
                        <a:pt x="391" y="1212"/>
                      </a:lnTo>
                      <a:lnTo>
                        <a:pt x="415" y="1237"/>
                      </a:lnTo>
                      <a:lnTo>
                        <a:pt x="440" y="1262"/>
                      </a:lnTo>
                      <a:lnTo>
                        <a:pt x="465" y="1283"/>
                      </a:lnTo>
                      <a:lnTo>
                        <a:pt x="490" y="1305"/>
                      </a:lnTo>
                      <a:lnTo>
                        <a:pt x="515" y="1326"/>
                      </a:lnTo>
                      <a:lnTo>
                        <a:pt x="540" y="1343"/>
                      </a:lnTo>
                      <a:lnTo>
                        <a:pt x="564" y="1361"/>
                      </a:lnTo>
                      <a:lnTo>
                        <a:pt x="590" y="1377"/>
                      </a:lnTo>
                      <a:lnTo>
                        <a:pt x="614" y="1391"/>
                      </a:lnTo>
                      <a:lnTo>
                        <a:pt x="638" y="1403"/>
                      </a:lnTo>
                      <a:lnTo>
                        <a:pt x="663" y="1415"/>
                      </a:lnTo>
                      <a:lnTo>
                        <a:pt x="687" y="1425"/>
                      </a:lnTo>
                      <a:lnTo>
                        <a:pt x="710" y="1434"/>
                      </a:lnTo>
                      <a:lnTo>
                        <a:pt x="733" y="1441"/>
                      </a:lnTo>
                      <a:lnTo>
                        <a:pt x="756" y="1446"/>
                      </a:lnTo>
                      <a:lnTo>
                        <a:pt x="778" y="1449"/>
                      </a:lnTo>
                      <a:lnTo>
                        <a:pt x="799" y="1452"/>
                      </a:lnTo>
                      <a:lnTo>
                        <a:pt x="820" y="1452"/>
                      </a:lnTo>
                      <a:lnTo>
                        <a:pt x="840" y="1451"/>
                      </a:lnTo>
                      <a:lnTo>
                        <a:pt x="859" y="1447"/>
                      </a:lnTo>
                      <a:lnTo>
                        <a:pt x="877" y="1443"/>
                      </a:lnTo>
                      <a:lnTo>
                        <a:pt x="895" y="1435"/>
                      </a:lnTo>
                      <a:lnTo>
                        <a:pt x="912" y="1428"/>
                      </a:lnTo>
                      <a:lnTo>
                        <a:pt x="912" y="1428"/>
                      </a:lnTo>
                      <a:lnTo>
                        <a:pt x="924" y="1420"/>
                      </a:lnTo>
                      <a:lnTo>
                        <a:pt x="938" y="1410"/>
                      </a:lnTo>
                      <a:lnTo>
                        <a:pt x="954" y="1397"/>
                      </a:lnTo>
                      <a:lnTo>
                        <a:pt x="969" y="1384"/>
                      </a:lnTo>
                      <a:lnTo>
                        <a:pt x="986" y="1369"/>
                      </a:lnTo>
                      <a:lnTo>
                        <a:pt x="1002" y="1354"/>
                      </a:lnTo>
                      <a:lnTo>
                        <a:pt x="1018" y="1337"/>
                      </a:lnTo>
                      <a:lnTo>
                        <a:pt x="1032" y="1320"/>
                      </a:lnTo>
                      <a:lnTo>
                        <a:pt x="1032" y="1320"/>
                      </a:lnTo>
                      <a:lnTo>
                        <a:pt x="1041" y="1306"/>
                      </a:lnTo>
                      <a:lnTo>
                        <a:pt x="1047" y="1292"/>
                      </a:lnTo>
                      <a:lnTo>
                        <a:pt x="1051" y="1277"/>
                      </a:lnTo>
                      <a:lnTo>
                        <a:pt x="1052" y="1262"/>
                      </a:lnTo>
                      <a:lnTo>
                        <a:pt x="1051" y="1246"/>
                      </a:lnTo>
                      <a:lnTo>
                        <a:pt x="1047" y="1231"/>
                      </a:lnTo>
                      <a:lnTo>
                        <a:pt x="1042" y="1217"/>
                      </a:lnTo>
                      <a:lnTo>
                        <a:pt x="1033" y="1204"/>
                      </a:lnTo>
                      <a:lnTo>
                        <a:pt x="1033" y="1204"/>
                      </a:lnTo>
                      <a:close/>
                    </a:path>
                  </a:pathLst>
                </a:cu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011" name="Google Shape;3011;p185"/>
                <p:cNvPicPr preferRelativeResize="0"/>
                <p:nvPr/>
              </p:nvPicPr>
              <p:blipFill rotWithShape="1">
                <a:blip r:embed="rId4">
                  <a:alphaModFix/>
                </a:blip>
                <a:srcRect b="0" l="0" r="0" t="0"/>
                <a:stretch/>
              </p:blipFill>
              <p:spPr>
                <a:xfrm>
                  <a:off x="8141564" y="5154375"/>
                  <a:ext cx="163722" cy="249758"/>
                </a:xfrm>
                <a:prstGeom prst="rect">
                  <a:avLst/>
                </a:prstGeom>
                <a:noFill/>
                <a:ln>
                  <a:noFill/>
                </a:ln>
              </p:spPr>
            </p:pic>
          </p:grpSp>
        </p:grpSp>
        <p:grpSp>
          <p:nvGrpSpPr>
            <p:cNvPr id="3012" name="Google Shape;3012;p185"/>
            <p:cNvGrpSpPr/>
            <p:nvPr/>
          </p:nvGrpSpPr>
          <p:grpSpPr>
            <a:xfrm>
              <a:off x="7889569" y="4627544"/>
              <a:ext cx="384656" cy="533388"/>
              <a:chOff x="6440968" y="5106709"/>
              <a:chExt cx="456101" cy="632460"/>
            </a:xfrm>
          </p:grpSpPr>
          <p:pic>
            <p:nvPicPr>
              <p:cNvPr id="3013" name="Google Shape;3013;p185"/>
              <p:cNvPicPr preferRelativeResize="0"/>
              <p:nvPr/>
            </p:nvPicPr>
            <p:blipFill rotWithShape="1">
              <a:blip r:embed="rId3">
                <a:alphaModFix/>
              </a:blip>
              <a:srcRect b="0" l="0" r="0" t="0"/>
              <a:stretch/>
            </p:blipFill>
            <p:spPr>
              <a:xfrm>
                <a:off x="6440968" y="5106709"/>
                <a:ext cx="456101" cy="632460"/>
              </a:xfrm>
              <a:prstGeom prst="rect">
                <a:avLst/>
              </a:prstGeom>
              <a:noFill/>
              <a:ln>
                <a:noFill/>
              </a:ln>
            </p:spPr>
          </p:pic>
          <p:grpSp>
            <p:nvGrpSpPr>
              <p:cNvPr id="3014" name="Google Shape;3014;p185"/>
              <p:cNvGrpSpPr/>
              <p:nvPr/>
            </p:nvGrpSpPr>
            <p:grpSpPr>
              <a:xfrm>
                <a:off x="6543675" y="5194620"/>
                <a:ext cx="230506" cy="307500"/>
                <a:chOff x="8013555" y="5154375"/>
                <a:chExt cx="291731" cy="389175"/>
              </a:xfrm>
            </p:grpSpPr>
            <p:sp>
              <p:nvSpPr>
                <p:cNvPr id="3015" name="Google Shape;3015;p185"/>
                <p:cNvSpPr/>
                <p:nvPr/>
              </p:nvSpPr>
              <p:spPr>
                <a:xfrm>
                  <a:off x="8013555" y="5264717"/>
                  <a:ext cx="202019" cy="278833"/>
                </a:xfrm>
                <a:custGeom>
                  <a:rect b="b" l="l" r="r" t="t"/>
                  <a:pathLst>
                    <a:path extrusionOk="0" h="1452" w="1052">
                      <a:moveTo>
                        <a:pt x="1033" y="1204"/>
                      </a:moveTo>
                      <a:lnTo>
                        <a:pt x="883" y="1002"/>
                      </a:lnTo>
                      <a:lnTo>
                        <a:pt x="883" y="1002"/>
                      </a:lnTo>
                      <a:lnTo>
                        <a:pt x="877" y="996"/>
                      </a:lnTo>
                      <a:lnTo>
                        <a:pt x="871" y="988"/>
                      </a:lnTo>
                      <a:lnTo>
                        <a:pt x="863" y="983"/>
                      </a:lnTo>
                      <a:lnTo>
                        <a:pt x="855" y="978"/>
                      </a:lnTo>
                      <a:lnTo>
                        <a:pt x="848" y="974"/>
                      </a:lnTo>
                      <a:lnTo>
                        <a:pt x="839" y="971"/>
                      </a:lnTo>
                      <a:lnTo>
                        <a:pt x="831" y="968"/>
                      </a:lnTo>
                      <a:lnTo>
                        <a:pt x="822" y="965"/>
                      </a:lnTo>
                      <a:lnTo>
                        <a:pt x="813" y="965"/>
                      </a:lnTo>
                      <a:lnTo>
                        <a:pt x="803" y="964"/>
                      </a:lnTo>
                      <a:lnTo>
                        <a:pt x="794" y="965"/>
                      </a:lnTo>
                      <a:lnTo>
                        <a:pt x="785" y="967"/>
                      </a:lnTo>
                      <a:lnTo>
                        <a:pt x="776" y="969"/>
                      </a:lnTo>
                      <a:lnTo>
                        <a:pt x="767" y="972"/>
                      </a:lnTo>
                      <a:lnTo>
                        <a:pt x="760" y="977"/>
                      </a:lnTo>
                      <a:lnTo>
                        <a:pt x="751" y="982"/>
                      </a:lnTo>
                      <a:lnTo>
                        <a:pt x="751" y="982"/>
                      </a:lnTo>
                      <a:lnTo>
                        <a:pt x="696" y="1019"/>
                      </a:lnTo>
                      <a:lnTo>
                        <a:pt x="669" y="1037"/>
                      </a:lnTo>
                      <a:lnTo>
                        <a:pt x="669" y="1037"/>
                      </a:lnTo>
                      <a:lnTo>
                        <a:pt x="661" y="1041"/>
                      </a:lnTo>
                      <a:lnTo>
                        <a:pt x="655" y="1043"/>
                      </a:lnTo>
                      <a:lnTo>
                        <a:pt x="647" y="1045"/>
                      </a:lnTo>
                      <a:lnTo>
                        <a:pt x="640" y="1045"/>
                      </a:lnTo>
                      <a:lnTo>
                        <a:pt x="632" y="1045"/>
                      </a:lnTo>
                      <a:lnTo>
                        <a:pt x="624" y="1045"/>
                      </a:lnTo>
                      <a:lnTo>
                        <a:pt x="608" y="1040"/>
                      </a:lnTo>
                      <a:lnTo>
                        <a:pt x="591" y="1032"/>
                      </a:lnTo>
                      <a:lnTo>
                        <a:pt x="575" y="1022"/>
                      </a:lnTo>
                      <a:lnTo>
                        <a:pt x="557" y="1008"/>
                      </a:lnTo>
                      <a:lnTo>
                        <a:pt x="540" y="992"/>
                      </a:lnTo>
                      <a:lnTo>
                        <a:pt x="522" y="973"/>
                      </a:lnTo>
                      <a:lnTo>
                        <a:pt x="504" y="953"/>
                      </a:lnTo>
                      <a:lnTo>
                        <a:pt x="485" y="931"/>
                      </a:lnTo>
                      <a:lnTo>
                        <a:pt x="467" y="907"/>
                      </a:lnTo>
                      <a:lnTo>
                        <a:pt x="449" y="880"/>
                      </a:lnTo>
                      <a:lnTo>
                        <a:pt x="432" y="853"/>
                      </a:lnTo>
                      <a:lnTo>
                        <a:pt x="396" y="794"/>
                      </a:lnTo>
                      <a:lnTo>
                        <a:pt x="396" y="794"/>
                      </a:lnTo>
                      <a:lnTo>
                        <a:pt x="379" y="765"/>
                      </a:lnTo>
                      <a:lnTo>
                        <a:pt x="364" y="736"/>
                      </a:lnTo>
                      <a:lnTo>
                        <a:pt x="349" y="707"/>
                      </a:lnTo>
                      <a:lnTo>
                        <a:pt x="336" y="679"/>
                      </a:lnTo>
                      <a:lnTo>
                        <a:pt x="326" y="653"/>
                      </a:lnTo>
                      <a:lnTo>
                        <a:pt x="315" y="627"/>
                      </a:lnTo>
                      <a:lnTo>
                        <a:pt x="308" y="603"/>
                      </a:lnTo>
                      <a:lnTo>
                        <a:pt x="301" y="581"/>
                      </a:lnTo>
                      <a:lnTo>
                        <a:pt x="297" y="559"/>
                      </a:lnTo>
                      <a:lnTo>
                        <a:pt x="296" y="539"/>
                      </a:lnTo>
                      <a:lnTo>
                        <a:pt x="296" y="520"/>
                      </a:lnTo>
                      <a:lnTo>
                        <a:pt x="299" y="503"/>
                      </a:lnTo>
                      <a:lnTo>
                        <a:pt x="304" y="489"/>
                      </a:lnTo>
                      <a:lnTo>
                        <a:pt x="306" y="481"/>
                      </a:lnTo>
                      <a:lnTo>
                        <a:pt x="310" y="476"/>
                      </a:lnTo>
                      <a:lnTo>
                        <a:pt x="315" y="470"/>
                      </a:lnTo>
                      <a:lnTo>
                        <a:pt x="320" y="465"/>
                      </a:lnTo>
                      <a:lnTo>
                        <a:pt x="327" y="460"/>
                      </a:lnTo>
                      <a:lnTo>
                        <a:pt x="333" y="456"/>
                      </a:lnTo>
                      <a:lnTo>
                        <a:pt x="333" y="456"/>
                      </a:lnTo>
                      <a:lnTo>
                        <a:pt x="363" y="441"/>
                      </a:lnTo>
                      <a:lnTo>
                        <a:pt x="421" y="411"/>
                      </a:lnTo>
                      <a:lnTo>
                        <a:pt x="421" y="411"/>
                      </a:lnTo>
                      <a:lnTo>
                        <a:pt x="430" y="407"/>
                      </a:lnTo>
                      <a:lnTo>
                        <a:pt x="438" y="401"/>
                      </a:lnTo>
                      <a:lnTo>
                        <a:pt x="446" y="396"/>
                      </a:lnTo>
                      <a:lnTo>
                        <a:pt x="452" y="389"/>
                      </a:lnTo>
                      <a:lnTo>
                        <a:pt x="457" y="382"/>
                      </a:lnTo>
                      <a:lnTo>
                        <a:pt x="462" y="374"/>
                      </a:lnTo>
                      <a:lnTo>
                        <a:pt x="467" y="367"/>
                      </a:lnTo>
                      <a:lnTo>
                        <a:pt x="470" y="359"/>
                      </a:lnTo>
                      <a:lnTo>
                        <a:pt x="474" y="350"/>
                      </a:lnTo>
                      <a:lnTo>
                        <a:pt x="475" y="341"/>
                      </a:lnTo>
                      <a:lnTo>
                        <a:pt x="476" y="332"/>
                      </a:lnTo>
                      <a:lnTo>
                        <a:pt x="476" y="323"/>
                      </a:lnTo>
                      <a:lnTo>
                        <a:pt x="476" y="314"/>
                      </a:lnTo>
                      <a:lnTo>
                        <a:pt x="475" y="305"/>
                      </a:lnTo>
                      <a:lnTo>
                        <a:pt x="472" y="296"/>
                      </a:lnTo>
                      <a:lnTo>
                        <a:pt x="470" y="287"/>
                      </a:lnTo>
                      <a:lnTo>
                        <a:pt x="370" y="57"/>
                      </a:lnTo>
                      <a:lnTo>
                        <a:pt x="370" y="57"/>
                      </a:lnTo>
                      <a:lnTo>
                        <a:pt x="363" y="43"/>
                      </a:lnTo>
                      <a:lnTo>
                        <a:pt x="352" y="31"/>
                      </a:lnTo>
                      <a:lnTo>
                        <a:pt x="341" y="20"/>
                      </a:lnTo>
                      <a:lnTo>
                        <a:pt x="328" y="11"/>
                      </a:lnTo>
                      <a:lnTo>
                        <a:pt x="314" y="5"/>
                      </a:lnTo>
                      <a:lnTo>
                        <a:pt x="299" y="1"/>
                      </a:lnTo>
                      <a:lnTo>
                        <a:pt x="283" y="0"/>
                      </a:lnTo>
                      <a:lnTo>
                        <a:pt x="267" y="1"/>
                      </a:lnTo>
                      <a:lnTo>
                        <a:pt x="267" y="1"/>
                      </a:lnTo>
                      <a:lnTo>
                        <a:pt x="245" y="5"/>
                      </a:lnTo>
                      <a:lnTo>
                        <a:pt x="223" y="10"/>
                      </a:lnTo>
                      <a:lnTo>
                        <a:pt x="202" y="15"/>
                      </a:lnTo>
                      <a:lnTo>
                        <a:pt x="181" y="23"/>
                      </a:lnTo>
                      <a:lnTo>
                        <a:pt x="144" y="36"/>
                      </a:lnTo>
                      <a:lnTo>
                        <a:pt x="129" y="43"/>
                      </a:lnTo>
                      <a:lnTo>
                        <a:pt x="115" y="50"/>
                      </a:lnTo>
                      <a:lnTo>
                        <a:pt x="115" y="50"/>
                      </a:lnTo>
                      <a:lnTo>
                        <a:pt x="100" y="60"/>
                      </a:lnTo>
                      <a:lnTo>
                        <a:pt x="86" y="73"/>
                      </a:lnTo>
                      <a:lnTo>
                        <a:pt x="71" y="86"/>
                      </a:lnTo>
                      <a:lnTo>
                        <a:pt x="59" y="101"/>
                      </a:lnTo>
                      <a:lnTo>
                        <a:pt x="49" y="119"/>
                      </a:lnTo>
                      <a:lnTo>
                        <a:pt x="38" y="137"/>
                      </a:lnTo>
                      <a:lnTo>
                        <a:pt x="29" y="156"/>
                      </a:lnTo>
                      <a:lnTo>
                        <a:pt x="22" y="178"/>
                      </a:lnTo>
                      <a:lnTo>
                        <a:pt x="15" y="199"/>
                      </a:lnTo>
                      <a:lnTo>
                        <a:pt x="10" y="223"/>
                      </a:lnTo>
                      <a:lnTo>
                        <a:pt x="5" y="248"/>
                      </a:lnTo>
                      <a:lnTo>
                        <a:pt x="3" y="275"/>
                      </a:lnTo>
                      <a:lnTo>
                        <a:pt x="0" y="301"/>
                      </a:lnTo>
                      <a:lnTo>
                        <a:pt x="0" y="329"/>
                      </a:lnTo>
                      <a:lnTo>
                        <a:pt x="0" y="359"/>
                      </a:lnTo>
                      <a:lnTo>
                        <a:pt x="1" y="388"/>
                      </a:lnTo>
                      <a:lnTo>
                        <a:pt x="4" y="419"/>
                      </a:lnTo>
                      <a:lnTo>
                        <a:pt x="8" y="450"/>
                      </a:lnTo>
                      <a:lnTo>
                        <a:pt x="13" y="483"/>
                      </a:lnTo>
                      <a:lnTo>
                        <a:pt x="19" y="515"/>
                      </a:lnTo>
                      <a:lnTo>
                        <a:pt x="27" y="548"/>
                      </a:lnTo>
                      <a:lnTo>
                        <a:pt x="36" y="582"/>
                      </a:lnTo>
                      <a:lnTo>
                        <a:pt x="45" y="617"/>
                      </a:lnTo>
                      <a:lnTo>
                        <a:pt x="56" y="651"/>
                      </a:lnTo>
                      <a:lnTo>
                        <a:pt x="68" y="686"/>
                      </a:lnTo>
                      <a:lnTo>
                        <a:pt x="82" y="722"/>
                      </a:lnTo>
                      <a:lnTo>
                        <a:pt x="96" y="757"/>
                      </a:lnTo>
                      <a:lnTo>
                        <a:pt x="111" y="793"/>
                      </a:lnTo>
                      <a:lnTo>
                        <a:pt x="128" y="829"/>
                      </a:lnTo>
                      <a:lnTo>
                        <a:pt x="146" y="865"/>
                      </a:lnTo>
                      <a:lnTo>
                        <a:pt x="165" y="900"/>
                      </a:lnTo>
                      <a:lnTo>
                        <a:pt x="184" y="936"/>
                      </a:lnTo>
                      <a:lnTo>
                        <a:pt x="184" y="936"/>
                      </a:lnTo>
                      <a:lnTo>
                        <a:pt x="206" y="971"/>
                      </a:lnTo>
                      <a:lnTo>
                        <a:pt x="227" y="1005"/>
                      </a:lnTo>
                      <a:lnTo>
                        <a:pt x="249" y="1037"/>
                      </a:lnTo>
                      <a:lnTo>
                        <a:pt x="272" y="1069"/>
                      </a:lnTo>
                      <a:lnTo>
                        <a:pt x="295" y="1101"/>
                      </a:lnTo>
                      <a:lnTo>
                        <a:pt x="318" y="1130"/>
                      </a:lnTo>
                      <a:lnTo>
                        <a:pt x="342" y="1158"/>
                      </a:lnTo>
                      <a:lnTo>
                        <a:pt x="366" y="1186"/>
                      </a:lnTo>
                      <a:lnTo>
                        <a:pt x="391" y="1212"/>
                      </a:lnTo>
                      <a:lnTo>
                        <a:pt x="415" y="1237"/>
                      </a:lnTo>
                      <a:lnTo>
                        <a:pt x="440" y="1262"/>
                      </a:lnTo>
                      <a:lnTo>
                        <a:pt x="465" y="1283"/>
                      </a:lnTo>
                      <a:lnTo>
                        <a:pt x="490" y="1305"/>
                      </a:lnTo>
                      <a:lnTo>
                        <a:pt x="515" y="1326"/>
                      </a:lnTo>
                      <a:lnTo>
                        <a:pt x="540" y="1343"/>
                      </a:lnTo>
                      <a:lnTo>
                        <a:pt x="564" y="1361"/>
                      </a:lnTo>
                      <a:lnTo>
                        <a:pt x="590" y="1377"/>
                      </a:lnTo>
                      <a:lnTo>
                        <a:pt x="614" y="1391"/>
                      </a:lnTo>
                      <a:lnTo>
                        <a:pt x="638" y="1403"/>
                      </a:lnTo>
                      <a:lnTo>
                        <a:pt x="663" y="1415"/>
                      </a:lnTo>
                      <a:lnTo>
                        <a:pt x="687" y="1425"/>
                      </a:lnTo>
                      <a:lnTo>
                        <a:pt x="710" y="1434"/>
                      </a:lnTo>
                      <a:lnTo>
                        <a:pt x="733" y="1441"/>
                      </a:lnTo>
                      <a:lnTo>
                        <a:pt x="756" y="1446"/>
                      </a:lnTo>
                      <a:lnTo>
                        <a:pt x="778" y="1449"/>
                      </a:lnTo>
                      <a:lnTo>
                        <a:pt x="799" y="1452"/>
                      </a:lnTo>
                      <a:lnTo>
                        <a:pt x="820" y="1452"/>
                      </a:lnTo>
                      <a:lnTo>
                        <a:pt x="840" y="1451"/>
                      </a:lnTo>
                      <a:lnTo>
                        <a:pt x="859" y="1447"/>
                      </a:lnTo>
                      <a:lnTo>
                        <a:pt x="877" y="1443"/>
                      </a:lnTo>
                      <a:lnTo>
                        <a:pt x="895" y="1435"/>
                      </a:lnTo>
                      <a:lnTo>
                        <a:pt x="912" y="1428"/>
                      </a:lnTo>
                      <a:lnTo>
                        <a:pt x="912" y="1428"/>
                      </a:lnTo>
                      <a:lnTo>
                        <a:pt x="924" y="1420"/>
                      </a:lnTo>
                      <a:lnTo>
                        <a:pt x="938" y="1410"/>
                      </a:lnTo>
                      <a:lnTo>
                        <a:pt x="954" y="1397"/>
                      </a:lnTo>
                      <a:lnTo>
                        <a:pt x="969" y="1384"/>
                      </a:lnTo>
                      <a:lnTo>
                        <a:pt x="986" y="1369"/>
                      </a:lnTo>
                      <a:lnTo>
                        <a:pt x="1002" y="1354"/>
                      </a:lnTo>
                      <a:lnTo>
                        <a:pt x="1018" y="1337"/>
                      </a:lnTo>
                      <a:lnTo>
                        <a:pt x="1032" y="1320"/>
                      </a:lnTo>
                      <a:lnTo>
                        <a:pt x="1032" y="1320"/>
                      </a:lnTo>
                      <a:lnTo>
                        <a:pt x="1041" y="1306"/>
                      </a:lnTo>
                      <a:lnTo>
                        <a:pt x="1047" y="1292"/>
                      </a:lnTo>
                      <a:lnTo>
                        <a:pt x="1051" y="1277"/>
                      </a:lnTo>
                      <a:lnTo>
                        <a:pt x="1052" y="1262"/>
                      </a:lnTo>
                      <a:lnTo>
                        <a:pt x="1051" y="1246"/>
                      </a:lnTo>
                      <a:lnTo>
                        <a:pt x="1047" y="1231"/>
                      </a:lnTo>
                      <a:lnTo>
                        <a:pt x="1042" y="1217"/>
                      </a:lnTo>
                      <a:lnTo>
                        <a:pt x="1033" y="1204"/>
                      </a:lnTo>
                      <a:lnTo>
                        <a:pt x="1033" y="1204"/>
                      </a:lnTo>
                      <a:close/>
                    </a:path>
                  </a:pathLst>
                </a:cu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016" name="Google Shape;3016;p185"/>
                <p:cNvPicPr preferRelativeResize="0"/>
                <p:nvPr/>
              </p:nvPicPr>
              <p:blipFill rotWithShape="1">
                <a:blip r:embed="rId4">
                  <a:alphaModFix/>
                </a:blip>
                <a:srcRect b="0" l="0" r="0" t="0"/>
                <a:stretch/>
              </p:blipFill>
              <p:spPr>
                <a:xfrm>
                  <a:off x="8141564" y="5154375"/>
                  <a:ext cx="163722" cy="249758"/>
                </a:xfrm>
                <a:prstGeom prst="rect">
                  <a:avLst/>
                </a:prstGeom>
                <a:noFill/>
                <a:ln>
                  <a:noFill/>
                </a:ln>
              </p:spPr>
            </p:pic>
          </p:grpSp>
        </p:grpSp>
        <p:grpSp>
          <p:nvGrpSpPr>
            <p:cNvPr id="3017" name="Google Shape;3017;p185"/>
            <p:cNvGrpSpPr/>
            <p:nvPr/>
          </p:nvGrpSpPr>
          <p:grpSpPr>
            <a:xfrm>
              <a:off x="6330447" y="4627544"/>
              <a:ext cx="384656" cy="533388"/>
              <a:chOff x="6440968" y="5106709"/>
              <a:chExt cx="456101" cy="632460"/>
            </a:xfrm>
          </p:grpSpPr>
          <p:pic>
            <p:nvPicPr>
              <p:cNvPr id="3018" name="Google Shape;3018;p185"/>
              <p:cNvPicPr preferRelativeResize="0"/>
              <p:nvPr/>
            </p:nvPicPr>
            <p:blipFill rotWithShape="1">
              <a:blip r:embed="rId3">
                <a:alphaModFix/>
              </a:blip>
              <a:srcRect b="0" l="0" r="0" t="0"/>
              <a:stretch/>
            </p:blipFill>
            <p:spPr>
              <a:xfrm>
                <a:off x="6440968" y="5106709"/>
                <a:ext cx="456101" cy="632460"/>
              </a:xfrm>
              <a:prstGeom prst="rect">
                <a:avLst/>
              </a:prstGeom>
              <a:noFill/>
              <a:ln>
                <a:noFill/>
              </a:ln>
            </p:spPr>
          </p:pic>
          <p:grpSp>
            <p:nvGrpSpPr>
              <p:cNvPr id="3019" name="Google Shape;3019;p185"/>
              <p:cNvGrpSpPr/>
              <p:nvPr/>
            </p:nvGrpSpPr>
            <p:grpSpPr>
              <a:xfrm>
                <a:off x="6543675" y="5194620"/>
                <a:ext cx="230506" cy="307500"/>
                <a:chOff x="8013555" y="5154375"/>
                <a:chExt cx="291731" cy="389175"/>
              </a:xfrm>
            </p:grpSpPr>
            <p:sp>
              <p:nvSpPr>
                <p:cNvPr id="3020" name="Google Shape;3020;p185"/>
                <p:cNvSpPr/>
                <p:nvPr/>
              </p:nvSpPr>
              <p:spPr>
                <a:xfrm>
                  <a:off x="8013555" y="5264717"/>
                  <a:ext cx="202019" cy="278833"/>
                </a:xfrm>
                <a:custGeom>
                  <a:rect b="b" l="l" r="r" t="t"/>
                  <a:pathLst>
                    <a:path extrusionOk="0" h="1452" w="1052">
                      <a:moveTo>
                        <a:pt x="1033" y="1204"/>
                      </a:moveTo>
                      <a:lnTo>
                        <a:pt x="883" y="1002"/>
                      </a:lnTo>
                      <a:lnTo>
                        <a:pt x="883" y="1002"/>
                      </a:lnTo>
                      <a:lnTo>
                        <a:pt x="877" y="996"/>
                      </a:lnTo>
                      <a:lnTo>
                        <a:pt x="871" y="988"/>
                      </a:lnTo>
                      <a:lnTo>
                        <a:pt x="863" y="983"/>
                      </a:lnTo>
                      <a:lnTo>
                        <a:pt x="855" y="978"/>
                      </a:lnTo>
                      <a:lnTo>
                        <a:pt x="848" y="974"/>
                      </a:lnTo>
                      <a:lnTo>
                        <a:pt x="839" y="971"/>
                      </a:lnTo>
                      <a:lnTo>
                        <a:pt x="831" y="968"/>
                      </a:lnTo>
                      <a:lnTo>
                        <a:pt x="822" y="965"/>
                      </a:lnTo>
                      <a:lnTo>
                        <a:pt x="813" y="965"/>
                      </a:lnTo>
                      <a:lnTo>
                        <a:pt x="803" y="964"/>
                      </a:lnTo>
                      <a:lnTo>
                        <a:pt x="794" y="965"/>
                      </a:lnTo>
                      <a:lnTo>
                        <a:pt x="785" y="967"/>
                      </a:lnTo>
                      <a:lnTo>
                        <a:pt x="776" y="969"/>
                      </a:lnTo>
                      <a:lnTo>
                        <a:pt x="767" y="972"/>
                      </a:lnTo>
                      <a:lnTo>
                        <a:pt x="760" y="977"/>
                      </a:lnTo>
                      <a:lnTo>
                        <a:pt x="751" y="982"/>
                      </a:lnTo>
                      <a:lnTo>
                        <a:pt x="751" y="982"/>
                      </a:lnTo>
                      <a:lnTo>
                        <a:pt x="696" y="1019"/>
                      </a:lnTo>
                      <a:lnTo>
                        <a:pt x="669" y="1037"/>
                      </a:lnTo>
                      <a:lnTo>
                        <a:pt x="669" y="1037"/>
                      </a:lnTo>
                      <a:lnTo>
                        <a:pt x="661" y="1041"/>
                      </a:lnTo>
                      <a:lnTo>
                        <a:pt x="655" y="1043"/>
                      </a:lnTo>
                      <a:lnTo>
                        <a:pt x="647" y="1045"/>
                      </a:lnTo>
                      <a:lnTo>
                        <a:pt x="640" y="1045"/>
                      </a:lnTo>
                      <a:lnTo>
                        <a:pt x="632" y="1045"/>
                      </a:lnTo>
                      <a:lnTo>
                        <a:pt x="624" y="1045"/>
                      </a:lnTo>
                      <a:lnTo>
                        <a:pt x="608" y="1040"/>
                      </a:lnTo>
                      <a:lnTo>
                        <a:pt x="591" y="1032"/>
                      </a:lnTo>
                      <a:lnTo>
                        <a:pt x="575" y="1022"/>
                      </a:lnTo>
                      <a:lnTo>
                        <a:pt x="557" y="1008"/>
                      </a:lnTo>
                      <a:lnTo>
                        <a:pt x="540" y="992"/>
                      </a:lnTo>
                      <a:lnTo>
                        <a:pt x="522" y="973"/>
                      </a:lnTo>
                      <a:lnTo>
                        <a:pt x="504" y="953"/>
                      </a:lnTo>
                      <a:lnTo>
                        <a:pt x="485" y="931"/>
                      </a:lnTo>
                      <a:lnTo>
                        <a:pt x="467" y="907"/>
                      </a:lnTo>
                      <a:lnTo>
                        <a:pt x="449" y="880"/>
                      </a:lnTo>
                      <a:lnTo>
                        <a:pt x="432" y="853"/>
                      </a:lnTo>
                      <a:lnTo>
                        <a:pt x="396" y="794"/>
                      </a:lnTo>
                      <a:lnTo>
                        <a:pt x="396" y="794"/>
                      </a:lnTo>
                      <a:lnTo>
                        <a:pt x="379" y="765"/>
                      </a:lnTo>
                      <a:lnTo>
                        <a:pt x="364" y="736"/>
                      </a:lnTo>
                      <a:lnTo>
                        <a:pt x="349" y="707"/>
                      </a:lnTo>
                      <a:lnTo>
                        <a:pt x="336" y="679"/>
                      </a:lnTo>
                      <a:lnTo>
                        <a:pt x="326" y="653"/>
                      </a:lnTo>
                      <a:lnTo>
                        <a:pt x="315" y="627"/>
                      </a:lnTo>
                      <a:lnTo>
                        <a:pt x="308" y="603"/>
                      </a:lnTo>
                      <a:lnTo>
                        <a:pt x="301" y="581"/>
                      </a:lnTo>
                      <a:lnTo>
                        <a:pt x="297" y="559"/>
                      </a:lnTo>
                      <a:lnTo>
                        <a:pt x="296" y="539"/>
                      </a:lnTo>
                      <a:lnTo>
                        <a:pt x="296" y="520"/>
                      </a:lnTo>
                      <a:lnTo>
                        <a:pt x="299" y="503"/>
                      </a:lnTo>
                      <a:lnTo>
                        <a:pt x="304" y="489"/>
                      </a:lnTo>
                      <a:lnTo>
                        <a:pt x="306" y="481"/>
                      </a:lnTo>
                      <a:lnTo>
                        <a:pt x="310" y="476"/>
                      </a:lnTo>
                      <a:lnTo>
                        <a:pt x="315" y="470"/>
                      </a:lnTo>
                      <a:lnTo>
                        <a:pt x="320" y="465"/>
                      </a:lnTo>
                      <a:lnTo>
                        <a:pt x="327" y="460"/>
                      </a:lnTo>
                      <a:lnTo>
                        <a:pt x="333" y="456"/>
                      </a:lnTo>
                      <a:lnTo>
                        <a:pt x="333" y="456"/>
                      </a:lnTo>
                      <a:lnTo>
                        <a:pt x="363" y="441"/>
                      </a:lnTo>
                      <a:lnTo>
                        <a:pt x="421" y="411"/>
                      </a:lnTo>
                      <a:lnTo>
                        <a:pt x="421" y="411"/>
                      </a:lnTo>
                      <a:lnTo>
                        <a:pt x="430" y="407"/>
                      </a:lnTo>
                      <a:lnTo>
                        <a:pt x="438" y="401"/>
                      </a:lnTo>
                      <a:lnTo>
                        <a:pt x="446" y="396"/>
                      </a:lnTo>
                      <a:lnTo>
                        <a:pt x="452" y="389"/>
                      </a:lnTo>
                      <a:lnTo>
                        <a:pt x="457" y="382"/>
                      </a:lnTo>
                      <a:lnTo>
                        <a:pt x="462" y="374"/>
                      </a:lnTo>
                      <a:lnTo>
                        <a:pt x="467" y="367"/>
                      </a:lnTo>
                      <a:lnTo>
                        <a:pt x="470" y="359"/>
                      </a:lnTo>
                      <a:lnTo>
                        <a:pt x="474" y="350"/>
                      </a:lnTo>
                      <a:lnTo>
                        <a:pt x="475" y="341"/>
                      </a:lnTo>
                      <a:lnTo>
                        <a:pt x="476" y="332"/>
                      </a:lnTo>
                      <a:lnTo>
                        <a:pt x="476" y="323"/>
                      </a:lnTo>
                      <a:lnTo>
                        <a:pt x="476" y="314"/>
                      </a:lnTo>
                      <a:lnTo>
                        <a:pt x="475" y="305"/>
                      </a:lnTo>
                      <a:lnTo>
                        <a:pt x="472" y="296"/>
                      </a:lnTo>
                      <a:lnTo>
                        <a:pt x="470" y="287"/>
                      </a:lnTo>
                      <a:lnTo>
                        <a:pt x="370" y="57"/>
                      </a:lnTo>
                      <a:lnTo>
                        <a:pt x="370" y="57"/>
                      </a:lnTo>
                      <a:lnTo>
                        <a:pt x="363" y="43"/>
                      </a:lnTo>
                      <a:lnTo>
                        <a:pt x="352" y="31"/>
                      </a:lnTo>
                      <a:lnTo>
                        <a:pt x="341" y="20"/>
                      </a:lnTo>
                      <a:lnTo>
                        <a:pt x="328" y="11"/>
                      </a:lnTo>
                      <a:lnTo>
                        <a:pt x="314" y="5"/>
                      </a:lnTo>
                      <a:lnTo>
                        <a:pt x="299" y="1"/>
                      </a:lnTo>
                      <a:lnTo>
                        <a:pt x="283" y="0"/>
                      </a:lnTo>
                      <a:lnTo>
                        <a:pt x="267" y="1"/>
                      </a:lnTo>
                      <a:lnTo>
                        <a:pt x="267" y="1"/>
                      </a:lnTo>
                      <a:lnTo>
                        <a:pt x="245" y="5"/>
                      </a:lnTo>
                      <a:lnTo>
                        <a:pt x="223" y="10"/>
                      </a:lnTo>
                      <a:lnTo>
                        <a:pt x="202" y="15"/>
                      </a:lnTo>
                      <a:lnTo>
                        <a:pt x="181" y="23"/>
                      </a:lnTo>
                      <a:lnTo>
                        <a:pt x="144" y="36"/>
                      </a:lnTo>
                      <a:lnTo>
                        <a:pt x="129" y="43"/>
                      </a:lnTo>
                      <a:lnTo>
                        <a:pt x="115" y="50"/>
                      </a:lnTo>
                      <a:lnTo>
                        <a:pt x="115" y="50"/>
                      </a:lnTo>
                      <a:lnTo>
                        <a:pt x="100" y="60"/>
                      </a:lnTo>
                      <a:lnTo>
                        <a:pt x="86" y="73"/>
                      </a:lnTo>
                      <a:lnTo>
                        <a:pt x="71" y="86"/>
                      </a:lnTo>
                      <a:lnTo>
                        <a:pt x="59" y="101"/>
                      </a:lnTo>
                      <a:lnTo>
                        <a:pt x="49" y="119"/>
                      </a:lnTo>
                      <a:lnTo>
                        <a:pt x="38" y="137"/>
                      </a:lnTo>
                      <a:lnTo>
                        <a:pt x="29" y="156"/>
                      </a:lnTo>
                      <a:lnTo>
                        <a:pt x="22" y="178"/>
                      </a:lnTo>
                      <a:lnTo>
                        <a:pt x="15" y="199"/>
                      </a:lnTo>
                      <a:lnTo>
                        <a:pt x="10" y="223"/>
                      </a:lnTo>
                      <a:lnTo>
                        <a:pt x="5" y="248"/>
                      </a:lnTo>
                      <a:lnTo>
                        <a:pt x="3" y="275"/>
                      </a:lnTo>
                      <a:lnTo>
                        <a:pt x="0" y="301"/>
                      </a:lnTo>
                      <a:lnTo>
                        <a:pt x="0" y="329"/>
                      </a:lnTo>
                      <a:lnTo>
                        <a:pt x="0" y="359"/>
                      </a:lnTo>
                      <a:lnTo>
                        <a:pt x="1" y="388"/>
                      </a:lnTo>
                      <a:lnTo>
                        <a:pt x="4" y="419"/>
                      </a:lnTo>
                      <a:lnTo>
                        <a:pt x="8" y="450"/>
                      </a:lnTo>
                      <a:lnTo>
                        <a:pt x="13" y="483"/>
                      </a:lnTo>
                      <a:lnTo>
                        <a:pt x="19" y="515"/>
                      </a:lnTo>
                      <a:lnTo>
                        <a:pt x="27" y="548"/>
                      </a:lnTo>
                      <a:lnTo>
                        <a:pt x="36" y="582"/>
                      </a:lnTo>
                      <a:lnTo>
                        <a:pt x="45" y="617"/>
                      </a:lnTo>
                      <a:lnTo>
                        <a:pt x="56" y="651"/>
                      </a:lnTo>
                      <a:lnTo>
                        <a:pt x="68" y="686"/>
                      </a:lnTo>
                      <a:lnTo>
                        <a:pt x="82" y="722"/>
                      </a:lnTo>
                      <a:lnTo>
                        <a:pt x="96" y="757"/>
                      </a:lnTo>
                      <a:lnTo>
                        <a:pt x="111" y="793"/>
                      </a:lnTo>
                      <a:lnTo>
                        <a:pt x="128" y="829"/>
                      </a:lnTo>
                      <a:lnTo>
                        <a:pt x="146" y="865"/>
                      </a:lnTo>
                      <a:lnTo>
                        <a:pt x="165" y="900"/>
                      </a:lnTo>
                      <a:lnTo>
                        <a:pt x="184" y="936"/>
                      </a:lnTo>
                      <a:lnTo>
                        <a:pt x="184" y="936"/>
                      </a:lnTo>
                      <a:lnTo>
                        <a:pt x="206" y="971"/>
                      </a:lnTo>
                      <a:lnTo>
                        <a:pt x="227" y="1005"/>
                      </a:lnTo>
                      <a:lnTo>
                        <a:pt x="249" y="1037"/>
                      </a:lnTo>
                      <a:lnTo>
                        <a:pt x="272" y="1069"/>
                      </a:lnTo>
                      <a:lnTo>
                        <a:pt x="295" y="1101"/>
                      </a:lnTo>
                      <a:lnTo>
                        <a:pt x="318" y="1130"/>
                      </a:lnTo>
                      <a:lnTo>
                        <a:pt x="342" y="1158"/>
                      </a:lnTo>
                      <a:lnTo>
                        <a:pt x="366" y="1186"/>
                      </a:lnTo>
                      <a:lnTo>
                        <a:pt x="391" y="1212"/>
                      </a:lnTo>
                      <a:lnTo>
                        <a:pt x="415" y="1237"/>
                      </a:lnTo>
                      <a:lnTo>
                        <a:pt x="440" y="1262"/>
                      </a:lnTo>
                      <a:lnTo>
                        <a:pt x="465" y="1283"/>
                      </a:lnTo>
                      <a:lnTo>
                        <a:pt x="490" y="1305"/>
                      </a:lnTo>
                      <a:lnTo>
                        <a:pt x="515" y="1326"/>
                      </a:lnTo>
                      <a:lnTo>
                        <a:pt x="540" y="1343"/>
                      </a:lnTo>
                      <a:lnTo>
                        <a:pt x="564" y="1361"/>
                      </a:lnTo>
                      <a:lnTo>
                        <a:pt x="590" y="1377"/>
                      </a:lnTo>
                      <a:lnTo>
                        <a:pt x="614" y="1391"/>
                      </a:lnTo>
                      <a:lnTo>
                        <a:pt x="638" y="1403"/>
                      </a:lnTo>
                      <a:lnTo>
                        <a:pt x="663" y="1415"/>
                      </a:lnTo>
                      <a:lnTo>
                        <a:pt x="687" y="1425"/>
                      </a:lnTo>
                      <a:lnTo>
                        <a:pt x="710" y="1434"/>
                      </a:lnTo>
                      <a:lnTo>
                        <a:pt x="733" y="1441"/>
                      </a:lnTo>
                      <a:lnTo>
                        <a:pt x="756" y="1446"/>
                      </a:lnTo>
                      <a:lnTo>
                        <a:pt x="778" y="1449"/>
                      </a:lnTo>
                      <a:lnTo>
                        <a:pt x="799" y="1452"/>
                      </a:lnTo>
                      <a:lnTo>
                        <a:pt x="820" y="1452"/>
                      </a:lnTo>
                      <a:lnTo>
                        <a:pt x="840" y="1451"/>
                      </a:lnTo>
                      <a:lnTo>
                        <a:pt x="859" y="1447"/>
                      </a:lnTo>
                      <a:lnTo>
                        <a:pt x="877" y="1443"/>
                      </a:lnTo>
                      <a:lnTo>
                        <a:pt x="895" y="1435"/>
                      </a:lnTo>
                      <a:lnTo>
                        <a:pt x="912" y="1428"/>
                      </a:lnTo>
                      <a:lnTo>
                        <a:pt x="912" y="1428"/>
                      </a:lnTo>
                      <a:lnTo>
                        <a:pt x="924" y="1420"/>
                      </a:lnTo>
                      <a:lnTo>
                        <a:pt x="938" y="1410"/>
                      </a:lnTo>
                      <a:lnTo>
                        <a:pt x="954" y="1397"/>
                      </a:lnTo>
                      <a:lnTo>
                        <a:pt x="969" y="1384"/>
                      </a:lnTo>
                      <a:lnTo>
                        <a:pt x="986" y="1369"/>
                      </a:lnTo>
                      <a:lnTo>
                        <a:pt x="1002" y="1354"/>
                      </a:lnTo>
                      <a:lnTo>
                        <a:pt x="1018" y="1337"/>
                      </a:lnTo>
                      <a:lnTo>
                        <a:pt x="1032" y="1320"/>
                      </a:lnTo>
                      <a:lnTo>
                        <a:pt x="1032" y="1320"/>
                      </a:lnTo>
                      <a:lnTo>
                        <a:pt x="1041" y="1306"/>
                      </a:lnTo>
                      <a:lnTo>
                        <a:pt x="1047" y="1292"/>
                      </a:lnTo>
                      <a:lnTo>
                        <a:pt x="1051" y="1277"/>
                      </a:lnTo>
                      <a:lnTo>
                        <a:pt x="1052" y="1262"/>
                      </a:lnTo>
                      <a:lnTo>
                        <a:pt x="1051" y="1246"/>
                      </a:lnTo>
                      <a:lnTo>
                        <a:pt x="1047" y="1231"/>
                      </a:lnTo>
                      <a:lnTo>
                        <a:pt x="1042" y="1217"/>
                      </a:lnTo>
                      <a:lnTo>
                        <a:pt x="1033" y="1204"/>
                      </a:lnTo>
                      <a:lnTo>
                        <a:pt x="1033" y="1204"/>
                      </a:lnTo>
                      <a:close/>
                    </a:path>
                  </a:pathLst>
                </a:cu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021" name="Google Shape;3021;p185"/>
                <p:cNvPicPr preferRelativeResize="0"/>
                <p:nvPr/>
              </p:nvPicPr>
              <p:blipFill rotWithShape="1">
                <a:blip r:embed="rId4">
                  <a:alphaModFix/>
                </a:blip>
                <a:srcRect b="0" l="0" r="0" t="0"/>
                <a:stretch/>
              </p:blipFill>
              <p:spPr>
                <a:xfrm>
                  <a:off x="8141564" y="5154375"/>
                  <a:ext cx="163722" cy="249758"/>
                </a:xfrm>
                <a:prstGeom prst="rect">
                  <a:avLst/>
                </a:prstGeom>
                <a:noFill/>
                <a:ln>
                  <a:noFill/>
                </a:ln>
              </p:spPr>
            </p:pic>
          </p:grpSp>
        </p:grpSp>
        <p:grpSp>
          <p:nvGrpSpPr>
            <p:cNvPr id="3022" name="Google Shape;3022;p185"/>
            <p:cNvGrpSpPr/>
            <p:nvPr/>
          </p:nvGrpSpPr>
          <p:grpSpPr>
            <a:xfrm>
              <a:off x="7889569" y="5392023"/>
              <a:ext cx="384656" cy="533388"/>
              <a:chOff x="6440968" y="5106709"/>
              <a:chExt cx="456101" cy="632460"/>
            </a:xfrm>
          </p:grpSpPr>
          <p:pic>
            <p:nvPicPr>
              <p:cNvPr id="3023" name="Google Shape;3023;p185"/>
              <p:cNvPicPr preferRelativeResize="0"/>
              <p:nvPr/>
            </p:nvPicPr>
            <p:blipFill rotWithShape="1">
              <a:blip r:embed="rId3">
                <a:alphaModFix/>
              </a:blip>
              <a:srcRect b="0" l="0" r="0" t="0"/>
              <a:stretch/>
            </p:blipFill>
            <p:spPr>
              <a:xfrm>
                <a:off x="6440968" y="5106709"/>
                <a:ext cx="456101" cy="632460"/>
              </a:xfrm>
              <a:prstGeom prst="rect">
                <a:avLst/>
              </a:prstGeom>
              <a:noFill/>
              <a:ln>
                <a:noFill/>
              </a:ln>
            </p:spPr>
          </p:pic>
          <p:grpSp>
            <p:nvGrpSpPr>
              <p:cNvPr id="3024" name="Google Shape;3024;p185"/>
              <p:cNvGrpSpPr/>
              <p:nvPr/>
            </p:nvGrpSpPr>
            <p:grpSpPr>
              <a:xfrm>
                <a:off x="6543675" y="5194620"/>
                <a:ext cx="230506" cy="307500"/>
                <a:chOff x="8013555" y="5154375"/>
                <a:chExt cx="291731" cy="389175"/>
              </a:xfrm>
            </p:grpSpPr>
            <p:sp>
              <p:nvSpPr>
                <p:cNvPr id="3025" name="Google Shape;3025;p185"/>
                <p:cNvSpPr/>
                <p:nvPr/>
              </p:nvSpPr>
              <p:spPr>
                <a:xfrm>
                  <a:off x="8013555" y="5264717"/>
                  <a:ext cx="202019" cy="278833"/>
                </a:xfrm>
                <a:custGeom>
                  <a:rect b="b" l="l" r="r" t="t"/>
                  <a:pathLst>
                    <a:path extrusionOk="0" h="1452" w="1052">
                      <a:moveTo>
                        <a:pt x="1033" y="1204"/>
                      </a:moveTo>
                      <a:lnTo>
                        <a:pt x="883" y="1002"/>
                      </a:lnTo>
                      <a:lnTo>
                        <a:pt x="883" y="1002"/>
                      </a:lnTo>
                      <a:lnTo>
                        <a:pt x="877" y="996"/>
                      </a:lnTo>
                      <a:lnTo>
                        <a:pt x="871" y="988"/>
                      </a:lnTo>
                      <a:lnTo>
                        <a:pt x="863" y="983"/>
                      </a:lnTo>
                      <a:lnTo>
                        <a:pt x="855" y="978"/>
                      </a:lnTo>
                      <a:lnTo>
                        <a:pt x="848" y="974"/>
                      </a:lnTo>
                      <a:lnTo>
                        <a:pt x="839" y="971"/>
                      </a:lnTo>
                      <a:lnTo>
                        <a:pt x="831" y="968"/>
                      </a:lnTo>
                      <a:lnTo>
                        <a:pt x="822" y="965"/>
                      </a:lnTo>
                      <a:lnTo>
                        <a:pt x="813" y="965"/>
                      </a:lnTo>
                      <a:lnTo>
                        <a:pt x="803" y="964"/>
                      </a:lnTo>
                      <a:lnTo>
                        <a:pt x="794" y="965"/>
                      </a:lnTo>
                      <a:lnTo>
                        <a:pt x="785" y="967"/>
                      </a:lnTo>
                      <a:lnTo>
                        <a:pt x="776" y="969"/>
                      </a:lnTo>
                      <a:lnTo>
                        <a:pt x="767" y="972"/>
                      </a:lnTo>
                      <a:lnTo>
                        <a:pt x="760" y="977"/>
                      </a:lnTo>
                      <a:lnTo>
                        <a:pt x="751" y="982"/>
                      </a:lnTo>
                      <a:lnTo>
                        <a:pt x="751" y="982"/>
                      </a:lnTo>
                      <a:lnTo>
                        <a:pt x="696" y="1019"/>
                      </a:lnTo>
                      <a:lnTo>
                        <a:pt x="669" y="1037"/>
                      </a:lnTo>
                      <a:lnTo>
                        <a:pt x="669" y="1037"/>
                      </a:lnTo>
                      <a:lnTo>
                        <a:pt x="661" y="1041"/>
                      </a:lnTo>
                      <a:lnTo>
                        <a:pt x="655" y="1043"/>
                      </a:lnTo>
                      <a:lnTo>
                        <a:pt x="647" y="1045"/>
                      </a:lnTo>
                      <a:lnTo>
                        <a:pt x="640" y="1045"/>
                      </a:lnTo>
                      <a:lnTo>
                        <a:pt x="632" y="1045"/>
                      </a:lnTo>
                      <a:lnTo>
                        <a:pt x="624" y="1045"/>
                      </a:lnTo>
                      <a:lnTo>
                        <a:pt x="608" y="1040"/>
                      </a:lnTo>
                      <a:lnTo>
                        <a:pt x="591" y="1032"/>
                      </a:lnTo>
                      <a:lnTo>
                        <a:pt x="575" y="1022"/>
                      </a:lnTo>
                      <a:lnTo>
                        <a:pt x="557" y="1008"/>
                      </a:lnTo>
                      <a:lnTo>
                        <a:pt x="540" y="992"/>
                      </a:lnTo>
                      <a:lnTo>
                        <a:pt x="522" y="973"/>
                      </a:lnTo>
                      <a:lnTo>
                        <a:pt x="504" y="953"/>
                      </a:lnTo>
                      <a:lnTo>
                        <a:pt x="485" y="931"/>
                      </a:lnTo>
                      <a:lnTo>
                        <a:pt x="467" y="907"/>
                      </a:lnTo>
                      <a:lnTo>
                        <a:pt x="449" y="880"/>
                      </a:lnTo>
                      <a:lnTo>
                        <a:pt x="432" y="853"/>
                      </a:lnTo>
                      <a:lnTo>
                        <a:pt x="396" y="794"/>
                      </a:lnTo>
                      <a:lnTo>
                        <a:pt x="396" y="794"/>
                      </a:lnTo>
                      <a:lnTo>
                        <a:pt x="379" y="765"/>
                      </a:lnTo>
                      <a:lnTo>
                        <a:pt x="364" y="736"/>
                      </a:lnTo>
                      <a:lnTo>
                        <a:pt x="349" y="707"/>
                      </a:lnTo>
                      <a:lnTo>
                        <a:pt x="336" y="679"/>
                      </a:lnTo>
                      <a:lnTo>
                        <a:pt x="326" y="653"/>
                      </a:lnTo>
                      <a:lnTo>
                        <a:pt x="315" y="627"/>
                      </a:lnTo>
                      <a:lnTo>
                        <a:pt x="308" y="603"/>
                      </a:lnTo>
                      <a:lnTo>
                        <a:pt x="301" y="581"/>
                      </a:lnTo>
                      <a:lnTo>
                        <a:pt x="297" y="559"/>
                      </a:lnTo>
                      <a:lnTo>
                        <a:pt x="296" y="539"/>
                      </a:lnTo>
                      <a:lnTo>
                        <a:pt x="296" y="520"/>
                      </a:lnTo>
                      <a:lnTo>
                        <a:pt x="299" y="503"/>
                      </a:lnTo>
                      <a:lnTo>
                        <a:pt x="304" y="489"/>
                      </a:lnTo>
                      <a:lnTo>
                        <a:pt x="306" y="481"/>
                      </a:lnTo>
                      <a:lnTo>
                        <a:pt x="310" y="476"/>
                      </a:lnTo>
                      <a:lnTo>
                        <a:pt x="315" y="470"/>
                      </a:lnTo>
                      <a:lnTo>
                        <a:pt x="320" y="465"/>
                      </a:lnTo>
                      <a:lnTo>
                        <a:pt x="327" y="460"/>
                      </a:lnTo>
                      <a:lnTo>
                        <a:pt x="333" y="456"/>
                      </a:lnTo>
                      <a:lnTo>
                        <a:pt x="333" y="456"/>
                      </a:lnTo>
                      <a:lnTo>
                        <a:pt x="363" y="441"/>
                      </a:lnTo>
                      <a:lnTo>
                        <a:pt x="421" y="411"/>
                      </a:lnTo>
                      <a:lnTo>
                        <a:pt x="421" y="411"/>
                      </a:lnTo>
                      <a:lnTo>
                        <a:pt x="430" y="407"/>
                      </a:lnTo>
                      <a:lnTo>
                        <a:pt x="438" y="401"/>
                      </a:lnTo>
                      <a:lnTo>
                        <a:pt x="446" y="396"/>
                      </a:lnTo>
                      <a:lnTo>
                        <a:pt x="452" y="389"/>
                      </a:lnTo>
                      <a:lnTo>
                        <a:pt x="457" y="382"/>
                      </a:lnTo>
                      <a:lnTo>
                        <a:pt x="462" y="374"/>
                      </a:lnTo>
                      <a:lnTo>
                        <a:pt x="467" y="367"/>
                      </a:lnTo>
                      <a:lnTo>
                        <a:pt x="470" y="359"/>
                      </a:lnTo>
                      <a:lnTo>
                        <a:pt x="474" y="350"/>
                      </a:lnTo>
                      <a:lnTo>
                        <a:pt x="475" y="341"/>
                      </a:lnTo>
                      <a:lnTo>
                        <a:pt x="476" y="332"/>
                      </a:lnTo>
                      <a:lnTo>
                        <a:pt x="476" y="323"/>
                      </a:lnTo>
                      <a:lnTo>
                        <a:pt x="476" y="314"/>
                      </a:lnTo>
                      <a:lnTo>
                        <a:pt x="475" y="305"/>
                      </a:lnTo>
                      <a:lnTo>
                        <a:pt x="472" y="296"/>
                      </a:lnTo>
                      <a:lnTo>
                        <a:pt x="470" y="287"/>
                      </a:lnTo>
                      <a:lnTo>
                        <a:pt x="370" y="57"/>
                      </a:lnTo>
                      <a:lnTo>
                        <a:pt x="370" y="57"/>
                      </a:lnTo>
                      <a:lnTo>
                        <a:pt x="363" y="43"/>
                      </a:lnTo>
                      <a:lnTo>
                        <a:pt x="352" y="31"/>
                      </a:lnTo>
                      <a:lnTo>
                        <a:pt x="341" y="20"/>
                      </a:lnTo>
                      <a:lnTo>
                        <a:pt x="328" y="11"/>
                      </a:lnTo>
                      <a:lnTo>
                        <a:pt x="314" y="5"/>
                      </a:lnTo>
                      <a:lnTo>
                        <a:pt x="299" y="1"/>
                      </a:lnTo>
                      <a:lnTo>
                        <a:pt x="283" y="0"/>
                      </a:lnTo>
                      <a:lnTo>
                        <a:pt x="267" y="1"/>
                      </a:lnTo>
                      <a:lnTo>
                        <a:pt x="267" y="1"/>
                      </a:lnTo>
                      <a:lnTo>
                        <a:pt x="245" y="5"/>
                      </a:lnTo>
                      <a:lnTo>
                        <a:pt x="223" y="10"/>
                      </a:lnTo>
                      <a:lnTo>
                        <a:pt x="202" y="15"/>
                      </a:lnTo>
                      <a:lnTo>
                        <a:pt x="181" y="23"/>
                      </a:lnTo>
                      <a:lnTo>
                        <a:pt x="144" y="36"/>
                      </a:lnTo>
                      <a:lnTo>
                        <a:pt x="129" y="43"/>
                      </a:lnTo>
                      <a:lnTo>
                        <a:pt x="115" y="50"/>
                      </a:lnTo>
                      <a:lnTo>
                        <a:pt x="115" y="50"/>
                      </a:lnTo>
                      <a:lnTo>
                        <a:pt x="100" y="60"/>
                      </a:lnTo>
                      <a:lnTo>
                        <a:pt x="86" y="73"/>
                      </a:lnTo>
                      <a:lnTo>
                        <a:pt x="71" y="86"/>
                      </a:lnTo>
                      <a:lnTo>
                        <a:pt x="59" y="101"/>
                      </a:lnTo>
                      <a:lnTo>
                        <a:pt x="49" y="119"/>
                      </a:lnTo>
                      <a:lnTo>
                        <a:pt x="38" y="137"/>
                      </a:lnTo>
                      <a:lnTo>
                        <a:pt x="29" y="156"/>
                      </a:lnTo>
                      <a:lnTo>
                        <a:pt x="22" y="178"/>
                      </a:lnTo>
                      <a:lnTo>
                        <a:pt x="15" y="199"/>
                      </a:lnTo>
                      <a:lnTo>
                        <a:pt x="10" y="223"/>
                      </a:lnTo>
                      <a:lnTo>
                        <a:pt x="5" y="248"/>
                      </a:lnTo>
                      <a:lnTo>
                        <a:pt x="3" y="275"/>
                      </a:lnTo>
                      <a:lnTo>
                        <a:pt x="0" y="301"/>
                      </a:lnTo>
                      <a:lnTo>
                        <a:pt x="0" y="329"/>
                      </a:lnTo>
                      <a:lnTo>
                        <a:pt x="0" y="359"/>
                      </a:lnTo>
                      <a:lnTo>
                        <a:pt x="1" y="388"/>
                      </a:lnTo>
                      <a:lnTo>
                        <a:pt x="4" y="419"/>
                      </a:lnTo>
                      <a:lnTo>
                        <a:pt x="8" y="450"/>
                      </a:lnTo>
                      <a:lnTo>
                        <a:pt x="13" y="483"/>
                      </a:lnTo>
                      <a:lnTo>
                        <a:pt x="19" y="515"/>
                      </a:lnTo>
                      <a:lnTo>
                        <a:pt x="27" y="548"/>
                      </a:lnTo>
                      <a:lnTo>
                        <a:pt x="36" y="582"/>
                      </a:lnTo>
                      <a:lnTo>
                        <a:pt x="45" y="617"/>
                      </a:lnTo>
                      <a:lnTo>
                        <a:pt x="56" y="651"/>
                      </a:lnTo>
                      <a:lnTo>
                        <a:pt x="68" y="686"/>
                      </a:lnTo>
                      <a:lnTo>
                        <a:pt x="82" y="722"/>
                      </a:lnTo>
                      <a:lnTo>
                        <a:pt x="96" y="757"/>
                      </a:lnTo>
                      <a:lnTo>
                        <a:pt x="111" y="793"/>
                      </a:lnTo>
                      <a:lnTo>
                        <a:pt x="128" y="829"/>
                      </a:lnTo>
                      <a:lnTo>
                        <a:pt x="146" y="865"/>
                      </a:lnTo>
                      <a:lnTo>
                        <a:pt x="165" y="900"/>
                      </a:lnTo>
                      <a:lnTo>
                        <a:pt x="184" y="936"/>
                      </a:lnTo>
                      <a:lnTo>
                        <a:pt x="184" y="936"/>
                      </a:lnTo>
                      <a:lnTo>
                        <a:pt x="206" y="971"/>
                      </a:lnTo>
                      <a:lnTo>
                        <a:pt x="227" y="1005"/>
                      </a:lnTo>
                      <a:lnTo>
                        <a:pt x="249" y="1037"/>
                      </a:lnTo>
                      <a:lnTo>
                        <a:pt x="272" y="1069"/>
                      </a:lnTo>
                      <a:lnTo>
                        <a:pt x="295" y="1101"/>
                      </a:lnTo>
                      <a:lnTo>
                        <a:pt x="318" y="1130"/>
                      </a:lnTo>
                      <a:lnTo>
                        <a:pt x="342" y="1158"/>
                      </a:lnTo>
                      <a:lnTo>
                        <a:pt x="366" y="1186"/>
                      </a:lnTo>
                      <a:lnTo>
                        <a:pt x="391" y="1212"/>
                      </a:lnTo>
                      <a:lnTo>
                        <a:pt x="415" y="1237"/>
                      </a:lnTo>
                      <a:lnTo>
                        <a:pt x="440" y="1262"/>
                      </a:lnTo>
                      <a:lnTo>
                        <a:pt x="465" y="1283"/>
                      </a:lnTo>
                      <a:lnTo>
                        <a:pt x="490" y="1305"/>
                      </a:lnTo>
                      <a:lnTo>
                        <a:pt x="515" y="1326"/>
                      </a:lnTo>
                      <a:lnTo>
                        <a:pt x="540" y="1343"/>
                      </a:lnTo>
                      <a:lnTo>
                        <a:pt x="564" y="1361"/>
                      </a:lnTo>
                      <a:lnTo>
                        <a:pt x="590" y="1377"/>
                      </a:lnTo>
                      <a:lnTo>
                        <a:pt x="614" y="1391"/>
                      </a:lnTo>
                      <a:lnTo>
                        <a:pt x="638" y="1403"/>
                      </a:lnTo>
                      <a:lnTo>
                        <a:pt x="663" y="1415"/>
                      </a:lnTo>
                      <a:lnTo>
                        <a:pt x="687" y="1425"/>
                      </a:lnTo>
                      <a:lnTo>
                        <a:pt x="710" y="1434"/>
                      </a:lnTo>
                      <a:lnTo>
                        <a:pt x="733" y="1441"/>
                      </a:lnTo>
                      <a:lnTo>
                        <a:pt x="756" y="1446"/>
                      </a:lnTo>
                      <a:lnTo>
                        <a:pt x="778" y="1449"/>
                      </a:lnTo>
                      <a:lnTo>
                        <a:pt x="799" y="1452"/>
                      </a:lnTo>
                      <a:lnTo>
                        <a:pt x="820" y="1452"/>
                      </a:lnTo>
                      <a:lnTo>
                        <a:pt x="840" y="1451"/>
                      </a:lnTo>
                      <a:lnTo>
                        <a:pt x="859" y="1447"/>
                      </a:lnTo>
                      <a:lnTo>
                        <a:pt x="877" y="1443"/>
                      </a:lnTo>
                      <a:lnTo>
                        <a:pt x="895" y="1435"/>
                      </a:lnTo>
                      <a:lnTo>
                        <a:pt x="912" y="1428"/>
                      </a:lnTo>
                      <a:lnTo>
                        <a:pt x="912" y="1428"/>
                      </a:lnTo>
                      <a:lnTo>
                        <a:pt x="924" y="1420"/>
                      </a:lnTo>
                      <a:lnTo>
                        <a:pt x="938" y="1410"/>
                      </a:lnTo>
                      <a:lnTo>
                        <a:pt x="954" y="1397"/>
                      </a:lnTo>
                      <a:lnTo>
                        <a:pt x="969" y="1384"/>
                      </a:lnTo>
                      <a:lnTo>
                        <a:pt x="986" y="1369"/>
                      </a:lnTo>
                      <a:lnTo>
                        <a:pt x="1002" y="1354"/>
                      </a:lnTo>
                      <a:lnTo>
                        <a:pt x="1018" y="1337"/>
                      </a:lnTo>
                      <a:lnTo>
                        <a:pt x="1032" y="1320"/>
                      </a:lnTo>
                      <a:lnTo>
                        <a:pt x="1032" y="1320"/>
                      </a:lnTo>
                      <a:lnTo>
                        <a:pt x="1041" y="1306"/>
                      </a:lnTo>
                      <a:lnTo>
                        <a:pt x="1047" y="1292"/>
                      </a:lnTo>
                      <a:lnTo>
                        <a:pt x="1051" y="1277"/>
                      </a:lnTo>
                      <a:lnTo>
                        <a:pt x="1052" y="1262"/>
                      </a:lnTo>
                      <a:lnTo>
                        <a:pt x="1051" y="1246"/>
                      </a:lnTo>
                      <a:lnTo>
                        <a:pt x="1047" y="1231"/>
                      </a:lnTo>
                      <a:lnTo>
                        <a:pt x="1042" y="1217"/>
                      </a:lnTo>
                      <a:lnTo>
                        <a:pt x="1033" y="1204"/>
                      </a:lnTo>
                      <a:lnTo>
                        <a:pt x="1033" y="1204"/>
                      </a:lnTo>
                      <a:close/>
                    </a:path>
                  </a:pathLst>
                </a:cu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026" name="Google Shape;3026;p185"/>
                <p:cNvPicPr preferRelativeResize="0"/>
                <p:nvPr/>
              </p:nvPicPr>
              <p:blipFill rotWithShape="1">
                <a:blip r:embed="rId4">
                  <a:alphaModFix/>
                </a:blip>
                <a:srcRect b="0" l="0" r="0" t="0"/>
                <a:stretch/>
              </p:blipFill>
              <p:spPr>
                <a:xfrm>
                  <a:off x="8141564" y="5154375"/>
                  <a:ext cx="163722" cy="249758"/>
                </a:xfrm>
                <a:prstGeom prst="rect">
                  <a:avLst/>
                </a:prstGeom>
                <a:noFill/>
                <a:ln>
                  <a:noFill/>
                </a:ln>
              </p:spPr>
            </p:pic>
          </p:grpSp>
        </p:grpSp>
        <p:grpSp>
          <p:nvGrpSpPr>
            <p:cNvPr id="3027" name="Google Shape;3027;p185"/>
            <p:cNvGrpSpPr/>
            <p:nvPr/>
          </p:nvGrpSpPr>
          <p:grpSpPr>
            <a:xfrm>
              <a:off x="6330447" y="5392023"/>
              <a:ext cx="384656" cy="533388"/>
              <a:chOff x="6440968" y="5106709"/>
              <a:chExt cx="456101" cy="632460"/>
            </a:xfrm>
          </p:grpSpPr>
          <p:pic>
            <p:nvPicPr>
              <p:cNvPr id="3028" name="Google Shape;3028;p185"/>
              <p:cNvPicPr preferRelativeResize="0"/>
              <p:nvPr/>
            </p:nvPicPr>
            <p:blipFill rotWithShape="1">
              <a:blip r:embed="rId3">
                <a:alphaModFix/>
              </a:blip>
              <a:srcRect b="0" l="0" r="0" t="0"/>
              <a:stretch/>
            </p:blipFill>
            <p:spPr>
              <a:xfrm>
                <a:off x="6440968" y="5106709"/>
                <a:ext cx="456101" cy="632460"/>
              </a:xfrm>
              <a:prstGeom prst="rect">
                <a:avLst/>
              </a:prstGeom>
              <a:noFill/>
              <a:ln>
                <a:noFill/>
              </a:ln>
            </p:spPr>
          </p:pic>
          <p:grpSp>
            <p:nvGrpSpPr>
              <p:cNvPr id="3029" name="Google Shape;3029;p185"/>
              <p:cNvGrpSpPr/>
              <p:nvPr/>
            </p:nvGrpSpPr>
            <p:grpSpPr>
              <a:xfrm>
                <a:off x="6543675" y="5194620"/>
                <a:ext cx="230506" cy="307500"/>
                <a:chOff x="8013555" y="5154375"/>
                <a:chExt cx="291731" cy="389175"/>
              </a:xfrm>
            </p:grpSpPr>
            <p:sp>
              <p:nvSpPr>
                <p:cNvPr id="3030" name="Google Shape;3030;p185"/>
                <p:cNvSpPr/>
                <p:nvPr/>
              </p:nvSpPr>
              <p:spPr>
                <a:xfrm>
                  <a:off x="8013555" y="5264717"/>
                  <a:ext cx="202019" cy="278833"/>
                </a:xfrm>
                <a:custGeom>
                  <a:rect b="b" l="l" r="r" t="t"/>
                  <a:pathLst>
                    <a:path extrusionOk="0" h="1452" w="1052">
                      <a:moveTo>
                        <a:pt x="1033" y="1204"/>
                      </a:moveTo>
                      <a:lnTo>
                        <a:pt x="883" y="1002"/>
                      </a:lnTo>
                      <a:lnTo>
                        <a:pt x="883" y="1002"/>
                      </a:lnTo>
                      <a:lnTo>
                        <a:pt x="877" y="996"/>
                      </a:lnTo>
                      <a:lnTo>
                        <a:pt x="871" y="988"/>
                      </a:lnTo>
                      <a:lnTo>
                        <a:pt x="863" y="983"/>
                      </a:lnTo>
                      <a:lnTo>
                        <a:pt x="855" y="978"/>
                      </a:lnTo>
                      <a:lnTo>
                        <a:pt x="848" y="974"/>
                      </a:lnTo>
                      <a:lnTo>
                        <a:pt x="839" y="971"/>
                      </a:lnTo>
                      <a:lnTo>
                        <a:pt x="831" y="968"/>
                      </a:lnTo>
                      <a:lnTo>
                        <a:pt x="822" y="965"/>
                      </a:lnTo>
                      <a:lnTo>
                        <a:pt x="813" y="965"/>
                      </a:lnTo>
                      <a:lnTo>
                        <a:pt x="803" y="964"/>
                      </a:lnTo>
                      <a:lnTo>
                        <a:pt x="794" y="965"/>
                      </a:lnTo>
                      <a:lnTo>
                        <a:pt x="785" y="967"/>
                      </a:lnTo>
                      <a:lnTo>
                        <a:pt x="776" y="969"/>
                      </a:lnTo>
                      <a:lnTo>
                        <a:pt x="767" y="972"/>
                      </a:lnTo>
                      <a:lnTo>
                        <a:pt x="760" y="977"/>
                      </a:lnTo>
                      <a:lnTo>
                        <a:pt x="751" y="982"/>
                      </a:lnTo>
                      <a:lnTo>
                        <a:pt x="751" y="982"/>
                      </a:lnTo>
                      <a:lnTo>
                        <a:pt x="696" y="1019"/>
                      </a:lnTo>
                      <a:lnTo>
                        <a:pt x="669" y="1037"/>
                      </a:lnTo>
                      <a:lnTo>
                        <a:pt x="669" y="1037"/>
                      </a:lnTo>
                      <a:lnTo>
                        <a:pt x="661" y="1041"/>
                      </a:lnTo>
                      <a:lnTo>
                        <a:pt x="655" y="1043"/>
                      </a:lnTo>
                      <a:lnTo>
                        <a:pt x="647" y="1045"/>
                      </a:lnTo>
                      <a:lnTo>
                        <a:pt x="640" y="1045"/>
                      </a:lnTo>
                      <a:lnTo>
                        <a:pt x="632" y="1045"/>
                      </a:lnTo>
                      <a:lnTo>
                        <a:pt x="624" y="1045"/>
                      </a:lnTo>
                      <a:lnTo>
                        <a:pt x="608" y="1040"/>
                      </a:lnTo>
                      <a:lnTo>
                        <a:pt x="591" y="1032"/>
                      </a:lnTo>
                      <a:lnTo>
                        <a:pt x="575" y="1022"/>
                      </a:lnTo>
                      <a:lnTo>
                        <a:pt x="557" y="1008"/>
                      </a:lnTo>
                      <a:lnTo>
                        <a:pt x="540" y="992"/>
                      </a:lnTo>
                      <a:lnTo>
                        <a:pt x="522" y="973"/>
                      </a:lnTo>
                      <a:lnTo>
                        <a:pt x="504" y="953"/>
                      </a:lnTo>
                      <a:lnTo>
                        <a:pt x="485" y="931"/>
                      </a:lnTo>
                      <a:lnTo>
                        <a:pt x="467" y="907"/>
                      </a:lnTo>
                      <a:lnTo>
                        <a:pt x="449" y="880"/>
                      </a:lnTo>
                      <a:lnTo>
                        <a:pt x="432" y="853"/>
                      </a:lnTo>
                      <a:lnTo>
                        <a:pt x="396" y="794"/>
                      </a:lnTo>
                      <a:lnTo>
                        <a:pt x="396" y="794"/>
                      </a:lnTo>
                      <a:lnTo>
                        <a:pt x="379" y="765"/>
                      </a:lnTo>
                      <a:lnTo>
                        <a:pt x="364" y="736"/>
                      </a:lnTo>
                      <a:lnTo>
                        <a:pt x="349" y="707"/>
                      </a:lnTo>
                      <a:lnTo>
                        <a:pt x="336" y="679"/>
                      </a:lnTo>
                      <a:lnTo>
                        <a:pt x="326" y="653"/>
                      </a:lnTo>
                      <a:lnTo>
                        <a:pt x="315" y="627"/>
                      </a:lnTo>
                      <a:lnTo>
                        <a:pt x="308" y="603"/>
                      </a:lnTo>
                      <a:lnTo>
                        <a:pt x="301" y="581"/>
                      </a:lnTo>
                      <a:lnTo>
                        <a:pt x="297" y="559"/>
                      </a:lnTo>
                      <a:lnTo>
                        <a:pt x="296" y="539"/>
                      </a:lnTo>
                      <a:lnTo>
                        <a:pt x="296" y="520"/>
                      </a:lnTo>
                      <a:lnTo>
                        <a:pt x="299" y="503"/>
                      </a:lnTo>
                      <a:lnTo>
                        <a:pt x="304" y="489"/>
                      </a:lnTo>
                      <a:lnTo>
                        <a:pt x="306" y="481"/>
                      </a:lnTo>
                      <a:lnTo>
                        <a:pt x="310" y="476"/>
                      </a:lnTo>
                      <a:lnTo>
                        <a:pt x="315" y="470"/>
                      </a:lnTo>
                      <a:lnTo>
                        <a:pt x="320" y="465"/>
                      </a:lnTo>
                      <a:lnTo>
                        <a:pt x="327" y="460"/>
                      </a:lnTo>
                      <a:lnTo>
                        <a:pt x="333" y="456"/>
                      </a:lnTo>
                      <a:lnTo>
                        <a:pt x="333" y="456"/>
                      </a:lnTo>
                      <a:lnTo>
                        <a:pt x="363" y="441"/>
                      </a:lnTo>
                      <a:lnTo>
                        <a:pt x="421" y="411"/>
                      </a:lnTo>
                      <a:lnTo>
                        <a:pt x="421" y="411"/>
                      </a:lnTo>
                      <a:lnTo>
                        <a:pt x="430" y="407"/>
                      </a:lnTo>
                      <a:lnTo>
                        <a:pt x="438" y="401"/>
                      </a:lnTo>
                      <a:lnTo>
                        <a:pt x="446" y="396"/>
                      </a:lnTo>
                      <a:lnTo>
                        <a:pt x="452" y="389"/>
                      </a:lnTo>
                      <a:lnTo>
                        <a:pt x="457" y="382"/>
                      </a:lnTo>
                      <a:lnTo>
                        <a:pt x="462" y="374"/>
                      </a:lnTo>
                      <a:lnTo>
                        <a:pt x="467" y="367"/>
                      </a:lnTo>
                      <a:lnTo>
                        <a:pt x="470" y="359"/>
                      </a:lnTo>
                      <a:lnTo>
                        <a:pt x="474" y="350"/>
                      </a:lnTo>
                      <a:lnTo>
                        <a:pt x="475" y="341"/>
                      </a:lnTo>
                      <a:lnTo>
                        <a:pt x="476" y="332"/>
                      </a:lnTo>
                      <a:lnTo>
                        <a:pt x="476" y="323"/>
                      </a:lnTo>
                      <a:lnTo>
                        <a:pt x="476" y="314"/>
                      </a:lnTo>
                      <a:lnTo>
                        <a:pt x="475" y="305"/>
                      </a:lnTo>
                      <a:lnTo>
                        <a:pt x="472" y="296"/>
                      </a:lnTo>
                      <a:lnTo>
                        <a:pt x="470" y="287"/>
                      </a:lnTo>
                      <a:lnTo>
                        <a:pt x="370" y="57"/>
                      </a:lnTo>
                      <a:lnTo>
                        <a:pt x="370" y="57"/>
                      </a:lnTo>
                      <a:lnTo>
                        <a:pt x="363" y="43"/>
                      </a:lnTo>
                      <a:lnTo>
                        <a:pt x="352" y="31"/>
                      </a:lnTo>
                      <a:lnTo>
                        <a:pt x="341" y="20"/>
                      </a:lnTo>
                      <a:lnTo>
                        <a:pt x="328" y="11"/>
                      </a:lnTo>
                      <a:lnTo>
                        <a:pt x="314" y="5"/>
                      </a:lnTo>
                      <a:lnTo>
                        <a:pt x="299" y="1"/>
                      </a:lnTo>
                      <a:lnTo>
                        <a:pt x="283" y="0"/>
                      </a:lnTo>
                      <a:lnTo>
                        <a:pt x="267" y="1"/>
                      </a:lnTo>
                      <a:lnTo>
                        <a:pt x="267" y="1"/>
                      </a:lnTo>
                      <a:lnTo>
                        <a:pt x="245" y="5"/>
                      </a:lnTo>
                      <a:lnTo>
                        <a:pt x="223" y="10"/>
                      </a:lnTo>
                      <a:lnTo>
                        <a:pt x="202" y="15"/>
                      </a:lnTo>
                      <a:lnTo>
                        <a:pt x="181" y="23"/>
                      </a:lnTo>
                      <a:lnTo>
                        <a:pt x="144" y="36"/>
                      </a:lnTo>
                      <a:lnTo>
                        <a:pt x="129" y="43"/>
                      </a:lnTo>
                      <a:lnTo>
                        <a:pt x="115" y="50"/>
                      </a:lnTo>
                      <a:lnTo>
                        <a:pt x="115" y="50"/>
                      </a:lnTo>
                      <a:lnTo>
                        <a:pt x="100" y="60"/>
                      </a:lnTo>
                      <a:lnTo>
                        <a:pt x="86" y="73"/>
                      </a:lnTo>
                      <a:lnTo>
                        <a:pt x="71" y="86"/>
                      </a:lnTo>
                      <a:lnTo>
                        <a:pt x="59" y="101"/>
                      </a:lnTo>
                      <a:lnTo>
                        <a:pt x="49" y="119"/>
                      </a:lnTo>
                      <a:lnTo>
                        <a:pt x="38" y="137"/>
                      </a:lnTo>
                      <a:lnTo>
                        <a:pt x="29" y="156"/>
                      </a:lnTo>
                      <a:lnTo>
                        <a:pt x="22" y="178"/>
                      </a:lnTo>
                      <a:lnTo>
                        <a:pt x="15" y="199"/>
                      </a:lnTo>
                      <a:lnTo>
                        <a:pt x="10" y="223"/>
                      </a:lnTo>
                      <a:lnTo>
                        <a:pt x="5" y="248"/>
                      </a:lnTo>
                      <a:lnTo>
                        <a:pt x="3" y="275"/>
                      </a:lnTo>
                      <a:lnTo>
                        <a:pt x="0" y="301"/>
                      </a:lnTo>
                      <a:lnTo>
                        <a:pt x="0" y="329"/>
                      </a:lnTo>
                      <a:lnTo>
                        <a:pt x="0" y="359"/>
                      </a:lnTo>
                      <a:lnTo>
                        <a:pt x="1" y="388"/>
                      </a:lnTo>
                      <a:lnTo>
                        <a:pt x="4" y="419"/>
                      </a:lnTo>
                      <a:lnTo>
                        <a:pt x="8" y="450"/>
                      </a:lnTo>
                      <a:lnTo>
                        <a:pt x="13" y="483"/>
                      </a:lnTo>
                      <a:lnTo>
                        <a:pt x="19" y="515"/>
                      </a:lnTo>
                      <a:lnTo>
                        <a:pt x="27" y="548"/>
                      </a:lnTo>
                      <a:lnTo>
                        <a:pt x="36" y="582"/>
                      </a:lnTo>
                      <a:lnTo>
                        <a:pt x="45" y="617"/>
                      </a:lnTo>
                      <a:lnTo>
                        <a:pt x="56" y="651"/>
                      </a:lnTo>
                      <a:lnTo>
                        <a:pt x="68" y="686"/>
                      </a:lnTo>
                      <a:lnTo>
                        <a:pt x="82" y="722"/>
                      </a:lnTo>
                      <a:lnTo>
                        <a:pt x="96" y="757"/>
                      </a:lnTo>
                      <a:lnTo>
                        <a:pt x="111" y="793"/>
                      </a:lnTo>
                      <a:lnTo>
                        <a:pt x="128" y="829"/>
                      </a:lnTo>
                      <a:lnTo>
                        <a:pt x="146" y="865"/>
                      </a:lnTo>
                      <a:lnTo>
                        <a:pt x="165" y="900"/>
                      </a:lnTo>
                      <a:lnTo>
                        <a:pt x="184" y="936"/>
                      </a:lnTo>
                      <a:lnTo>
                        <a:pt x="184" y="936"/>
                      </a:lnTo>
                      <a:lnTo>
                        <a:pt x="206" y="971"/>
                      </a:lnTo>
                      <a:lnTo>
                        <a:pt x="227" y="1005"/>
                      </a:lnTo>
                      <a:lnTo>
                        <a:pt x="249" y="1037"/>
                      </a:lnTo>
                      <a:lnTo>
                        <a:pt x="272" y="1069"/>
                      </a:lnTo>
                      <a:lnTo>
                        <a:pt x="295" y="1101"/>
                      </a:lnTo>
                      <a:lnTo>
                        <a:pt x="318" y="1130"/>
                      </a:lnTo>
                      <a:lnTo>
                        <a:pt x="342" y="1158"/>
                      </a:lnTo>
                      <a:lnTo>
                        <a:pt x="366" y="1186"/>
                      </a:lnTo>
                      <a:lnTo>
                        <a:pt x="391" y="1212"/>
                      </a:lnTo>
                      <a:lnTo>
                        <a:pt x="415" y="1237"/>
                      </a:lnTo>
                      <a:lnTo>
                        <a:pt x="440" y="1262"/>
                      </a:lnTo>
                      <a:lnTo>
                        <a:pt x="465" y="1283"/>
                      </a:lnTo>
                      <a:lnTo>
                        <a:pt x="490" y="1305"/>
                      </a:lnTo>
                      <a:lnTo>
                        <a:pt x="515" y="1326"/>
                      </a:lnTo>
                      <a:lnTo>
                        <a:pt x="540" y="1343"/>
                      </a:lnTo>
                      <a:lnTo>
                        <a:pt x="564" y="1361"/>
                      </a:lnTo>
                      <a:lnTo>
                        <a:pt x="590" y="1377"/>
                      </a:lnTo>
                      <a:lnTo>
                        <a:pt x="614" y="1391"/>
                      </a:lnTo>
                      <a:lnTo>
                        <a:pt x="638" y="1403"/>
                      </a:lnTo>
                      <a:lnTo>
                        <a:pt x="663" y="1415"/>
                      </a:lnTo>
                      <a:lnTo>
                        <a:pt x="687" y="1425"/>
                      </a:lnTo>
                      <a:lnTo>
                        <a:pt x="710" y="1434"/>
                      </a:lnTo>
                      <a:lnTo>
                        <a:pt x="733" y="1441"/>
                      </a:lnTo>
                      <a:lnTo>
                        <a:pt x="756" y="1446"/>
                      </a:lnTo>
                      <a:lnTo>
                        <a:pt x="778" y="1449"/>
                      </a:lnTo>
                      <a:lnTo>
                        <a:pt x="799" y="1452"/>
                      </a:lnTo>
                      <a:lnTo>
                        <a:pt x="820" y="1452"/>
                      </a:lnTo>
                      <a:lnTo>
                        <a:pt x="840" y="1451"/>
                      </a:lnTo>
                      <a:lnTo>
                        <a:pt x="859" y="1447"/>
                      </a:lnTo>
                      <a:lnTo>
                        <a:pt x="877" y="1443"/>
                      </a:lnTo>
                      <a:lnTo>
                        <a:pt x="895" y="1435"/>
                      </a:lnTo>
                      <a:lnTo>
                        <a:pt x="912" y="1428"/>
                      </a:lnTo>
                      <a:lnTo>
                        <a:pt x="912" y="1428"/>
                      </a:lnTo>
                      <a:lnTo>
                        <a:pt x="924" y="1420"/>
                      </a:lnTo>
                      <a:lnTo>
                        <a:pt x="938" y="1410"/>
                      </a:lnTo>
                      <a:lnTo>
                        <a:pt x="954" y="1397"/>
                      </a:lnTo>
                      <a:lnTo>
                        <a:pt x="969" y="1384"/>
                      </a:lnTo>
                      <a:lnTo>
                        <a:pt x="986" y="1369"/>
                      </a:lnTo>
                      <a:lnTo>
                        <a:pt x="1002" y="1354"/>
                      </a:lnTo>
                      <a:lnTo>
                        <a:pt x="1018" y="1337"/>
                      </a:lnTo>
                      <a:lnTo>
                        <a:pt x="1032" y="1320"/>
                      </a:lnTo>
                      <a:lnTo>
                        <a:pt x="1032" y="1320"/>
                      </a:lnTo>
                      <a:lnTo>
                        <a:pt x="1041" y="1306"/>
                      </a:lnTo>
                      <a:lnTo>
                        <a:pt x="1047" y="1292"/>
                      </a:lnTo>
                      <a:lnTo>
                        <a:pt x="1051" y="1277"/>
                      </a:lnTo>
                      <a:lnTo>
                        <a:pt x="1052" y="1262"/>
                      </a:lnTo>
                      <a:lnTo>
                        <a:pt x="1051" y="1246"/>
                      </a:lnTo>
                      <a:lnTo>
                        <a:pt x="1047" y="1231"/>
                      </a:lnTo>
                      <a:lnTo>
                        <a:pt x="1042" y="1217"/>
                      </a:lnTo>
                      <a:lnTo>
                        <a:pt x="1033" y="1204"/>
                      </a:lnTo>
                      <a:lnTo>
                        <a:pt x="1033" y="1204"/>
                      </a:lnTo>
                      <a:close/>
                    </a:path>
                  </a:pathLst>
                </a:cu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031" name="Google Shape;3031;p185"/>
                <p:cNvPicPr preferRelativeResize="0"/>
                <p:nvPr/>
              </p:nvPicPr>
              <p:blipFill rotWithShape="1">
                <a:blip r:embed="rId4">
                  <a:alphaModFix/>
                </a:blip>
                <a:srcRect b="0" l="0" r="0" t="0"/>
                <a:stretch/>
              </p:blipFill>
              <p:spPr>
                <a:xfrm>
                  <a:off x="8141564" y="5154375"/>
                  <a:ext cx="163722" cy="249758"/>
                </a:xfrm>
                <a:prstGeom prst="rect">
                  <a:avLst/>
                </a:prstGeom>
                <a:noFill/>
                <a:ln>
                  <a:noFill/>
                </a:ln>
              </p:spPr>
            </p:pic>
          </p:grpSp>
        </p:grpSp>
        <p:sp>
          <p:nvSpPr>
            <p:cNvPr id="3032" name="Google Shape;3032;p185"/>
            <p:cNvSpPr txBox="1"/>
            <p:nvPr/>
          </p:nvSpPr>
          <p:spPr>
            <a:xfrm>
              <a:off x="6349650" y="5930931"/>
              <a:ext cx="34624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user 2</a:t>
              </a:r>
              <a:endParaRPr/>
            </a:p>
          </p:txBody>
        </p:sp>
        <p:cxnSp>
          <p:nvCxnSpPr>
            <p:cNvPr id="3033" name="Google Shape;3033;p185"/>
            <p:cNvCxnSpPr/>
            <p:nvPr/>
          </p:nvCxnSpPr>
          <p:spPr>
            <a:xfrm rot="10800000">
              <a:off x="6739397" y="4746993"/>
              <a:ext cx="1125877" cy="0"/>
            </a:xfrm>
            <a:prstGeom prst="straightConnector1">
              <a:avLst/>
            </a:prstGeom>
            <a:noFill/>
            <a:ln cap="rnd" cmpd="sng" w="9525">
              <a:solidFill>
                <a:srgbClr val="193EB0"/>
              </a:solidFill>
              <a:prstDash val="solid"/>
              <a:round/>
              <a:headEnd len="med" w="med" type="triangle"/>
              <a:tailEnd len="med" w="med" type="triangle"/>
            </a:ln>
          </p:spPr>
        </p:cxnSp>
        <p:cxnSp>
          <p:nvCxnSpPr>
            <p:cNvPr id="3034" name="Google Shape;3034;p185"/>
            <p:cNvCxnSpPr/>
            <p:nvPr/>
          </p:nvCxnSpPr>
          <p:spPr>
            <a:xfrm rot="10800000">
              <a:off x="6739397" y="5676832"/>
              <a:ext cx="1125877" cy="0"/>
            </a:xfrm>
            <a:prstGeom prst="straightConnector1">
              <a:avLst/>
            </a:prstGeom>
            <a:noFill/>
            <a:ln cap="rnd" cmpd="sng" w="9525">
              <a:solidFill>
                <a:srgbClr val="193EB0"/>
              </a:solidFill>
              <a:prstDash val="solid"/>
              <a:round/>
              <a:headEnd len="med" w="med" type="triangle"/>
              <a:tailEnd len="med" w="med" type="triangle"/>
            </a:ln>
          </p:spPr>
        </p:cxnSp>
        <p:sp>
          <p:nvSpPr>
            <p:cNvPr id="3035" name="Google Shape;3035;p185"/>
            <p:cNvSpPr txBox="1"/>
            <p:nvPr/>
          </p:nvSpPr>
          <p:spPr>
            <a:xfrm>
              <a:off x="7119939" y="5452840"/>
              <a:ext cx="34624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user 1</a:t>
              </a:r>
              <a:endParaRPr/>
            </a:p>
          </p:txBody>
        </p:sp>
        <p:sp>
          <p:nvSpPr>
            <p:cNvPr id="3036" name="Google Shape;3036;p185"/>
            <p:cNvSpPr txBox="1"/>
            <p:nvPr/>
          </p:nvSpPr>
          <p:spPr>
            <a:xfrm>
              <a:off x="7901982" y="5930931"/>
              <a:ext cx="35266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user 4</a:t>
              </a:r>
              <a:endParaRPr/>
            </a:p>
          </p:txBody>
        </p:sp>
        <p:sp>
          <p:nvSpPr>
            <p:cNvPr id="3037" name="Google Shape;3037;p185"/>
            <p:cNvSpPr txBox="1"/>
            <p:nvPr/>
          </p:nvSpPr>
          <p:spPr>
            <a:xfrm>
              <a:off x="6349650" y="4461117"/>
              <a:ext cx="34624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user 3</a:t>
              </a:r>
              <a:endParaRPr/>
            </a:p>
          </p:txBody>
        </p:sp>
        <p:sp>
          <p:nvSpPr>
            <p:cNvPr id="3038" name="Google Shape;3038;p185"/>
            <p:cNvSpPr txBox="1"/>
            <p:nvPr/>
          </p:nvSpPr>
          <p:spPr>
            <a:xfrm>
              <a:off x="7901982" y="4461117"/>
              <a:ext cx="35266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user 5</a:t>
              </a:r>
              <a:endParaRPr/>
            </a:p>
          </p:txBody>
        </p:sp>
        <p:cxnSp>
          <p:nvCxnSpPr>
            <p:cNvPr id="3039" name="Google Shape;3039;p185"/>
            <p:cNvCxnSpPr/>
            <p:nvPr/>
          </p:nvCxnSpPr>
          <p:spPr>
            <a:xfrm rot="10800000">
              <a:off x="6518418" y="5173714"/>
              <a:ext cx="0" cy="205881"/>
            </a:xfrm>
            <a:prstGeom prst="straightConnector1">
              <a:avLst/>
            </a:prstGeom>
            <a:noFill/>
            <a:ln cap="rnd" cmpd="sng" w="9525">
              <a:solidFill>
                <a:srgbClr val="193EB0"/>
              </a:solidFill>
              <a:prstDash val="solid"/>
              <a:round/>
              <a:headEnd len="med" w="med" type="triangle"/>
              <a:tailEnd len="med" w="med" type="triangle"/>
            </a:ln>
          </p:spPr>
        </p:cxnSp>
        <p:cxnSp>
          <p:nvCxnSpPr>
            <p:cNvPr id="3040" name="Google Shape;3040;p185"/>
            <p:cNvCxnSpPr/>
            <p:nvPr/>
          </p:nvCxnSpPr>
          <p:spPr>
            <a:xfrm rot="10800000">
              <a:off x="8080518" y="5173714"/>
              <a:ext cx="0" cy="205881"/>
            </a:xfrm>
            <a:prstGeom prst="straightConnector1">
              <a:avLst/>
            </a:prstGeom>
            <a:noFill/>
            <a:ln cap="rnd" cmpd="sng" w="9525">
              <a:solidFill>
                <a:srgbClr val="193EB0"/>
              </a:solidFill>
              <a:prstDash val="solid"/>
              <a:round/>
              <a:headEnd len="med" w="med" type="triangle"/>
              <a:tailEnd len="med" w="med" type="triangle"/>
            </a:ln>
          </p:spPr>
        </p:cxnSp>
        <p:cxnSp>
          <p:nvCxnSpPr>
            <p:cNvPr id="3041" name="Google Shape;3041;p185"/>
            <p:cNvCxnSpPr/>
            <p:nvPr/>
          </p:nvCxnSpPr>
          <p:spPr>
            <a:xfrm rot="10800000">
              <a:off x="6722914" y="4862448"/>
              <a:ext cx="362578" cy="182167"/>
            </a:xfrm>
            <a:prstGeom prst="straightConnector1">
              <a:avLst/>
            </a:prstGeom>
            <a:noFill/>
            <a:ln cap="rnd" cmpd="sng" w="9525">
              <a:solidFill>
                <a:srgbClr val="193EB0"/>
              </a:solidFill>
              <a:prstDash val="solid"/>
              <a:round/>
              <a:headEnd len="med" w="med" type="triangle"/>
              <a:tailEnd len="med" w="med" type="triangle"/>
            </a:ln>
          </p:spPr>
        </p:cxnSp>
        <p:cxnSp>
          <p:nvCxnSpPr>
            <p:cNvPr id="3042" name="Google Shape;3042;p185"/>
            <p:cNvCxnSpPr/>
            <p:nvPr/>
          </p:nvCxnSpPr>
          <p:spPr>
            <a:xfrm flipH="1" rot="10800000">
              <a:off x="7508046" y="4862448"/>
              <a:ext cx="362578" cy="182167"/>
            </a:xfrm>
            <a:prstGeom prst="straightConnector1">
              <a:avLst/>
            </a:prstGeom>
            <a:noFill/>
            <a:ln cap="rnd" cmpd="sng" w="9525">
              <a:solidFill>
                <a:srgbClr val="193EB0"/>
              </a:solidFill>
              <a:prstDash val="solid"/>
              <a:round/>
              <a:headEnd len="med" w="med" type="triangle"/>
              <a:tailEnd len="med" w="med" type="triangle"/>
            </a:ln>
          </p:spPr>
        </p:cxnSp>
        <p:cxnSp>
          <p:nvCxnSpPr>
            <p:cNvPr id="3043" name="Google Shape;3043;p185"/>
            <p:cNvCxnSpPr/>
            <p:nvPr/>
          </p:nvCxnSpPr>
          <p:spPr>
            <a:xfrm flipH="1">
              <a:off x="6722914" y="5274772"/>
              <a:ext cx="362578" cy="182167"/>
            </a:xfrm>
            <a:prstGeom prst="straightConnector1">
              <a:avLst/>
            </a:prstGeom>
            <a:noFill/>
            <a:ln cap="rnd" cmpd="sng" w="9525">
              <a:solidFill>
                <a:srgbClr val="193EB0"/>
              </a:solidFill>
              <a:prstDash val="solid"/>
              <a:round/>
              <a:headEnd len="med" w="med" type="triangle"/>
              <a:tailEnd len="med" w="med" type="triangle"/>
            </a:ln>
          </p:spPr>
        </p:cxnSp>
        <p:cxnSp>
          <p:nvCxnSpPr>
            <p:cNvPr id="3044" name="Google Shape;3044;p185"/>
            <p:cNvCxnSpPr/>
            <p:nvPr/>
          </p:nvCxnSpPr>
          <p:spPr>
            <a:xfrm>
              <a:off x="7508046" y="5274772"/>
              <a:ext cx="362578" cy="182167"/>
            </a:xfrm>
            <a:prstGeom prst="straightConnector1">
              <a:avLst/>
            </a:prstGeom>
            <a:noFill/>
            <a:ln cap="rnd" cmpd="sng" w="9525">
              <a:solidFill>
                <a:srgbClr val="193EB0"/>
              </a:solidFill>
              <a:prstDash val="solid"/>
              <a:round/>
              <a:headEnd len="med" w="med" type="triangle"/>
              <a:tailEnd len="med" w="med" type="triangle"/>
            </a:ln>
          </p:spPr>
        </p:cxnSp>
      </p:grpSp>
      <p:sp>
        <p:nvSpPr>
          <p:cNvPr id="3045" name="Google Shape;3045;p18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Âm thanh LE</a:t>
            </a:r>
            <a:endParaRPr/>
          </a:p>
        </p:txBody>
      </p:sp>
      <p:grpSp>
        <p:nvGrpSpPr>
          <p:cNvPr id="3046" name="Google Shape;3046;p185"/>
          <p:cNvGrpSpPr/>
          <p:nvPr/>
        </p:nvGrpSpPr>
        <p:grpSpPr>
          <a:xfrm>
            <a:off x="974103" y="3793082"/>
            <a:ext cx="3240678" cy="2503066"/>
            <a:chOff x="974103" y="3793082"/>
            <a:chExt cx="3240678" cy="2503066"/>
          </a:xfrm>
        </p:grpSpPr>
        <p:pic>
          <p:nvPicPr>
            <p:cNvPr id="3047" name="Google Shape;3047;p185"/>
            <p:cNvPicPr preferRelativeResize="0"/>
            <p:nvPr/>
          </p:nvPicPr>
          <p:blipFill rotWithShape="1">
            <a:blip r:embed="rId5">
              <a:alphaModFix/>
            </a:blip>
            <a:srcRect b="0" l="11209" r="51894" t="41527"/>
            <a:stretch/>
          </p:blipFill>
          <p:spPr>
            <a:xfrm>
              <a:off x="974103" y="3793082"/>
              <a:ext cx="3240678" cy="2503066"/>
            </a:xfrm>
            <a:prstGeom prst="rect">
              <a:avLst/>
            </a:prstGeom>
            <a:noFill/>
            <a:ln>
              <a:noFill/>
            </a:ln>
          </p:spPr>
        </p:pic>
        <p:sp>
          <p:nvSpPr>
            <p:cNvPr id="3048" name="Google Shape;3048;p185"/>
            <p:cNvSpPr txBox="1"/>
            <p:nvPr/>
          </p:nvSpPr>
          <p:spPr>
            <a:xfrm>
              <a:off x="2754961" y="4406014"/>
              <a:ext cx="830356" cy="153888"/>
            </a:xfrm>
            <a:prstGeom prst="rect">
              <a:avLst/>
            </a:prstGeom>
            <a:solidFill>
              <a:schemeClr val="lt1"/>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F3F3F"/>
                </a:buClr>
                <a:buSzPts val="1000"/>
                <a:buFont typeface="Arial"/>
                <a:buNone/>
              </a:pPr>
              <a:r>
                <a:rPr lang="en-US" sz="1000">
                  <a:solidFill>
                    <a:srgbClr val="3F3F3F"/>
                  </a:solidFill>
                  <a:latin typeface="Arial"/>
                  <a:ea typeface="Arial"/>
                  <a:cs typeface="Arial"/>
                  <a:sym typeface="Arial"/>
                </a:rPr>
                <a:t>Voice Yêu cầu</a:t>
              </a:r>
              <a:endParaRPr sz="1000">
                <a:solidFill>
                  <a:srgbClr val="3F3F3F"/>
                </a:solidFill>
                <a:latin typeface="Arial"/>
                <a:ea typeface="Arial"/>
                <a:cs typeface="Arial"/>
                <a:sym typeface="Arial"/>
              </a:endParaRPr>
            </a:p>
          </p:txBody>
        </p:sp>
      </p:gr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3" name="Shape 3053"/>
        <p:cNvGrpSpPr/>
        <p:nvPr/>
      </p:nvGrpSpPr>
      <p:grpSpPr>
        <a:xfrm>
          <a:off x="0" y="0"/>
          <a:ext cx="0" cy="0"/>
          <a:chOff x="0" y="0"/>
          <a:chExt cx="0" cy="0"/>
        </a:xfrm>
      </p:grpSpPr>
      <p:sp>
        <p:nvSpPr>
          <p:cNvPr id="3054" name="Google Shape;3054;p186"/>
          <p:cNvSpPr/>
          <p:nvPr/>
        </p:nvSpPr>
        <p:spPr>
          <a:xfrm>
            <a:off x="3456639" y="3289963"/>
            <a:ext cx="1892038" cy="1892038"/>
          </a:xfrm>
          <a:prstGeom prst="ellipse">
            <a:avLst/>
          </a:prstGeom>
          <a:noFill/>
          <a:ln cap="flat" cmpd="sng" w="76200">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55" name="Google Shape;3055;p186"/>
          <p:cNvSpPr/>
          <p:nvPr/>
        </p:nvSpPr>
        <p:spPr>
          <a:xfrm>
            <a:off x="2703043" y="2497524"/>
            <a:ext cx="3451310" cy="3439726"/>
          </a:xfrm>
          <a:prstGeom prst="ellipse">
            <a:avLst/>
          </a:prstGeom>
          <a:noFill/>
          <a:ln cap="flat" cmpd="sng" w="12700">
            <a:solidFill>
              <a:srgbClr val="D9D9D9"/>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56" name="Google Shape;3056;p18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057" name="Google Shape;3057;p1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058" name="Google Shape;3058;p18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Sự phát triển và ứng dụng của công nghệ Bluetooth</a:t>
            </a:r>
            <a:endParaRPr/>
          </a:p>
        </p:txBody>
      </p:sp>
      <p:sp>
        <p:nvSpPr>
          <p:cNvPr id="3059" name="Google Shape;3059;p186"/>
          <p:cNvSpPr txBox="1"/>
          <p:nvPr/>
        </p:nvSpPr>
        <p:spPr>
          <a:xfrm>
            <a:off x="3470558" y="3544108"/>
            <a:ext cx="462619" cy="184666"/>
          </a:xfrm>
          <a:prstGeom prst="rect">
            <a:avLst/>
          </a:prstGeom>
          <a:solidFill>
            <a:srgbClr val="D9D9D9"/>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Mesh</a:t>
            </a:r>
            <a:endParaRPr b="1" sz="1200">
              <a:solidFill>
                <a:srgbClr val="262626"/>
              </a:solidFill>
              <a:latin typeface="Arial"/>
              <a:ea typeface="Arial"/>
              <a:cs typeface="Arial"/>
              <a:sym typeface="Arial"/>
            </a:endParaRPr>
          </a:p>
        </p:txBody>
      </p:sp>
      <p:sp>
        <p:nvSpPr>
          <p:cNvPr id="3060" name="Google Shape;3060;p186"/>
          <p:cNvSpPr txBox="1"/>
          <p:nvPr/>
        </p:nvSpPr>
        <p:spPr>
          <a:xfrm>
            <a:off x="2562774" y="2762189"/>
            <a:ext cx="647198" cy="461665"/>
          </a:xfrm>
          <a:prstGeom prst="rect">
            <a:avLst/>
          </a:prstGeom>
          <a:no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lưới định tuyến</a:t>
            </a:r>
            <a:endParaRPr b="1" sz="1000">
              <a:solidFill>
                <a:srgbClr val="262626"/>
              </a:solidFill>
              <a:latin typeface="Arial"/>
              <a:ea typeface="Arial"/>
              <a:cs typeface="Arial"/>
              <a:sym typeface="Arial"/>
            </a:endParaRPr>
          </a:p>
        </p:txBody>
      </p:sp>
      <p:sp>
        <p:nvSpPr>
          <p:cNvPr id="3061" name="Google Shape;3061;p186"/>
          <p:cNvSpPr txBox="1"/>
          <p:nvPr/>
        </p:nvSpPr>
        <p:spPr>
          <a:xfrm>
            <a:off x="3265542" y="2935112"/>
            <a:ext cx="636237" cy="307777"/>
          </a:xfrm>
          <a:prstGeom prst="rect">
            <a:avLst/>
          </a:prstGeom>
          <a:no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Flooding Mesh</a:t>
            </a:r>
            <a:endParaRPr b="1" sz="1000">
              <a:solidFill>
                <a:srgbClr val="262626"/>
              </a:solidFill>
              <a:latin typeface="Arial"/>
              <a:ea typeface="Arial"/>
              <a:cs typeface="Arial"/>
              <a:sym typeface="Arial"/>
            </a:endParaRPr>
          </a:p>
        </p:txBody>
      </p:sp>
      <p:sp>
        <p:nvSpPr>
          <p:cNvPr id="3062" name="Google Shape;3062;p186"/>
          <p:cNvSpPr txBox="1"/>
          <p:nvPr/>
        </p:nvSpPr>
        <p:spPr>
          <a:xfrm>
            <a:off x="4187009" y="3152452"/>
            <a:ext cx="462619" cy="184666"/>
          </a:xfrm>
          <a:prstGeom prst="rect">
            <a:avLst/>
          </a:prstGeom>
          <a:solidFill>
            <a:srgbClr val="D9D9D9"/>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Chip</a:t>
            </a:r>
            <a:endParaRPr b="1" sz="1200">
              <a:solidFill>
                <a:srgbClr val="262626"/>
              </a:solidFill>
              <a:latin typeface="Arial"/>
              <a:ea typeface="Arial"/>
              <a:cs typeface="Arial"/>
              <a:sym typeface="Arial"/>
            </a:endParaRPr>
          </a:p>
        </p:txBody>
      </p:sp>
      <p:grpSp>
        <p:nvGrpSpPr>
          <p:cNvPr id="3063" name="Google Shape;3063;p186"/>
          <p:cNvGrpSpPr/>
          <p:nvPr/>
        </p:nvGrpSpPr>
        <p:grpSpPr>
          <a:xfrm>
            <a:off x="4904962" y="3464741"/>
            <a:ext cx="462619" cy="343400"/>
            <a:chOff x="4284532" y="3557378"/>
            <a:chExt cx="462619" cy="343400"/>
          </a:xfrm>
        </p:grpSpPr>
        <p:sp>
          <p:nvSpPr>
            <p:cNvPr id="3064" name="Google Shape;3064;p186"/>
            <p:cNvSpPr txBox="1"/>
            <p:nvPr/>
          </p:nvSpPr>
          <p:spPr>
            <a:xfrm>
              <a:off x="4284532" y="3762279"/>
              <a:ext cx="462619" cy="138499"/>
            </a:xfrm>
            <a:prstGeom prst="rect">
              <a:avLst/>
            </a:prstGeom>
            <a:solidFill>
              <a:srgbClr val="D9D9D9"/>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rgbClr val="262626"/>
                  </a:solidFill>
                  <a:latin typeface="Arial"/>
                  <a:ea typeface="Arial"/>
                  <a:cs typeface="Arial"/>
                  <a:sym typeface="Arial"/>
                </a:rPr>
                <a:t>Gateway</a:t>
              </a:r>
              <a:endParaRPr b="1" sz="1200">
                <a:solidFill>
                  <a:srgbClr val="262626"/>
                </a:solidFill>
                <a:latin typeface="Arial"/>
                <a:ea typeface="Arial"/>
                <a:cs typeface="Arial"/>
                <a:sym typeface="Arial"/>
              </a:endParaRPr>
            </a:p>
          </p:txBody>
        </p:sp>
        <p:sp>
          <p:nvSpPr>
            <p:cNvPr id="3065" name="Google Shape;3065;p186"/>
            <p:cNvSpPr txBox="1"/>
            <p:nvPr/>
          </p:nvSpPr>
          <p:spPr>
            <a:xfrm>
              <a:off x="4382055" y="3557378"/>
              <a:ext cx="267574" cy="215444"/>
            </a:xfrm>
            <a:prstGeom prst="rect">
              <a:avLst/>
            </a:prstGeom>
            <a:solidFill>
              <a:srgbClr val="D9D9D9"/>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IP</a:t>
              </a:r>
              <a:endParaRPr b="1" sz="1400">
                <a:solidFill>
                  <a:srgbClr val="262626"/>
                </a:solidFill>
                <a:latin typeface="Arial"/>
                <a:ea typeface="Arial"/>
                <a:cs typeface="Arial"/>
                <a:sym typeface="Arial"/>
              </a:endParaRPr>
            </a:p>
          </p:txBody>
        </p:sp>
      </p:grpSp>
      <p:sp>
        <p:nvSpPr>
          <p:cNvPr id="3066" name="Google Shape;3066;p186"/>
          <p:cNvSpPr txBox="1"/>
          <p:nvPr/>
        </p:nvSpPr>
        <p:spPr>
          <a:xfrm>
            <a:off x="5068316" y="4338256"/>
            <a:ext cx="462619" cy="215444"/>
          </a:xfrm>
          <a:prstGeom prst="rect">
            <a:avLst/>
          </a:prstGeom>
          <a:solidFill>
            <a:srgbClr val="D9D9D9"/>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Audio</a:t>
            </a:r>
            <a:endParaRPr b="1" sz="1400">
              <a:solidFill>
                <a:srgbClr val="262626"/>
              </a:solidFill>
              <a:latin typeface="Arial"/>
              <a:ea typeface="Arial"/>
              <a:cs typeface="Arial"/>
              <a:sym typeface="Arial"/>
            </a:endParaRPr>
          </a:p>
        </p:txBody>
      </p:sp>
      <p:sp>
        <p:nvSpPr>
          <p:cNvPr id="3067" name="Google Shape;3067;p186"/>
          <p:cNvSpPr txBox="1"/>
          <p:nvPr/>
        </p:nvSpPr>
        <p:spPr>
          <a:xfrm>
            <a:off x="4593239" y="5003736"/>
            <a:ext cx="462619" cy="215444"/>
          </a:xfrm>
          <a:prstGeom prst="rect">
            <a:avLst/>
          </a:prstGeom>
          <a:solidFill>
            <a:srgbClr val="D9D9D9"/>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DoT</a:t>
            </a:r>
            <a:endParaRPr b="1" sz="1400">
              <a:solidFill>
                <a:srgbClr val="262626"/>
              </a:solidFill>
              <a:latin typeface="Arial"/>
              <a:ea typeface="Arial"/>
              <a:cs typeface="Arial"/>
              <a:sym typeface="Arial"/>
            </a:endParaRPr>
          </a:p>
        </p:txBody>
      </p:sp>
      <p:sp>
        <p:nvSpPr>
          <p:cNvPr id="3068" name="Google Shape;3068;p186"/>
          <p:cNvSpPr txBox="1"/>
          <p:nvPr/>
        </p:nvSpPr>
        <p:spPr>
          <a:xfrm>
            <a:off x="3881313" y="4895758"/>
            <a:ext cx="399326" cy="430887"/>
          </a:xfrm>
          <a:prstGeom prst="rect">
            <a:avLst/>
          </a:prstGeom>
          <a:solidFill>
            <a:srgbClr val="D9D9D9"/>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Easy P</a:t>
            </a:r>
            <a:endParaRPr b="1" sz="1400">
              <a:solidFill>
                <a:srgbClr val="262626"/>
              </a:solidFill>
              <a:latin typeface="Arial"/>
              <a:ea typeface="Arial"/>
              <a:cs typeface="Arial"/>
              <a:sym typeface="Arial"/>
            </a:endParaRPr>
          </a:p>
        </p:txBody>
      </p:sp>
      <p:sp>
        <p:nvSpPr>
          <p:cNvPr id="3069" name="Google Shape;3069;p186"/>
          <p:cNvSpPr txBox="1"/>
          <p:nvPr/>
        </p:nvSpPr>
        <p:spPr>
          <a:xfrm>
            <a:off x="1535730" y="4153685"/>
            <a:ext cx="1230474" cy="307777"/>
          </a:xfrm>
          <a:prstGeom prst="rect">
            <a:avLst/>
          </a:prstGeom>
          <a:solidFill>
            <a:schemeClr val="lt1"/>
          </a:solid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xác thực người dùng</a:t>
            </a:r>
            <a:endParaRPr b="1" sz="800">
              <a:solidFill>
                <a:srgbClr val="262626"/>
              </a:solidFill>
              <a:latin typeface="Arial"/>
              <a:ea typeface="Arial"/>
              <a:cs typeface="Arial"/>
              <a:sym typeface="Arial"/>
            </a:endParaRPr>
          </a:p>
        </p:txBody>
      </p:sp>
      <p:sp>
        <p:nvSpPr>
          <p:cNvPr id="3070" name="Google Shape;3070;p186"/>
          <p:cNvSpPr/>
          <p:nvPr/>
        </p:nvSpPr>
        <p:spPr>
          <a:xfrm>
            <a:off x="3213692" y="4127924"/>
            <a:ext cx="644070" cy="644070"/>
          </a:xfrm>
          <a:prstGeom prst="ellipse">
            <a:avLst/>
          </a:prstGeom>
          <a:solidFill>
            <a:srgbClr val="D9D9D9"/>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Mặc được</a:t>
            </a:r>
            <a:endParaRPr b="1" sz="1200">
              <a:solidFill>
                <a:srgbClr val="262626"/>
              </a:solidFill>
              <a:latin typeface="Arial"/>
              <a:ea typeface="Arial"/>
              <a:cs typeface="Arial"/>
              <a:sym typeface="Arial"/>
            </a:endParaRPr>
          </a:p>
        </p:txBody>
      </p:sp>
      <p:sp>
        <p:nvSpPr>
          <p:cNvPr id="3071" name="Google Shape;3071;p186"/>
          <p:cNvSpPr txBox="1"/>
          <p:nvPr/>
        </p:nvSpPr>
        <p:spPr>
          <a:xfrm>
            <a:off x="1549859" y="4553700"/>
            <a:ext cx="984739" cy="615553"/>
          </a:xfrm>
          <a:prstGeom prst="rect">
            <a:avLst/>
          </a:prstGeom>
          <a:no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nhận biết ngữ cảnh</a:t>
            </a:r>
            <a:endParaRPr b="1" sz="1000">
              <a:solidFill>
                <a:srgbClr val="262626"/>
              </a:solidFill>
              <a:latin typeface="Arial"/>
              <a:ea typeface="Arial"/>
              <a:cs typeface="Arial"/>
              <a:sym typeface="Arial"/>
            </a:endParaRPr>
          </a:p>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không dùng pin</a:t>
            </a:r>
            <a:endParaRPr b="1" sz="1000">
              <a:solidFill>
                <a:srgbClr val="262626"/>
              </a:solidFill>
              <a:latin typeface="Arial"/>
              <a:ea typeface="Arial"/>
              <a:cs typeface="Arial"/>
              <a:sym typeface="Arial"/>
            </a:endParaRPr>
          </a:p>
        </p:txBody>
      </p:sp>
      <p:sp>
        <p:nvSpPr>
          <p:cNvPr id="3072" name="Google Shape;3072;p186"/>
          <p:cNvSpPr txBox="1"/>
          <p:nvPr/>
        </p:nvSpPr>
        <p:spPr>
          <a:xfrm>
            <a:off x="2380816" y="3561601"/>
            <a:ext cx="1025384" cy="615553"/>
          </a:xfrm>
          <a:prstGeom prst="rect">
            <a:avLst/>
          </a:prstGeom>
          <a:no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Đồng bộ hóa dữ liệu</a:t>
            </a:r>
            <a:endParaRPr b="1" sz="1000">
              <a:solidFill>
                <a:srgbClr val="262626"/>
              </a:solidFill>
              <a:latin typeface="Arial"/>
              <a:ea typeface="Arial"/>
              <a:cs typeface="Arial"/>
              <a:sym typeface="Arial"/>
            </a:endParaRPr>
          </a:p>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Thanh toán (FIDO, Paypal)</a:t>
            </a:r>
            <a:endParaRPr b="1" sz="800">
              <a:solidFill>
                <a:srgbClr val="262626"/>
              </a:solidFill>
              <a:latin typeface="Arial"/>
              <a:ea typeface="Arial"/>
              <a:cs typeface="Arial"/>
              <a:sym typeface="Arial"/>
            </a:endParaRPr>
          </a:p>
        </p:txBody>
      </p:sp>
      <p:sp>
        <p:nvSpPr>
          <p:cNvPr id="3073" name="Google Shape;3073;p186"/>
          <p:cNvSpPr/>
          <p:nvPr/>
        </p:nvSpPr>
        <p:spPr>
          <a:xfrm>
            <a:off x="3106804" y="4308549"/>
            <a:ext cx="137872" cy="137872"/>
          </a:xfrm>
          <a:prstGeom prst="ellipse">
            <a:avLst/>
          </a:prstGeom>
          <a:solidFill>
            <a:srgbClr val="34339A"/>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074" name="Google Shape;3074;p186"/>
          <p:cNvSpPr/>
          <p:nvPr/>
        </p:nvSpPr>
        <p:spPr>
          <a:xfrm>
            <a:off x="2671000" y="4329946"/>
            <a:ext cx="137872" cy="137872"/>
          </a:xfrm>
          <a:prstGeom prst="ellipse">
            <a:avLst/>
          </a:prstGeom>
          <a:solidFill>
            <a:srgbClr val="01AF50"/>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cxnSp>
        <p:nvCxnSpPr>
          <p:cNvPr id="3075" name="Google Shape;3075;p186"/>
          <p:cNvCxnSpPr/>
          <p:nvPr/>
        </p:nvCxnSpPr>
        <p:spPr>
          <a:xfrm rot="10800000">
            <a:off x="2808872" y="4397044"/>
            <a:ext cx="213785" cy="0"/>
          </a:xfrm>
          <a:prstGeom prst="straightConnector1">
            <a:avLst/>
          </a:prstGeom>
          <a:noFill/>
          <a:ln cap="flat" cmpd="sng" w="19050">
            <a:solidFill>
              <a:srgbClr val="757070"/>
            </a:solidFill>
            <a:prstDash val="dot"/>
            <a:miter lim="800000"/>
            <a:headEnd len="sm" w="sm" type="none"/>
            <a:tailEnd len="med" w="med" type="stealth"/>
          </a:ln>
        </p:spPr>
      </p:cxnSp>
      <p:sp>
        <p:nvSpPr>
          <p:cNvPr id="3076" name="Google Shape;3076;p186"/>
          <p:cNvSpPr/>
          <p:nvPr/>
        </p:nvSpPr>
        <p:spPr>
          <a:xfrm>
            <a:off x="3394530" y="3309643"/>
            <a:ext cx="644070" cy="644070"/>
          </a:xfrm>
          <a:prstGeom prst="ellipse">
            <a:avLst/>
          </a:prstGeom>
          <a:solidFill>
            <a:srgbClr val="D9D9D9"/>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Mesh</a:t>
            </a:r>
            <a:endParaRPr b="1" sz="1200">
              <a:solidFill>
                <a:srgbClr val="262626"/>
              </a:solidFill>
              <a:latin typeface="Arial"/>
              <a:ea typeface="Arial"/>
              <a:cs typeface="Arial"/>
              <a:sym typeface="Arial"/>
            </a:endParaRPr>
          </a:p>
        </p:txBody>
      </p:sp>
      <p:sp>
        <p:nvSpPr>
          <p:cNvPr id="3077" name="Google Shape;3077;p186"/>
          <p:cNvSpPr/>
          <p:nvPr/>
        </p:nvSpPr>
        <p:spPr>
          <a:xfrm>
            <a:off x="4105271" y="2948306"/>
            <a:ext cx="644070" cy="644070"/>
          </a:xfrm>
          <a:prstGeom prst="ellipse">
            <a:avLst/>
          </a:prstGeom>
          <a:solidFill>
            <a:srgbClr val="D9D9D9"/>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Chip</a:t>
            </a:r>
            <a:endParaRPr b="1" sz="1200">
              <a:solidFill>
                <a:srgbClr val="262626"/>
              </a:solidFill>
              <a:latin typeface="Arial"/>
              <a:ea typeface="Arial"/>
              <a:cs typeface="Arial"/>
              <a:sym typeface="Arial"/>
            </a:endParaRPr>
          </a:p>
        </p:txBody>
      </p:sp>
      <p:sp>
        <p:nvSpPr>
          <p:cNvPr id="3078" name="Google Shape;3078;p186"/>
          <p:cNvSpPr/>
          <p:nvPr/>
        </p:nvSpPr>
        <p:spPr>
          <a:xfrm>
            <a:off x="4814236" y="3313543"/>
            <a:ext cx="644070" cy="644070"/>
          </a:xfrm>
          <a:prstGeom prst="ellipse">
            <a:avLst/>
          </a:prstGeom>
          <a:solidFill>
            <a:srgbClr val="D9D9D9"/>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IP</a:t>
            </a:r>
            <a:endParaRPr/>
          </a:p>
          <a:p>
            <a:pPr indent="0" lvl="0" marL="0" marR="0" rtl="0" algn="ctr">
              <a:spcBef>
                <a:spcPts val="0"/>
              </a:spcBef>
              <a:spcAft>
                <a:spcPts val="0"/>
              </a:spcAft>
              <a:buNone/>
            </a:pPr>
            <a:r>
              <a:rPr b="1" lang="en-US" sz="1200">
                <a:solidFill>
                  <a:srgbClr val="262626"/>
                </a:solidFill>
                <a:latin typeface="Arial"/>
                <a:ea typeface="Arial"/>
                <a:cs typeface="Arial"/>
                <a:sym typeface="Arial"/>
              </a:rPr>
              <a:t>cổng</a:t>
            </a:r>
            <a:endParaRPr b="1" sz="1200">
              <a:solidFill>
                <a:srgbClr val="262626"/>
              </a:solidFill>
              <a:latin typeface="Arial"/>
              <a:ea typeface="Arial"/>
              <a:cs typeface="Arial"/>
              <a:sym typeface="Arial"/>
            </a:endParaRPr>
          </a:p>
        </p:txBody>
      </p:sp>
      <p:sp>
        <p:nvSpPr>
          <p:cNvPr id="3079" name="Google Shape;3079;p186"/>
          <p:cNvSpPr/>
          <p:nvPr/>
        </p:nvSpPr>
        <p:spPr>
          <a:xfrm>
            <a:off x="4989980" y="4124200"/>
            <a:ext cx="644070" cy="644070"/>
          </a:xfrm>
          <a:prstGeom prst="ellipse">
            <a:avLst/>
          </a:prstGeom>
          <a:solidFill>
            <a:srgbClr val="D9D9D9"/>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Âm thanh</a:t>
            </a:r>
            <a:endParaRPr b="1" sz="1200">
              <a:solidFill>
                <a:srgbClr val="262626"/>
              </a:solidFill>
              <a:latin typeface="Arial"/>
              <a:ea typeface="Arial"/>
              <a:cs typeface="Arial"/>
              <a:sym typeface="Arial"/>
            </a:endParaRPr>
          </a:p>
        </p:txBody>
      </p:sp>
      <p:sp>
        <p:nvSpPr>
          <p:cNvPr id="3080" name="Google Shape;3080;p186"/>
          <p:cNvSpPr/>
          <p:nvPr/>
        </p:nvSpPr>
        <p:spPr>
          <a:xfrm>
            <a:off x="4496964" y="4779640"/>
            <a:ext cx="644070" cy="644070"/>
          </a:xfrm>
          <a:prstGeom prst="ellipse">
            <a:avLst/>
          </a:prstGeom>
          <a:solidFill>
            <a:srgbClr val="D9D9D9"/>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rgbClr val="262626"/>
                </a:solidFill>
                <a:latin typeface="Arial"/>
                <a:ea typeface="Arial"/>
                <a:cs typeface="Arial"/>
                <a:sym typeface="Arial"/>
              </a:rPr>
              <a:t>DoT</a:t>
            </a:r>
            <a:endParaRPr b="1" sz="1200">
              <a:solidFill>
                <a:srgbClr val="262626"/>
              </a:solidFill>
              <a:latin typeface="Arial"/>
              <a:ea typeface="Arial"/>
              <a:cs typeface="Arial"/>
              <a:sym typeface="Arial"/>
            </a:endParaRPr>
          </a:p>
        </p:txBody>
      </p:sp>
      <p:sp>
        <p:nvSpPr>
          <p:cNvPr id="3081" name="Google Shape;3081;p186"/>
          <p:cNvSpPr/>
          <p:nvPr/>
        </p:nvSpPr>
        <p:spPr>
          <a:xfrm>
            <a:off x="3483645" y="4782388"/>
            <a:ext cx="867052" cy="644070"/>
          </a:xfrm>
          <a:prstGeom prst="ellipse">
            <a:avLst/>
          </a:prstGeom>
          <a:solidFill>
            <a:srgbClr val="D9D9D9"/>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b="1" lang="en-US" sz="1200">
                <a:solidFill>
                  <a:srgbClr val="262626"/>
                </a:solidFill>
                <a:latin typeface="Arial"/>
                <a:ea typeface="Arial"/>
                <a:cs typeface="Arial"/>
                <a:sym typeface="Arial"/>
              </a:rPr>
              <a:t>Dễ dàng</a:t>
            </a:r>
            <a:endParaRPr b="1" sz="1200">
              <a:solidFill>
                <a:srgbClr val="262626"/>
              </a:solidFill>
              <a:latin typeface="Arial"/>
              <a:ea typeface="Arial"/>
              <a:cs typeface="Arial"/>
              <a:sym typeface="Arial"/>
            </a:endParaRPr>
          </a:p>
          <a:p>
            <a:pPr indent="0" lvl="0" marL="0" marR="0" rtl="0" algn="r">
              <a:spcBef>
                <a:spcPts val="0"/>
              </a:spcBef>
              <a:spcAft>
                <a:spcPts val="0"/>
              </a:spcAft>
              <a:buNone/>
            </a:pPr>
            <a:r>
              <a:rPr b="1" lang="en-US" sz="1200">
                <a:solidFill>
                  <a:srgbClr val="262626"/>
                </a:solidFill>
                <a:latin typeface="Arial"/>
                <a:ea typeface="Arial"/>
                <a:cs typeface="Arial"/>
                <a:sym typeface="Arial"/>
              </a:rPr>
              <a:t>Đôi</a:t>
            </a:r>
            <a:endParaRPr b="1" sz="1200">
              <a:solidFill>
                <a:srgbClr val="262626"/>
              </a:solidFill>
              <a:latin typeface="Arial"/>
              <a:ea typeface="Arial"/>
              <a:cs typeface="Arial"/>
              <a:sym typeface="Arial"/>
            </a:endParaRPr>
          </a:p>
        </p:txBody>
      </p:sp>
      <p:sp>
        <p:nvSpPr>
          <p:cNvPr id="3082" name="Google Shape;3082;p186"/>
          <p:cNvSpPr/>
          <p:nvPr/>
        </p:nvSpPr>
        <p:spPr>
          <a:xfrm>
            <a:off x="3338960" y="3426576"/>
            <a:ext cx="137872" cy="137872"/>
          </a:xfrm>
          <a:prstGeom prst="ellipse">
            <a:avLst/>
          </a:prstGeom>
          <a:solidFill>
            <a:srgbClr val="01AF50"/>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083" name="Google Shape;3083;p186"/>
          <p:cNvSpPr/>
          <p:nvPr/>
        </p:nvSpPr>
        <p:spPr>
          <a:xfrm>
            <a:off x="4358370" y="2298737"/>
            <a:ext cx="137872" cy="137872"/>
          </a:xfrm>
          <a:prstGeom prst="ellipse">
            <a:avLst/>
          </a:prstGeom>
          <a:solidFill>
            <a:srgbClr val="01AF50"/>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084" name="Google Shape;3084;p186"/>
          <p:cNvSpPr/>
          <p:nvPr/>
        </p:nvSpPr>
        <p:spPr>
          <a:xfrm>
            <a:off x="4344081" y="2497524"/>
            <a:ext cx="137872" cy="137872"/>
          </a:xfrm>
          <a:prstGeom prst="ellipse">
            <a:avLst/>
          </a:prstGeom>
          <a:solidFill>
            <a:srgbClr val="FE0000"/>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085" name="Google Shape;3085;p186"/>
          <p:cNvSpPr/>
          <p:nvPr/>
        </p:nvSpPr>
        <p:spPr>
          <a:xfrm>
            <a:off x="4340052" y="2836805"/>
            <a:ext cx="137872" cy="137872"/>
          </a:xfrm>
          <a:prstGeom prst="ellipse">
            <a:avLst/>
          </a:prstGeom>
          <a:solidFill>
            <a:srgbClr val="34339A"/>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cxnSp>
        <p:nvCxnSpPr>
          <p:cNvPr id="3086" name="Google Shape;3086;p186"/>
          <p:cNvCxnSpPr>
            <a:stCxn id="3082" idx="1"/>
          </p:cNvCxnSpPr>
          <p:nvPr/>
        </p:nvCxnSpPr>
        <p:spPr>
          <a:xfrm rot="10800000">
            <a:off x="3106851" y="3242767"/>
            <a:ext cx="252300" cy="204000"/>
          </a:xfrm>
          <a:prstGeom prst="straightConnector1">
            <a:avLst/>
          </a:prstGeom>
          <a:noFill/>
          <a:ln cap="flat" cmpd="sng" w="19050">
            <a:solidFill>
              <a:srgbClr val="757070"/>
            </a:solidFill>
            <a:prstDash val="dot"/>
            <a:miter lim="800000"/>
            <a:headEnd len="sm" w="sm" type="none"/>
            <a:tailEnd len="med" w="med" type="stealth"/>
          </a:ln>
        </p:spPr>
      </p:cxnSp>
      <p:cxnSp>
        <p:nvCxnSpPr>
          <p:cNvPr id="3087" name="Google Shape;3087;p186"/>
          <p:cNvCxnSpPr>
            <a:endCxn id="3084" idx="4"/>
          </p:cNvCxnSpPr>
          <p:nvPr/>
        </p:nvCxnSpPr>
        <p:spPr>
          <a:xfrm rot="10800000">
            <a:off x="4413017" y="2635396"/>
            <a:ext cx="5400" cy="172800"/>
          </a:xfrm>
          <a:prstGeom prst="straightConnector1">
            <a:avLst/>
          </a:prstGeom>
          <a:noFill/>
          <a:ln cap="flat" cmpd="sng" w="19050">
            <a:solidFill>
              <a:srgbClr val="757070"/>
            </a:solidFill>
            <a:prstDash val="dot"/>
            <a:miter lim="800000"/>
            <a:headEnd len="sm" w="sm" type="none"/>
            <a:tailEnd len="med" w="med" type="stealth"/>
          </a:ln>
        </p:spPr>
      </p:cxnSp>
      <p:sp>
        <p:nvSpPr>
          <p:cNvPr id="3088" name="Google Shape;3088;p186"/>
          <p:cNvSpPr/>
          <p:nvPr/>
        </p:nvSpPr>
        <p:spPr>
          <a:xfrm>
            <a:off x="5294159" y="3344717"/>
            <a:ext cx="137872" cy="137872"/>
          </a:xfrm>
          <a:prstGeom prst="ellipse">
            <a:avLst/>
          </a:prstGeom>
          <a:solidFill>
            <a:srgbClr val="34339A"/>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089" name="Google Shape;3089;p186"/>
          <p:cNvSpPr/>
          <p:nvPr/>
        </p:nvSpPr>
        <p:spPr>
          <a:xfrm>
            <a:off x="5676676" y="3069966"/>
            <a:ext cx="137872" cy="137872"/>
          </a:xfrm>
          <a:prstGeom prst="ellipse">
            <a:avLst/>
          </a:prstGeom>
          <a:solidFill>
            <a:srgbClr val="01AF50"/>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090" name="Google Shape;3090;p186"/>
          <p:cNvSpPr/>
          <p:nvPr/>
        </p:nvSpPr>
        <p:spPr>
          <a:xfrm>
            <a:off x="6065408" y="4338256"/>
            <a:ext cx="137872" cy="137872"/>
          </a:xfrm>
          <a:prstGeom prst="ellipse">
            <a:avLst/>
          </a:prstGeom>
          <a:solidFill>
            <a:srgbClr val="01AF50"/>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091" name="Google Shape;3091;p186"/>
          <p:cNvSpPr/>
          <p:nvPr/>
        </p:nvSpPr>
        <p:spPr>
          <a:xfrm>
            <a:off x="5570073" y="4338256"/>
            <a:ext cx="137872" cy="137872"/>
          </a:xfrm>
          <a:prstGeom prst="ellipse">
            <a:avLst/>
          </a:prstGeom>
          <a:solidFill>
            <a:srgbClr val="34339A"/>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cxnSp>
        <p:nvCxnSpPr>
          <p:cNvPr id="3092" name="Google Shape;3092;p186"/>
          <p:cNvCxnSpPr/>
          <p:nvPr/>
        </p:nvCxnSpPr>
        <p:spPr>
          <a:xfrm flipH="1" rot="10800000">
            <a:off x="5432031" y="3207838"/>
            <a:ext cx="244645" cy="145986"/>
          </a:xfrm>
          <a:prstGeom prst="straightConnector1">
            <a:avLst/>
          </a:prstGeom>
          <a:noFill/>
          <a:ln cap="flat" cmpd="sng" w="19050">
            <a:solidFill>
              <a:srgbClr val="757070"/>
            </a:solidFill>
            <a:prstDash val="dot"/>
            <a:miter lim="800000"/>
            <a:headEnd len="sm" w="sm" type="none"/>
            <a:tailEnd len="med" w="med" type="stealth"/>
          </a:ln>
        </p:spPr>
      </p:cxnSp>
      <p:cxnSp>
        <p:nvCxnSpPr>
          <p:cNvPr id="3093" name="Google Shape;3093;p186"/>
          <p:cNvCxnSpPr/>
          <p:nvPr/>
        </p:nvCxnSpPr>
        <p:spPr>
          <a:xfrm>
            <a:off x="5745612" y="4397044"/>
            <a:ext cx="319796" cy="10148"/>
          </a:xfrm>
          <a:prstGeom prst="straightConnector1">
            <a:avLst/>
          </a:prstGeom>
          <a:noFill/>
          <a:ln cap="flat" cmpd="sng" w="19050">
            <a:solidFill>
              <a:srgbClr val="757070"/>
            </a:solidFill>
            <a:prstDash val="dot"/>
            <a:miter lim="800000"/>
            <a:headEnd len="sm" w="sm" type="none"/>
            <a:tailEnd len="med" w="med" type="stealth"/>
          </a:ln>
        </p:spPr>
      </p:cxnSp>
      <p:sp>
        <p:nvSpPr>
          <p:cNvPr id="3094" name="Google Shape;3094;p186"/>
          <p:cNvSpPr/>
          <p:nvPr/>
        </p:nvSpPr>
        <p:spPr>
          <a:xfrm>
            <a:off x="5270059" y="5623475"/>
            <a:ext cx="137872" cy="137872"/>
          </a:xfrm>
          <a:prstGeom prst="ellipse">
            <a:avLst/>
          </a:prstGeom>
          <a:solidFill>
            <a:srgbClr val="01AF50"/>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095" name="Google Shape;3095;p186"/>
          <p:cNvSpPr/>
          <p:nvPr/>
        </p:nvSpPr>
        <p:spPr>
          <a:xfrm>
            <a:off x="3359151" y="5553704"/>
            <a:ext cx="137872" cy="137872"/>
          </a:xfrm>
          <a:prstGeom prst="ellipse">
            <a:avLst/>
          </a:prstGeom>
          <a:solidFill>
            <a:srgbClr val="01AF50"/>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096" name="Google Shape;3096;p186"/>
          <p:cNvSpPr/>
          <p:nvPr/>
        </p:nvSpPr>
        <p:spPr>
          <a:xfrm>
            <a:off x="3704849" y="5293212"/>
            <a:ext cx="137872" cy="137872"/>
          </a:xfrm>
          <a:prstGeom prst="ellipse">
            <a:avLst/>
          </a:prstGeom>
          <a:solidFill>
            <a:srgbClr val="34339A"/>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097" name="Google Shape;3097;p186"/>
          <p:cNvSpPr/>
          <p:nvPr/>
        </p:nvSpPr>
        <p:spPr>
          <a:xfrm>
            <a:off x="4921044" y="5337148"/>
            <a:ext cx="137872" cy="137872"/>
          </a:xfrm>
          <a:prstGeom prst="ellipse">
            <a:avLst/>
          </a:prstGeom>
          <a:solidFill>
            <a:srgbClr val="34339A"/>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cxnSp>
        <p:nvCxnSpPr>
          <p:cNvPr id="3098" name="Google Shape;3098;p186"/>
          <p:cNvCxnSpPr>
            <a:stCxn id="3097" idx="5"/>
            <a:endCxn id="3094" idx="1"/>
          </p:cNvCxnSpPr>
          <p:nvPr/>
        </p:nvCxnSpPr>
        <p:spPr>
          <a:xfrm>
            <a:off x="5038725" y="5454829"/>
            <a:ext cx="251400" cy="188700"/>
          </a:xfrm>
          <a:prstGeom prst="straightConnector1">
            <a:avLst/>
          </a:prstGeom>
          <a:noFill/>
          <a:ln cap="flat" cmpd="sng" w="19050">
            <a:solidFill>
              <a:srgbClr val="757070"/>
            </a:solidFill>
            <a:prstDash val="dot"/>
            <a:miter lim="800000"/>
            <a:headEnd len="sm" w="sm" type="none"/>
            <a:tailEnd len="med" w="med" type="stealth"/>
          </a:ln>
        </p:spPr>
      </p:cxnSp>
      <p:cxnSp>
        <p:nvCxnSpPr>
          <p:cNvPr id="3099" name="Google Shape;3099;p186"/>
          <p:cNvCxnSpPr>
            <a:stCxn id="3096" idx="3"/>
            <a:endCxn id="3095" idx="7"/>
          </p:cNvCxnSpPr>
          <p:nvPr/>
        </p:nvCxnSpPr>
        <p:spPr>
          <a:xfrm flipH="1">
            <a:off x="3476940" y="5410893"/>
            <a:ext cx="248100" cy="162900"/>
          </a:xfrm>
          <a:prstGeom prst="straightConnector1">
            <a:avLst/>
          </a:prstGeom>
          <a:noFill/>
          <a:ln cap="flat" cmpd="sng" w="19050">
            <a:solidFill>
              <a:srgbClr val="757070"/>
            </a:solidFill>
            <a:prstDash val="dot"/>
            <a:miter lim="800000"/>
            <a:headEnd len="sm" w="sm" type="none"/>
            <a:tailEnd len="med" w="med" type="stealth"/>
          </a:ln>
        </p:spPr>
      </p:cxnSp>
      <p:sp>
        <p:nvSpPr>
          <p:cNvPr id="3100" name="Google Shape;3100;p186"/>
          <p:cNvSpPr/>
          <p:nvPr/>
        </p:nvSpPr>
        <p:spPr>
          <a:xfrm>
            <a:off x="7048780" y="2298737"/>
            <a:ext cx="137872" cy="137872"/>
          </a:xfrm>
          <a:prstGeom prst="ellipse">
            <a:avLst/>
          </a:prstGeom>
          <a:solidFill>
            <a:srgbClr val="34339A"/>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101" name="Google Shape;3101;p186"/>
          <p:cNvSpPr/>
          <p:nvPr/>
        </p:nvSpPr>
        <p:spPr>
          <a:xfrm>
            <a:off x="7048780" y="2885745"/>
            <a:ext cx="137872" cy="137872"/>
          </a:xfrm>
          <a:prstGeom prst="ellipse">
            <a:avLst/>
          </a:prstGeom>
          <a:solidFill>
            <a:srgbClr val="01AF50"/>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102" name="Google Shape;3102;p186"/>
          <p:cNvSpPr/>
          <p:nvPr/>
        </p:nvSpPr>
        <p:spPr>
          <a:xfrm>
            <a:off x="7048780" y="2592241"/>
            <a:ext cx="137872" cy="137872"/>
          </a:xfrm>
          <a:prstGeom prst="ellipse">
            <a:avLst/>
          </a:prstGeom>
          <a:solidFill>
            <a:srgbClr val="FE0000"/>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262626"/>
              </a:solidFill>
              <a:latin typeface="Arial"/>
              <a:ea typeface="Arial"/>
              <a:cs typeface="Arial"/>
              <a:sym typeface="Arial"/>
            </a:endParaRPr>
          </a:p>
        </p:txBody>
      </p:sp>
      <p:sp>
        <p:nvSpPr>
          <p:cNvPr id="3103" name="Google Shape;3103;p186"/>
          <p:cNvSpPr txBox="1"/>
          <p:nvPr/>
        </p:nvSpPr>
        <p:spPr>
          <a:xfrm>
            <a:off x="3214970" y="5740550"/>
            <a:ext cx="1248092"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262626"/>
                </a:solidFill>
                <a:latin typeface="Arial"/>
                <a:ea typeface="Arial"/>
                <a:cs typeface="Arial"/>
                <a:sym typeface="Arial"/>
              </a:rPr>
              <a:t>Dễ dàng</a:t>
            </a:r>
            <a:endParaRPr b="1" sz="1000">
              <a:solidFill>
                <a:srgbClr val="262626"/>
              </a:solidFill>
              <a:latin typeface="Arial"/>
              <a:ea typeface="Arial"/>
              <a:cs typeface="Arial"/>
              <a:sym typeface="Arial"/>
            </a:endParaRPr>
          </a:p>
          <a:p>
            <a:pPr indent="0" lvl="0" marL="0" marR="0" rtl="0" algn="l">
              <a:spcBef>
                <a:spcPts val="0"/>
              </a:spcBef>
              <a:spcAft>
                <a:spcPts val="0"/>
              </a:spcAft>
              <a:buNone/>
            </a:pPr>
            <a:r>
              <a:rPr b="1" lang="en-US" sz="1000">
                <a:solidFill>
                  <a:srgbClr val="262626"/>
                </a:solidFill>
                <a:latin typeface="Arial"/>
                <a:ea typeface="Arial"/>
                <a:cs typeface="Arial"/>
                <a:sym typeface="Arial"/>
              </a:rPr>
              <a:t>đại lý ghép nối</a:t>
            </a:r>
            <a:endParaRPr b="1" sz="1000">
              <a:solidFill>
                <a:srgbClr val="262626"/>
              </a:solidFill>
              <a:latin typeface="Arial"/>
              <a:ea typeface="Arial"/>
              <a:cs typeface="Arial"/>
              <a:sym typeface="Arial"/>
            </a:endParaRPr>
          </a:p>
          <a:p>
            <a:pPr indent="0" lvl="0" marL="0" marR="0" rtl="0" algn="l">
              <a:spcBef>
                <a:spcPts val="0"/>
              </a:spcBef>
              <a:spcAft>
                <a:spcPts val="0"/>
              </a:spcAft>
              <a:buNone/>
            </a:pPr>
            <a:r>
              <a:rPr b="1" lang="en-US" sz="1000">
                <a:solidFill>
                  <a:srgbClr val="262626"/>
                </a:solidFill>
                <a:latin typeface="Arial"/>
                <a:ea typeface="Arial"/>
                <a:cs typeface="Arial"/>
                <a:sym typeface="Arial"/>
              </a:rPr>
              <a:t>+ Cải tiến UX</a:t>
            </a:r>
            <a:endParaRPr b="1" sz="1000">
              <a:solidFill>
                <a:srgbClr val="262626"/>
              </a:solidFill>
              <a:latin typeface="Arial"/>
              <a:ea typeface="Arial"/>
              <a:cs typeface="Arial"/>
              <a:sym typeface="Arial"/>
            </a:endParaRPr>
          </a:p>
        </p:txBody>
      </p:sp>
      <p:sp>
        <p:nvSpPr>
          <p:cNvPr id="3104" name="Google Shape;3104;p186"/>
          <p:cNvSpPr txBox="1"/>
          <p:nvPr/>
        </p:nvSpPr>
        <p:spPr>
          <a:xfrm>
            <a:off x="3802247" y="5563793"/>
            <a:ext cx="984739" cy="153888"/>
          </a:xfrm>
          <a:prstGeom prst="rect">
            <a:avLst/>
          </a:prstGeom>
          <a:no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P2P Ghép đôi</a:t>
            </a:r>
            <a:endParaRPr b="1" sz="1000">
              <a:solidFill>
                <a:srgbClr val="262626"/>
              </a:solidFill>
              <a:latin typeface="Arial"/>
              <a:ea typeface="Arial"/>
              <a:cs typeface="Arial"/>
              <a:sym typeface="Arial"/>
            </a:endParaRPr>
          </a:p>
        </p:txBody>
      </p:sp>
      <p:sp>
        <p:nvSpPr>
          <p:cNvPr id="3105" name="Google Shape;3105;p186"/>
          <p:cNvSpPr txBox="1"/>
          <p:nvPr/>
        </p:nvSpPr>
        <p:spPr>
          <a:xfrm>
            <a:off x="5068316" y="5330370"/>
            <a:ext cx="1657764" cy="153888"/>
          </a:xfrm>
          <a:prstGeom prst="rect">
            <a:avLst/>
          </a:prstGeom>
          <a:no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Tìm kiếm thiết bị BLE</a:t>
            </a:r>
            <a:endParaRPr b="1" sz="1000">
              <a:solidFill>
                <a:srgbClr val="262626"/>
              </a:solidFill>
              <a:latin typeface="Arial"/>
              <a:ea typeface="Arial"/>
              <a:cs typeface="Arial"/>
              <a:sym typeface="Arial"/>
            </a:endParaRPr>
          </a:p>
        </p:txBody>
      </p:sp>
      <p:sp>
        <p:nvSpPr>
          <p:cNvPr id="3106" name="Google Shape;3106;p186"/>
          <p:cNvSpPr txBox="1"/>
          <p:nvPr/>
        </p:nvSpPr>
        <p:spPr>
          <a:xfrm>
            <a:off x="4181021" y="4153685"/>
            <a:ext cx="760032" cy="18466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rgbClr val="262626"/>
                </a:solidFill>
                <a:latin typeface="Arial"/>
                <a:ea typeface="Arial"/>
                <a:cs typeface="Arial"/>
                <a:sym typeface="Arial"/>
              </a:rPr>
              <a:t>Bluetooth</a:t>
            </a:r>
            <a:endParaRPr b="1" sz="1200">
              <a:solidFill>
                <a:srgbClr val="262626"/>
              </a:solidFill>
              <a:latin typeface="Arial"/>
              <a:ea typeface="Arial"/>
              <a:cs typeface="Arial"/>
              <a:sym typeface="Arial"/>
            </a:endParaRPr>
          </a:p>
        </p:txBody>
      </p:sp>
      <p:sp>
        <p:nvSpPr>
          <p:cNvPr id="3107" name="Google Shape;3107;p186"/>
          <p:cNvSpPr txBox="1"/>
          <p:nvPr/>
        </p:nvSpPr>
        <p:spPr>
          <a:xfrm>
            <a:off x="5625416" y="4136036"/>
            <a:ext cx="444523" cy="153888"/>
          </a:xfrm>
          <a:prstGeom prst="rect">
            <a:avLst/>
          </a:prstGeom>
          <a:no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P2P</a:t>
            </a:r>
            <a:endParaRPr b="1" sz="1000">
              <a:solidFill>
                <a:srgbClr val="262626"/>
              </a:solidFill>
              <a:latin typeface="Arial"/>
              <a:ea typeface="Arial"/>
              <a:cs typeface="Arial"/>
              <a:sym typeface="Arial"/>
            </a:endParaRPr>
          </a:p>
        </p:txBody>
      </p:sp>
      <p:sp>
        <p:nvSpPr>
          <p:cNvPr id="3108" name="Google Shape;3108;p186"/>
          <p:cNvSpPr txBox="1"/>
          <p:nvPr/>
        </p:nvSpPr>
        <p:spPr>
          <a:xfrm>
            <a:off x="4521870" y="2185665"/>
            <a:ext cx="1801100" cy="615553"/>
          </a:xfrm>
          <a:prstGeom prst="rect">
            <a:avLst/>
          </a:prstGeom>
          <a:no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Định vị nhiều ăng-ten</a:t>
            </a:r>
            <a:endParaRPr/>
          </a:p>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Tầm xa 1Km, Le 2Mbps, Gói mở rộng (256 byte)</a:t>
            </a:r>
            <a:endParaRPr/>
          </a:p>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Đèn hiệu (độ chính xác 1m)</a:t>
            </a:r>
            <a:endParaRPr/>
          </a:p>
        </p:txBody>
      </p:sp>
      <p:sp>
        <p:nvSpPr>
          <p:cNvPr id="3109" name="Google Shape;3109;p186"/>
          <p:cNvSpPr txBox="1"/>
          <p:nvPr/>
        </p:nvSpPr>
        <p:spPr>
          <a:xfrm>
            <a:off x="5482406" y="3359332"/>
            <a:ext cx="960819" cy="153888"/>
          </a:xfrm>
          <a:prstGeom prst="rect">
            <a:avLst/>
          </a:prstGeom>
          <a:no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IPv6, HTTP</a:t>
            </a:r>
            <a:endParaRPr b="1" sz="1000">
              <a:solidFill>
                <a:srgbClr val="262626"/>
              </a:solidFill>
              <a:latin typeface="Arial"/>
              <a:ea typeface="Arial"/>
              <a:cs typeface="Arial"/>
              <a:sym typeface="Arial"/>
            </a:endParaRPr>
          </a:p>
        </p:txBody>
      </p:sp>
      <p:sp>
        <p:nvSpPr>
          <p:cNvPr id="3110" name="Google Shape;3110;p186"/>
          <p:cNvSpPr txBox="1"/>
          <p:nvPr/>
        </p:nvSpPr>
        <p:spPr>
          <a:xfrm>
            <a:off x="5908323" y="2824061"/>
            <a:ext cx="579984" cy="307777"/>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262626"/>
                </a:solidFill>
                <a:latin typeface="Arial"/>
                <a:ea typeface="Arial"/>
                <a:cs typeface="Arial"/>
                <a:sym typeface="Arial"/>
              </a:rPr>
              <a:t>cổng</a:t>
            </a:r>
            <a:br>
              <a:rPr b="1" lang="en-US" sz="1000">
                <a:solidFill>
                  <a:srgbClr val="262626"/>
                </a:solidFill>
                <a:latin typeface="Arial"/>
                <a:ea typeface="Arial"/>
                <a:cs typeface="Arial"/>
                <a:sym typeface="Arial"/>
              </a:rPr>
            </a:br>
            <a:r>
              <a:rPr b="1" lang="en-US" sz="1000">
                <a:solidFill>
                  <a:srgbClr val="262626"/>
                </a:solidFill>
                <a:latin typeface="Arial"/>
                <a:ea typeface="Arial"/>
                <a:cs typeface="Arial"/>
                <a:sym typeface="Arial"/>
              </a:rPr>
              <a:t>(CoAP)</a:t>
            </a:r>
            <a:endParaRPr b="1" sz="1000">
              <a:solidFill>
                <a:srgbClr val="262626"/>
              </a:solidFill>
              <a:latin typeface="Arial"/>
              <a:ea typeface="Arial"/>
              <a:cs typeface="Arial"/>
              <a:sym typeface="Arial"/>
            </a:endParaRPr>
          </a:p>
        </p:txBody>
      </p:sp>
      <p:sp>
        <p:nvSpPr>
          <p:cNvPr id="3111" name="Google Shape;3111;p186"/>
          <p:cNvSpPr txBox="1"/>
          <p:nvPr/>
        </p:nvSpPr>
        <p:spPr>
          <a:xfrm>
            <a:off x="6290836" y="4132672"/>
            <a:ext cx="1620405" cy="769441"/>
          </a:xfrm>
          <a:prstGeom prst="rect">
            <a:avLst/>
          </a:prstGeom>
          <a:solidFill>
            <a:schemeClr val="lt1"/>
          </a:solid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Le Audio</a:t>
            </a:r>
            <a:br>
              <a:rPr b="1" lang="en-US" sz="1000">
                <a:solidFill>
                  <a:srgbClr val="262626"/>
                </a:solidFill>
                <a:latin typeface="Arial"/>
                <a:ea typeface="Arial"/>
                <a:cs typeface="Arial"/>
                <a:sym typeface="Arial"/>
              </a:rPr>
            </a:br>
            <a:r>
              <a:rPr b="1" lang="en-US" sz="1000">
                <a:solidFill>
                  <a:srgbClr val="262626"/>
                </a:solidFill>
                <a:latin typeface="Arial"/>
                <a:ea typeface="Arial"/>
                <a:cs typeface="Arial"/>
                <a:sym typeface="Arial"/>
              </a:rPr>
              <a:t>:N:N Broadcast, Multicast</a:t>
            </a:r>
            <a:br>
              <a:rPr b="1" lang="en-US" sz="1000">
                <a:solidFill>
                  <a:srgbClr val="262626"/>
                </a:solidFill>
                <a:latin typeface="Arial"/>
                <a:ea typeface="Arial"/>
                <a:cs typeface="Arial"/>
                <a:sym typeface="Arial"/>
              </a:rPr>
            </a:br>
            <a:r>
              <a:rPr b="1" lang="en-US" sz="1000">
                <a:solidFill>
                  <a:srgbClr val="262626"/>
                </a:solidFill>
                <a:latin typeface="Arial"/>
                <a:ea typeface="Arial"/>
                <a:cs typeface="Arial"/>
                <a:sym typeface="Arial"/>
              </a:rPr>
              <a:t>:Low Power (1/3 của BT3.0)</a:t>
            </a:r>
            <a:endParaRPr b="1" sz="1000">
              <a:solidFill>
                <a:srgbClr val="262626"/>
              </a:solidFill>
              <a:latin typeface="Arial"/>
              <a:ea typeface="Arial"/>
              <a:cs typeface="Arial"/>
              <a:sym typeface="Arial"/>
            </a:endParaRPr>
          </a:p>
        </p:txBody>
      </p:sp>
      <p:pic>
        <p:nvPicPr>
          <p:cNvPr id="3112" name="Google Shape;3112;p186"/>
          <p:cNvPicPr preferRelativeResize="0"/>
          <p:nvPr/>
        </p:nvPicPr>
        <p:blipFill rotWithShape="1">
          <a:blip r:embed="rId3">
            <a:alphaModFix/>
          </a:blip>
          <a:srcRect b="40206" l="41819" r="55157" t="51054"/>
          <a:stretch/>
        </p:blipFill>
        <p:spPr>
          <a:xfrm>
            <a:off x="3923558" y="4024487"/>
            <a:ext cx="208536" cy="443331"/>
          </a:xfrm>
          <a:prstGeom prst="rect">
            <a:avLst/>
          </a:prstGeom>
          <a:noFill/>
          <a:ln>
            <a:noFill/>
          </a:ln>
        </p:spPr>
      </p:pic>
      <p:sp>
        <p:nvSpPr>
          <p:cNvPr id="3113" name="Google Shape;3113;p186"/>
          <p:cNvSpPr txBox="1"/>
          <p:nvPr/>
        </p:nvSpPr>
        <p:spPr>
          <a:xfrm>
            <a:off x="7319652" y="2282721"/>
            <a:ext cx="1951348" cy="307777"/>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262626"/>
                </a:solidFill>
                <a:latin typeface="Arial"/>
                <a:ea typeface="Arial"/>
                <a:cs typeface="Arial"/>
                <a:sym typeface="Arial"/>
              </a:rPr>
              <a:t>Công nghệ dựa trên BT 4.2 ('16 1Q)</a:t>
            </a:r>
            <a:endParaRPr/>
          </a:p>
        </p:txBody>
      </p:sp>
      <p:sp>
        <p:nvSpPr>
          <p:cNvPr id="3114" name="Google Shape;3114;p186"/>
          <p:cNvSpPr txBox="1"/>
          <p:nvPr/>
        </p:nvSpPr>
        <p:spPr>
          <a:xfrm>
            <a:off x="7319652" y="2579937"/>
            <a:ext cx="1951348" cy="153888"/>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262626"/>
                </a:solidFill>
                <a:latin typeface="Arial"/>
                <a:ea typeface="Arial"/>
                <a:cs typeface="Arial"/>
                <a:sym typeface="Arial"/>
              </a:rPr>
              <a:t>BT 5.0 hoàn thành (~ '16 .12)</a:t>
            </a:r>
            <a:endParaRPr/>
          </a:p>
        </p:txBody>
      </p:sp>
      <p:sp>
        <p:nvSpPr>
          <p:cNvPr id="3115" name="Google Shape;3115;p186"/>
          <p:cNvSpPr txBox="1"/>
          <p:nvPr/>
        </p:nvSpPr>
        <p:spPr>
          <a:xfrm>
            <a:off x="7319652" y="2867392"/>
            <a:ext cx="1951348" cy="153888"/>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262626"/>
                </a:solidFill>
                <a:latin typeface="Arial"/>
                <a:ea typeface="Arial"/>
                <a:cs typeface="Arial"/>
                <a:sym typeface="Arial"/>
              </a:rPr>
              <a:t>BT 5.0 trở lên</a:t>
            </a:r>
            <a:endParaRPr b="1" sz="1000">
              <a:solidFill>
                <a:srgbClr val="262626"/>
              </a:solidFill>
              <a:latin typeface="Arial"/>
              <a:ea typeface="Arial"/>
              <a:cs typeface="Arial"/>
              <a:sym typeface="Arial"/>
            </a:endParaRPr>
          </a:p>
        </p:txBody>
      </p:sp>
      <p:sp>
        <p:nvSpPr>
          <p:cNvPr id="3116" name="Google Shape;3116;p186"/>
          <p:cNvSpPr txBox="1"/>
          <p:nvPr/>
        </p:nvSpPr>
        <p:spPr>
          <a:xfrm>
            <a:off x="5458306" y="5702081"/>
            <a:ext cx="2291234" cy="307777"/>
          </a:xfrm>
          <a:prstGeom prst="rect">
            <a:avLst/>
          </a:prstGeom>
          <a:solidFill>
            <a:schemeClr val="lt1"/>
          </a:solidFill>
          <a:ln>
            <a:noFill/>
          </a:ln>
        </p:spPr>
        <p:txBody>
          <a:bodyPr anchorCtr="0" anchor="t" bIns="0" lIns="0" spcFirstLastPara="1" rIns="0" wrap="square" tIns="0">
            <a:spAutoFit/>
          </a:bodyPr>
          <a:lstStyle/>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BLE kích hoạt Wi-Fi</a:t>
            </a:r>
            <a:endParaRPr/>
          </a:p>
          <a:p>
            <a:pPr indent="-92075" lvl="0" marL="92075" marR="0" rtl="0" algn="l">
              <a:spcBef>
                <a:spcPts val="0"/>
              </a:spcBef>
              <a:spcAft>
                <a:spcPts val="0"/>
              </a:spcAft>
              <a:buClr>
                <a:srgbClr val="262626"/>
              </a:buClr>
              <a:buSzPts val="1000"/>
              <a:buFont typeface="Arial"/>
              <a:buChar char="•"/>
            </a:pPr>
            <a:r>
              <a:rPr b="1" lang="en-US" sz="1000">
                <a:solidFill>
                  <a:srgbClr val="262626"/>
                </a:solidFill>
                <a:latin typeface="Arial"/>
                <a:ea typeface="Arial"/>
                <a:cs typeface="Arial"/>
                <a:sym typeface="Arial"/>
              </a:rPr>
              <a:t>Chuyển giao kết nối BLE-BR/EDR</a:t>
            </a:r>
            <a:endParaRPr b="1" sz="1000">
              <a:solidFill>
                <a:srgbClr val="262626"/>
              </a:solidFill>
              <a:latin typeface="Arial"/>
              <a:ea typeface="Arial"/>
              <a:cs typeface="Arial"/>
              <a:sym typeface="Arial"/>
            </a:endParaRPr>
          </a:p>
        </p:txBody>
      </p:sp>
      <p:sp>
        <p:nvSpPr>
          <p:cNvPr id="3117" name="Google Shape;3117;p186"/>
          <p:cNvSpPr txBox="1"/>
          <p:nvPr/>
        </p:nvSpPr>
        <p:spPr>
          <a:xfrm>
            <a:off x="4610716" y="1952625"/>
            <a:ext cx="562655"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00B050"/>
                </a:solidFill>
                <a:latin typeface="Arial"/>
                <a:ea typeface="Arial"/>
                <a:cs typeface="Arial"/>
                <a:sym typeface="Arial"/>
              </a:rPr>
              <a:t>AoA/AoD</a:t>
            </a:r>
            <a:endParaRPr sz="1050">
              <a:solidFill>
                <a:srgbClr val="00B050"/>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2" name="Shape 3122"/>
        <p:cNvGrpSpPr/>
        <p:nvPr/>
      </p:nvGrpSpPr>
      <p:grpSpPr>
        <a:xfrm>
          <a:off x="0" y="0"/>
          <a:ext cx="0" cy="0"/>
          <a:chOff x="0" y="0"/>
          <a:chExt cx="0" cy="0"/>
        </a:xfrm>
      </p:grpSpPr>
      <p:sp>
        <p:nvSpPr>
          <p:cNvPr id="3123" name="Google Shape;3123;p18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124" name="Google Shape;3124;p1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125" name="Google Shape;3125;p18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bị Bluetooth Raspberry Pi</a:t>
            </a:r>
            <a:endParaRPr sz="2400">
              <a:solidFill>
                <a:srgbClr val="0C0C0C"/>
              </a:solidFill>
              <a:latin typeface="Arial"/>
              <a:ea typeface="Arial"/>
              <a:cs typeface="Arial"/>
              <a:sym typeface="Arial"/>
            </a:endParaRPr>
          </a:p>
        </p:txBody>
      </p:sp>
      <p:sp>
        <p:nvSpPr>
          <p:cNvPr id="3126" name="Google Shape;3126;p187"/>
          <p:cNvSpPr/>
          <p:nvPr/>
        </p:nvSpPr>
        <p:spPr>
          <a:xfrm>
            <a:off x="712182" y="2367648"/>
            <a:ext cx="8755818" cy="145342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bị Bluetooth trên Raspberry Pi 4 được kết nối bên trong với CPU để giao tiếp với UART.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có thể được sử dụng theo cách gần giống như sử dụng thiết bị nối tiếp, nhưng điểm khác biệt là nó yêu cầu quá trình ghép nối với thiết bị được kết nối không dây.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điểm khác biệt nữa là tên thiết bị nối tiếp không thể được sử dụng là “/dev/serial1”, mà là “/dev/rfcomm0”.</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Another difference is that the serial device name cannot be used as “/dev/serial1”, but as “/dev/rfcomm0”.</a:t>
            </a:r>
            <a:endParaRPr sz="1300">
              <a:solidFill>
                <a:srgbClr val="262626"/>
              </a:solidFill>
              <a:latin typeface="Arial"/>
              <a:ea typeface="Arial"/>
              <a:cs typeface="Arial"/>
              <a:sym typeface="Arial"/>
            </a:endParaRPr>
          </a:p>
        </p:txBody>
      </p:sp>
      <p:graphicFrame>
        <p:nvGraphicFramePr>
          <p:cNvPr id="3127" name="Google Shape;3127;p187"/>
          <p:cNvGraphicFramePr/>
          <p:nvPr/>
        </p:nvGraphicFramePr>
        <p:xfrm>
          <a:off x="712182" y="3799380"/>
          <a:ext cx="3000000" cy="3000000"/>
        </p:xfrm>
        <a:graphic>
          <a:graphicData uri="http://schemas.openxmlformats.org/drawingml/2006/table">
            <a:tbl>
              <a:tblPr bandRow="1" firstRow="1">
                <a:noFill/>
                <a:tableStyleId>{CD3F1575-D28F-484E-9A77-C4C70207F0F8}</a:tableStyleId>
              </a:tblPr>
              <a:tblGrid>
                <a:gridCol w="1876125"/>
                <a:gridCol w="1799975"/>
                <a:gridCol w="2270425"/>
                <a:gridCol w="2684300"/>
              </a:tblGrid>
              <a:tr h="2700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Kênh UART</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Cổng nối tiếp</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Tên thiết bị</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Sử dụng</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520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UART1</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Serial1</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/dev/ttyAMAO Or</a:t>
                      </a:r>
                      <a:endParaRPr/>
                    </a:p>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/dev/serial1</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Bluetooth</a:t>
                      </a:r>
                      <a:endParaRPr b="0"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r>
            </a:tbl>
          </a:graphicData>
        </a:graphic>
      </p:graphicFrame>
      <p:sp>
        <p:nvSpPr>
          <p:cNvPr id="3128" name="Google Shape;3128;p187"/>
          <p:cNvSpPr/>
          <p:nvPr/>
        </p:nvSpPr>
        <p:spPr>
          <a:xfrm>
            <a:off x="580388" y="1944537"/>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Kết nối Raspberry Pi với điện thoại thông minh dựa trên Android thông qua Bluetooth cho Truyền thông Bluetooth hai chiều</a:t>
            </a:r>
            <a:endParaRPr sz="1400">
              <a:solidFill>
                <a:schemeClr val="dk1"/>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18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135" name="Google Shape;3135;p1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136" name="Google Shape;3136;p18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Ghép nối thiết bị Bluetooth</a:t>
            </a:r>
            <a:endParaRPr sz="2400">
              <a:solidFill>
                <a:srgbClr val="0C0C0C"/>
              </a:solidFill>
              <a:latin typeface="Arial"/>
              <a:ea typeface="Arial"/>
              <a:cs typeface="Arial"/>
              <a:sym typeface="Arial"/>
            </a:endParaRPr>
          </a:p>
        </p:txBody>
      </p:sp>
      <p:sp>
        <p:nvSpPr>
          <p:cNvPr id="3137" name="Google Shape;3137;p188"/>
          <p:cNvSpPr/>
          <p:nvPr/>
        </p:nvSpPr>
        <p:spPr>
          <a:xfrm>
            <a:off x="5159140" y="2194123"/>
            <a:ext cx="4040423" cy="315645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Raspberry Pi và điện thoại thông minh giao tiếp không dây, trước tiên cần phải ghép nối.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thiết bị bạn muốn kết nối vì có thể có nhiều thiết bị xung quanh thiết bị không dây. Nếu bạn cần số PIN, hãy nhập nó và kết nối.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Quá trình ghép nối chỉ được yêu cầu một lần. Sau khi bạn ghép nối thiết bị Bluetooth lần đầu tiên, thiết bị của bạn có thể tự động ghép nối.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hãy chạy chương trình điều khiển Bluetooth để kiểm tra chi tiết quá trình ghép nối và kết nối trên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lệnh </a:t>
            </a:r>
            <a:r>
              <a:rPr lang="en-US" sz="1300">
                <a:solidFill>
                  <a:srgbClr val="34339A"/>
                </a:solidFill>
                <a:latin typeface="Arial"/>
                <a:ea typeface="Arial"/>
                <a:cs typeface="Arial"/>
                <a:sym typeface="Arial"/>
              </a:rPr>
              <a:t>bluetoothctl</a:t>
            </a:r>
            <a:r>
              <a:rPr lang="en-US" sz="1300">
                <a:solidFill>
                  <a:srgbClr val="262626"/>
                </a:solidFill>
                <a:latin typeface="Arial"/>
                <a:ea typeface="Arial"/>
                <a:cs typeface="Arial"/>
                <a:sym typeface="Arial"/>
              </a:rPr>
              <a:t> trong thiết bị đầu cuối Raspberry Pi và nhấn Enter.</a:t>
            </a:r>
            <a:endParaRPr/>
          </a:p>
        </p:txBody>
      </p:sp>
      <p:grpSp>
        <p:nvGrpSpPr>
          <p:cNvPr id="3138" name="Google Shape;3138;p188"/>
          <p:cNvGrpSpPr/>
          <p:nvPr/>
        </p:nvGrpSpPr>
        <p:grpSpPr>
          <a:xfrm>
            <a:off x="577813" y="2254836"/>
            <a:ext cx="4404973" cy="2450960"/>
            <a:chOff x="541969" y="2267592"/>
            <a:chExt cx="5399165" cy="3004136"/>
          </a:xfrm>
        </p:grpSpPr>
        <p:pic>
          <p:nvPicPr>
            <p:cNvPr id="3139" name="Google Shape;3139;p188"/>
            <p:cNvPicPr preferRelativeResize="0"/>
            <p:nvPr/>
          </p:nvPicPr>
          <p:blipFill rotWithShape="1">
            <a:blip r:embed="rId3">
              <a:alphaModFix/>
            </a:blip>
            <a:srcRect b="0" l="0" r="0" t="0"/>
            <a:stretch/>
          </p:blipFill>
          <p:spPr>
            <a:xfrm>
              <a:off x="541969" y="2267592"/>
              <a:ext cx="5399165" cy="3004136"/>
            </a:xfrm>
            <a:prstGeom prst="rect">
              <a:avLst/>
            </a:prstGeom>
            <a:noFill/>
            <a:ln>
              <a:noFill/>
            </a:ln>
          </p:spPr>
        </p:pic>
        <p:sp>
          <p:nvSpPr>
            <p:cNvPr id="3140" name="Google Shape;3140;p188"/>
            <p:cNvSpPr/>
            <p:nvPr/>
          </p:nvSpPr>
          <p:spPr>
            <a:xfrm>
              <a:off x="1830842" y="2702089"/>
              <a:ext cx="621424" cy="11745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3141" name="Google Shape;3141;p188"/>
          <p:cNvPicPr preferRelativeResize="0"/>
          <p:nvPr/>
        </p:nvPicPr>
        <p:blipFill rotWithShape="1">
          <a:blip r:embed="rId3">
            <a:alphaModFix/>
          </a:blip>
          <a:srcRect b="81816" l="23740" r="64343" t="14954"/>
          <a:stretch/>
        </p:blipFill>
        <p:spPr>
          <a:xfrm>
            <a:off x="2618574" y="3003402"/>
            <a:ext cx="1520689" cy="229380"/>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142" name="Google Shape;3142;p188"/>
          <p:cNvPicPr preferRelativeResize="0"/>
          <p:nvPr/>
        </p:nvPicPr>
        <p:blipFill rotWithShape="1">
          <a:blip r:embed="rId4">
            <a:alphaModFix/>
          </a:blip>
          <a:srcRect b="0" l="0" r="0" t="0"/>
          <a:stretch/>
        </p:blipFill>
        <p:spPr>
          <a:xfrm rot="10800000">
            <a:off x="1877833" y="2793487"/>
            <a:ext cx="653082" cy="546062"/>
          </a:xfrm>
          <a:prstGeom prst="rect">
            <a:avLst/>
          </a:prstGeom>
          <a:noFill/>
          <a:ln>
            <a:noFill/>
          </a:ln>
        </p:spPr>
      </p:pic>
      <p:sp>
        <p:nvSpPr>
          <p:cNvPr id="3143" name="Google Shape;3143;p18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Quá trình ghép nối</a:t>
            </a:r>
            <a:endParaRPr sz="1400">
              <a:solidFill>
                <a:schemeClr val="dk1"/>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8" name="Shape 3148"/>
        <p:cNvGrpSpPr/>
        <p:nvPr/>
      </p:nvGrpSpPr>
      <p:grpSpPr>
        <a:xfrm>
          <a:off x="0" y="0"/>
          <a:ext cx="0" cy="0"/>
          <a:chOff x="0" y="0"/>
          <a:chExt cx="0" cy="0"/>
        </a:xfrm>
      </p:grpSpPr>
      <p:sp>
        <p:nvSpPr>
          <p:cNvPr id="3149" name="Google Shape;3149;p18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150" name="Google Shape;3150;p1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151" name="Google Shape;3151;p189"/>
          <p:cNvSpPr/>
          <p:nvPr/>
        </p:nvSpPr>
        <p:spPr>
          <a:xfrm>
            <a:off x="5159140" y="1775523"/>
            <a:ext cx="4308859" cy="255628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Bật chức năng Bluetooth của điện thoại thông minh và đợi.</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a:t>
            </a:r>
            <a:r>
              <a:rPr lang="en-US" sz="1300">
                <a:solidFill>
                  <a:srgbClr val="34339A"/>
                </a:solidFill>
                <a:latin typeface="Arial"/>
                <a:ea typeface="Arial"/>
                <a:cs typeface="Arial"/>
                <a:sym typeface="Arial"/>
              </a:rPr>
              <a:t>quét</a:t>
            </a:r>
            <a:r>
              <a:rPr lang="en-US" sz="1300">
                <a:solidFill>
                  <a:srgbClr val="262626"/>
                </a:solidFill>
                <a:latin typeface="Arial"/>
                <a:ea typeface="Arial"/>
                <a:cs typeface="Arial"/>
                <a:sym typeface="Arial"/>
              </a:rPr>
              <a:t> trong thiết bị đầu cuối để bắt đầu tìm kiếm thiết bị Bluetooth</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a:t>
            </a:r>
            <a:r>
              <a:rPr b="1" lang="en-US" sz="1300">
                <a:solidFill>
                  <a:srgbClr val="262626"/>
                </a:solidFill>
                <a:latin typeface="Arial"/>
                <a:ea typeface="Arial"/>
                <a:cs typeface="Arial"/>
                <a:sym typeface="Arial"/>
              </a:rPr>
              <a:t>địa chỉ MAC </a:t>
            </a:r>
            <a:r>
              <a:rPr lang="en-US" sz="1300">
                <a:solidFill>
                  <a:srgbClr val="262626"/>
                </a:solidFill>
                <a:latin typeface="Arial"/>
                <a:ea typeface="Arial"/>
                <a:cs typeface="Arial"/>
                <a:sym typeface="Arial"/>
              </a:rPr>
              <a:t>của Raspberry Pi bên cạnh Bộ điều khiển.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địa chỉ MAC này là duy nhất cho một thiết bị cụ thể nên nó được sử dụng để xác định, kết nối và quản lý thiết bị cụ thể.</a:t>
            </a:r>
            <a:endParaRPr sz="1300">
              <a:solidFill>
                <a:srgbClr val="262626"/>
              </a:solidFill>
              <a:latin typeface="Arial"/>
              <a:ea typeface="Arial"/>
              <a:cs typeface="Arial"/>
              <a:sym typeface="Arial"/>
            </a:endParaRPr>
          </a:p>
        </p:txBody>
      </p:sp>
      <p:grpSp>
        <p:nvGrpSpPr>
          <p:cNvPr id="3152" name="Google Shape;3152;p189"/>
          <p:cNvGrpSpPr/>
          <p:nvPr/>
        </p:nvGrpSpPr>
        <p:grpSpPr>
          <a:xfrm>
            <a:off x="588693" y="1817937"/>
            <a:ext cx="6993178" cy="3909095"/>
            <a:chOff x="588693" y="1817937"/>
            <a:chExt cx="6993178" cy="3909095"/>
          </a:xfrm>
        </p:grpSpPr>
        <p:grpSp>
          <p:nvGrpSpPr>
            <p:cNvPr id="3153" name="Google Shape;3153;p189"/>
            <p:cNvGrpSpPr/>
            <p:nvPr/>
          </p:nvGrpSpPr>
          <p:grpSpPr>
            <a:xfrm>
              <a:off x="588693" y="1817937"/>
              <a:ext cx="4406820" cy="3909095"/>
              <a:chOff x="588693" y="1817937"/>
              <a:chExt cx="4406820" cy="3909095"/>
            </a:xfrm>
          </p:grpSpPr>
          <p:sp>
            <p:nvSpPr>
              <p:cNvPr id="3154" name="Google Shape;3154;p189"/>
              <p:cNvSpPr/>
              <p:nvPr/>
            </p:nvSpPr>
            <p:spPr>
              <a:xfrm>
                <a:off x="588693" y="1817937"/>
                <a:ext cx="4406820" cy="3909095"/>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grpSp>
            <p:nvGrpSpPr>
              <p:cNvPr id="3155" name="Google Shape;3155;p189"/>
              <p:cNvGrpSpPr/>
              <p:nvPr/>
            </p:nvGrpSpPr>
            <p:grpSpPr>
              <a:xfrm>
                <a:off x="683939" y="3277256"/>
                <a:ext cx="4257848" cy="2369098"/>
                <a:chOff x="4304056" y="3134322"/>
                <a:chExt cx="4912007" cy="2733077"/>
              </a:xfrm>
            </p:grpSpPr>
            <p:pic>
              <p:nvPicPr>
                <p:cNvPr id="3156" name="Google Shape;3156;p189"/>
                <p:cNvPicPr preferRelativeResize="0"/>
                <p:nvPr/>
              </p:nvPicPr>
              <p:blipFill rotWithShape="1">
                <a:blip r:embed="rId3">
                  <a:alphaModFix/>
                </a:blip>
                <a:srcRect b="0" l="0" r="0" t="0"/>
                <a:stretch/>
              </p:blipFill>
              <p:spPr>
                <a:xfrm>
                  <a:off x="4304056" y="3134322"/>
                  <a:ext cx="4912007" cy="2733077"/>
                </a:xfrm>
                <a:prstGeom prst="rect">
                  <a:avLst/>
                </a:prstGeom>
                <a:noFill/>
                <a:ln>
                  <a:noFill/>
                </a:ln>
              </p:spPr>
            </p:pic>
            <p:sp>
              <p:nvSpPr>
                <p:cNvPr id="3157" name="Google Shape;3157;p189"/>
                <p:cNvSpPr/>
                <p:nvPr/>
              </p:nvSpPr>
              <p:spPr>
                <a:xfrm>
                  <a:off x="5225082" y="3722336"/>
                  <a:ext cx="340693" cy="7920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58" name="Google Shape;3158;p189"/>
                <p:cNvSpPr/>
                <p:nvPr/>
              </p:nvSpPr>
              <p:spPr>
                <a:xfrm>
                  <a:off x="4920282" y="3883293"/>
                  <a:ext cx="1985343" cy="8748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159" name="Google Shape;3159;p189"/>
              <p:cNvGrpSpPr/>
              <p:nvPr/>
            </p:nvGrpSpPr>
            <p:grpSpPr>
              <a:xfrm>
                <a:off x="1591631" y="1928918"/>
                <a:ext cx="2400944" cy="845673"/>
                <a:chOff x="1572050" y="2398041"/>
                <a:chExt cx="2400944" cy="845673"/>
              </a:xfrm>
            </p:grpSpPr>
            <p:grpSp>
              <p:nvGrpSpPr>
                <p:cNvPr id="3160" name="Google Shape;3160;p189"/>
                <p:cNvGrpSpPr/>
                <p:nvPr/>
              </p:nvGrpSpPr>
              <p:grpSpPr>
                <a:xfrm>
                  <a:off x="1572050" y="2398041"/>
                  <a:ext cx="2400944" cy="845673"/>
                  <a:chOff x="914740" y="2241549"/>
                  <a:chExt cx="3619160" cy="1274761"/>
                </a:xfrm>
              </p:grpSpPr>
              <p:pic>
                <p:nvPicPr>
                  <p:cNvPr id="3161" name="Google Shape;3161;p189"/>
                  <p:cNvPicPr preferRelativeResize="0"/>
                  <p:nvPr/>
                </p:nvPicPr>
                <p:blipFill rotWithShape="1">
                  <a:blip r:embed="rId4">
                    <a:alphaModFix/>
                  </a:blip>
                  <a:srcRect b="29944" l="0" r="0" t="0"/>
                  <a:stretch/>
                </p:blipFill>
                <p:spPr>
                  <a:xfrm>
                    <a:off x="914740" y="2241549"/>
                    <a:ext cx="3619160" cy="1274761"/>
                  </a:xfrm>
                  <a:prstGeom prst="rect">
                    <a:avLst/>
                  </a:prstGeom>
                  <a:noFill/>
                  <a:ln cap="flat" cmpd="sng" w="9525">
                    <a:solidFill>
                      <a:srgbClr val="7F7F7F"/>
                    </a:solidFill>
                    <a:prstDash val="solid"/>
                    <a:round/>
                    <a:headEnd len="sm" w="sm" type="none"/>
                    <a:tailEnd len="sm" w="sm" type="none"/>
                  </a:ln>
                </p:spPr>
              </p:pic>
              <p:sp>
                <p:nvSpPr>
                  <p:cNvPr id="3162" name="Google Shape;3162;p189"/>
                  <p:cNvSpPr/>
                  <p:nvPr/>
                </p:nvSpPr>
                <p:spPr>
                  <a:xfrm>
                    <a:off x="2195511" y="2928935"/>
                    <a:ext cx="480622" cy="48577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3163" name="Google Shape;3163;p189"/>
                <p:cNvSpPr/>
                <p:nvPr/>
              </p:nvSpPr>
              <p:spPr>
                <a:xfrm>
                  <a:off x="1694046" y="2656573"/>
                  <a:ext cx="635268" cy="125128"/>
                </a:xfrm>
                <a:prstGeom prst="rect">
                  <a:avLst/>
                </a:prstGeom>
                <a:solidFill>
                  <a:srgbClr val="353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3164" name="Google Shape;3164;p189"/>
              <p:cNvSpPr/>
              <p:nvPr/>
            </p:nvSpPr>
            <p:spPr>
              <a:xfrm>
                <a:off x="2639216" y="2870752"/>
                <a:ext cx="325366" cy="334461"/>
              </a:xfrm>
              <a:prstGeom prst="down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165" name="Google Shape;3165;p189"/>
              <p:cNvPicPr preferRelativeResize="0"/>
              <p:nvPr/>
            </p:nvPicPr>
            <p:blipFill rotWithShape="1">
              <a:blip r:embed="rId5">
                <a:alphaModFix/>
              </a:blip>
              <a:srcRect b="0" l="0" r="0" t="0"/>
              <a:stretch/>
            </p:blipFill>
            <p:spPr>
              <a:xfrm rot="-9457187">
                <a:off x="2442985" y="4220072"/>
                <a:ext cx="769989" cy="728559"/>
              </a:xfrm>
              <a:prstGeom prst="rect">
                <a:avLst/>
              </a:prstGeom>
              <a:noFill/>
              <a:ln>
                <a:noFill/>
              </a:ln>
            </p:spPr>
          </p:pic>
        </p:grpSp>
        <p:pic>
          <p:nvPicPr>
            <p:cNvPr id="3166" name="Google Shape;3166;p189"/>
            <p:cNvPicPr preferRelativeResize="0"/>
            <p:nvPr/>
          </p:nvPicPr>
          <p:blipFill rotWithShape="1">
            <a:blip r:embed="rId3">
              <a:alphaModFix/>
            </a:blip>
            <a:srcRect b="69498" l="7606" r="47163" t="20979"/>
            <a:stretch/>
          </p:blipFill>
          <p:spPr>
            <a:xfrm>
              <a:off x="3175050" y="5080198"/>
              <a:ext cx="4406821" cy="516281"/>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grpSp>
      <p:sp>
        <p:nvSpPr>
          <p:cNvPr id="3167" name="Google Shape;3167;p189"/>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Quá trình ghép nối</a:t>
            </a:r>
            <a:endParaRPr sz="1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9"/>
          <p:cNvSpPr/>
          <p:nvPr/>
        </p:nvSpPr>
        <p:spPr>
          <a:xfrm>
            <a:off x="831273" y="3038807"/>
            <a:ext cx="850322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Tìm hiểu về Mạng</a:t>
            </a:r>
            <a:endParaRPr sz="3600">
              <a:solidFill>
                <a:schemeClr val="dk1"/>
              </a:solidFill>
              <a:latin typeface="Arial"/>
              <a:ea typeface="Arial"/>
              <a:cs typeface="Arial"/>
              <a:sym typeface="Arial"/>
            </a:endParaRPr>
          </a:p>
        </p:txBody>
      </p:sp>
      <p:sp>
        <p:nvSpPr>
          <p:cNvPr id="371" name="Google Shape;371;p1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372" name="Google Shape;372;p19"/>
          <p:cNvSpPr/>
          <p:nvPr/>
        </p:nvSpPr>
        <p:spPr>
          <a:xfrm>
            <a:off x="1054112" y="4003778"/>
            <a:ext cx="3740912" cy="176971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Tổng quan về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Thiết bị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Chuyển đổi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1.4. </a:t>
            </a:r>
            <a:r>
              <a:rPr lang="en-US" sz="1800">
                <a:solidFill>
                  <a:srgbClr val="3F3F3F"/>
                </a:solidFill>
                <a:latin typeface="Arial"/>
                <a:ea typeface="Arial"/>
                <a:cs typeface="Arial"/>
                <a:sym typeface="Arial"/>
              </a:rPr>
              <a:t>Phương thức truyền dữ liệu của Mạng</a:t>
            </a:r>
            <a:endParaRPr sz="1800">
              <a:solidFill>
                <a:srgbClr val="A6A6A6"/>
              </a:solidFill>
              <a:latin typeface="Arial"/>
              <a:ea typeface="Arial"/>
              <a:cs typeface="Arial"/>
              <a:sym typeface="Arial"/>
            </a:endParaRPr>
          </a:p>
        </p:txBody>
      </p:sp>
      <p:sp>
        <p:nvSpPr>
          <p:cNvPr id="373" name="Google Shape;373;p19"/>
          <p:cNvSpPr/>
          <p:nvPr/>
        </p:nvSpPr>
        <p:spPr>
          <a:xfrm>
            <a:off x="5107800" y="4003778"/>
            <a:ext cx="3877703" cy="136447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a:t>
            </a:r>
            <a:r>
              <a:rPr lang="en-US" sz="1800">
                <a:solidFill>
                  <a:srgbClr val="A5A5A5"/>
                </a:solidFill>
                <a:latin typeface="Arial"/>
                <a:ea typeface="Arial"/>
                <a:cs typeface="Arial"/>
                <a:sym typeface="Arial"/>
              </a:rPr>
              <a:t>Phân loại và Tính năng của giao tiếp có dây</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1.6. Cấu trúc liên kết mạng</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1.7. Sử dụng Mạng</a:t>
            </a:r>
            <a:endParaRPr sz="1800">
              <a:solidFill>
                <a:srgbClr val="A6A6A6"/>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sp>
        <p:nvSpPr>
          <p:cNvPr id="3173" name="Google Shape;3173;p19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174" name="Google Shape;3174;p1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nvGrpSpPr>
          <p:cNvPr id="3175" name="Google Shape;3175;p190"/>
          <p:cNvGrpSpPr/>
          <p:nvPr/>
        </p:nvGrpSpPr>
        <p:grpSpPr>
          <a:xfrm>
            <a:off x="559818" y="1834802"/>
            <a:ext cx="4452342" cy="2477316"/>
            <a:chOff x="3934884" y="2692800"/>
            <a:chExt cx="5409141" cy="3009686"/>
          </a:xfrm>
        </p:grpSpPr>
        <p:pic>
          <p:nvPicPr>
            <p:cNvPr id="3176" name="Google Shape;3176;p190"/>
            <p:cNvPicPr preferRelativeResize="0"/>
            <p:nvPr/>
          </p:nvPicPr>
          <p:blipFill rotWithShape="1">
            <a:blip r:embed="rId3">
              <a:alphaModFix/>
            </a:blip>
            <a:srcRect b="0" l="0" r="0" t="0"/>
            <a:stretch/>
          </p:blipFill>
          <p:spPr>
            <a:xfrm>
              <a:off x="3934884" y="2692800"/>
              <a:ext cx="5409141" cy="3009686"/>
            </a:xfrm>
            <a:prstGeom prst="rect">
              <a:avLst/>
            </a:prstGeom>
            <a:noFill/>
            <a:ln>
              <a:noFill/>
            </a:ln>
          </p:spPr>
        </p:pic>
        <p:sp>
          <p:nvSpPr>
            <p:cNvPr id="3177" name="Google Shape;3177;p190"/>
            <p:cNvSpPr/>
            <p:nvPr/>
          </p:nvSpPr>
          <p:spPr>
            <a:xfrm>
              <a:off x="4945800" y="4470777"/>
              <a:ext cx="439800" cy="7978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78" name="Google Shape;3178;p190"/>
            <p:cNvSpPr/>
            <p:nvPr/>
          </p:nvSpPr>
          <p:spPr>
            <a:xfrm>
              <a:off x="4943506" y="5327650"/>
              <a:ext cx="300389" cy="7978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3179" name="Google Shape;3179;p190"/>
          <p:cNvSpPr/>
          <p:nvPr/>
        </p:nvSpPr>
        <p:spPr>
          <a:xfrm>
            <a:off x="5159140" y="1803530"/>
            <a:ext cx="4308859"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có thể thấy nhiều thiết bị trong lệnh quét, thì không có vấn đề gì với thiết bị Bluetooth của Raspberry Pi.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Ngừng tìm kiếm thiết bị Bluetooth bằng </a:t>
            </a:r>
            <a:r>
              <a:rPr lang="en-US" sz="1300">
                <a:solidFill>
                  <a:srgbClr val="34339A"/>
                </a:solidFill>
                <a:latin typeface="Arial"/>
                <a:ea typeface="Arial"/>
                <a:cs typeface="Arial"/>
                <a:sym typeface="Arial"/>
              </a:rPr>
              <a:t>lệnh quét tắt </a:t>
            </a:r>
            <a:r>
              <a:rPr lang="en-US" sz="1300">
                <a:solidFill>
                  <a:srgbClr val="262626"/>
                </a:solidFill>
                <a:latin typeface="Arial"/>
                <a:ea typeface="Arial"/>
                <a:cs typeface="Arial"/>
                <a:sym typeface="Arial"/>
              </a:rPr>
              <a:t>và kết thúc lệnh bluetoothctl bằng </a:t>
            </a:r>
            <a:r>
              <a:rPr lang="en-US" sz="1300">
                <a:solidFill>
                  <a:srgbClr val="34339A"/>
                </a:solidFill>
                <a:latin typeface="Arial"/>
                <a:ea typeface="Arial"/>
                <a:cs typeface="Arial"/>
                <a:sym typeface="Arial"/>
              </a:rPr>
              <a:t>lệnh thoát.</a:t>
            </a:r>
            <a:endParaRPr/>
          </a:p>
        </p:txBody>
      </p:sp>
      <p:grpSp>
        <p:nvGrpSpPr>
          <p:cNvPr id="3180" name="Google Shape;3180;p190"/>
          <p:cNvGrpSpPr/>
          <p:nvPr/>
        </p:nvGrpSpPr>
        <p:grpSpPr>
          <a:xfrm>
            <a:off x="2131758" y="2967635"/>
            <a:ext cx="2502567" cy="2435192"/>
            <a:chOff x="2131758" y="2967635"/>
            <a:chExt cx="2502567" cy="2435192"/>
          </a:xfrm>
        </p:grpSpPr>
        <p:pic>
          <p:nvPicPr>
            <p:cNvPr id="3181" name="Google Shape;3181;p190"/>
            <p:cNvPicPr preferRelativeResize="0"/>
            <p:nvPr/>
          </p:nvPicPr>
          <p:blipFill rotWithShape="1">
            <a:blip r:embed="rId3">
              <a:alphaModFix/>
            </a:blip>
            <a:srcRect b="6006" l="7597" r="71935" t="58201"/>
            <a:stretch/>
          </p:blipFill>
          <p:spPr>
            <a:xfrm>
              <a:off x="2131758" y="2967635"/>
              <a:ext cx="2502567" cy="2435192"/>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3182" name="Google Shape;3182;p190"/>
            <p:cNvSpPr/>
            <p:nvPr/>
          </p:nvSpPr>
          <p:spPr>
            <a:xfrm>
              <a:off x="3440494" y="3007917"/>
              <a:ext cx="1016002" cy="216545"/>
            </a:xfrm>
            <a:prstGeom prst="rect">
              <a:avLst/>
            </a:prstGeom>
            <a:noFill/>
            <a:ln cap="flat" cmpd="sng" w="19050">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83" name="Google Shape;3183;p190"/>
            <p:cNvSpPr/>
            <p:nvPr/>
          </p:nvSpPr>
          <p:spPr>
            <a:xfrm>
              <a:off x="3440494" y="4932970"/>
              <a:ext cx="640618" cy="178045"/>
            </a:xfrm>
            <a:prstGeom prst="rect">
              <a:avLst/>
            </a:prstGeom>
            <a:noFill/>
            <a:ln cap="flat" cmpd="sng" w="19050">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3184" name="Google Shape;3184;p190"/>
          <p:cNvPicPr preferRelativeResize="0"/>
          <p:nvPr/>
        </p:nvPicPr>
        <p:blipFill rotWithShape="1">
          <a:blip r:embed="rId4">
            <a:alphaModFix/>
          </a:blip>
          <a:srcRect b="0" l="0" r="0" t="0"/>
          <a:stretch/>
        </p:blipFill>
        <p:spPr>
          <a:xfrm flipH="1">
            <a:off x="1595316" y="3301237"/>
            <a:ext cx="653082" cy="653082"/>
          </a:xfrm>
          <a:prstGeom prst="rect">
            <a:avLst/>
          </a:prstGeom>
          <a:noFill/>
          <a:ln>
            <a:noFill/>
          </a:ln>
        </p:spPr>
      </p:pic>
      <p:sp>
        <p:nvSpPr>
          <p:cNvPr id="3185" name="Google Shape;3185;p190"/>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Quá trình ghép đôi</a:t>
            </a:r>
            <a:endParaRPr sz="1400">
              <a:solidFill>
                <a:schemeClr val="dk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19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192" name="Google Shape;3192;p1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193" name="Google Shape;3193;p19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Kết nối Raspberry Pi và Bluetooth</a:t>
            </a:r>
            <a:endParaRPr sz="2400">
              <a:solidFill>
                <a:srgbClr val="0C0C0C"/>
              </a:solidFill>
              <a:latin typeface="Arial"/>
              <a:ea typeface="Arial"/>
              <a:cs typeface="Arial"/>
              <a:sym typeface="Arial"/>
            </a:endParaRPr>
          </a:p>
        </p:txBody>
      </p:sp>
      <p:grpSp>
        <p:nvGrpSpPr>
          <p:cNvPr id="3194" name="Google Shape;3194;p191"/>
          <p:cNvGrpSpPr/>
          <p:nvPr/>
        </p:nvGrpSpPr>
        <p:grpSpPr>
          <a:xfrm>
            <a:off x="1079342" y="2360011"/>
            <a:ext cx="1649896" cy="1493700"/>
            <a:chOff x="1480931" y="2730430"/>
            <a:chExt cx="1649896" cy="1493700"/>
          </a:xfrm>
        </p:grpSpPr>
        <p:pic>
          <p:nvPicPr>
            <p:cNvPr id="3195" name="Google Shape;3195;p191"/>
            <p:cNvPicPr preferRelativeResize="0"/>
            <p:nvPr/>
          </p:nvPicPr>
          <p:blipFill rotWithShape="1">
            <a:blip r:embed="rId3">
              <a:alphaModFix/>
            </a:blip>
            <a:srcRect b="77157" l="86108" r="307" t="172"/>
            <a:stretch/>
          </p:blipFill>
          <p:spPr>
            <a:xfrm>
              <a:off x="1480931" y="2755900"/>
              <a:ext cx="1649896" cy="1468230"/>
            </a:xfrm>
            <a:prstGeom prst="rect">
              <a:avLst/>
            </a:prstGeom>
            <a:noFill/>
            <a:ln cap="flat" cmpd="sng" w="9525">
              <a:solidFill>
                <a:srgbClr val="D8D8D8"/>
              </a:solidFill>
              <a:prstDash val="solid"/>
              <a:round/>
              <a:headEnd len="sm" w="sm" type="none"/>
              <a:tailEnd len="sm" w="sm" type="none"/>
            </a:ln>
          </p:spPr>
        </p:pic>
        <p:sp>
          <p:nvSpPr>
            <p:cNvPr id="3196" name="Google Shape;3196;p191"/>
            <p:cNvSpPr/>
            <p:nvPr/>
          </p:nvSpPr>
          <p:spPr>
            <a:xfrm>
              <a:off x="1869946" y="2936226"/>
              <a:ext cx="308104" cy="23877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97" name="Google Shape;3197;p191"/>
            <p:cNvSpPr/>
            <p:nvPr/>
          </p:nvSpPr>
          <p:spPr>
            <a:xfrm>
              <a:off x="1480931" y="3416300"/>
              <a:ext cx="1649896" cy="282156"/>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198" name="Google Shape;3198;p191"/>
            <p:cNvSpPr/>
            <p:nvPr/>
          </p:nvSpPr>
          <p:spPr>
            <a:xfrm>
              <a:off x="1624639" y="2730430"/>
              <a:ext cx="351192" cy="34266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1</a:t>
              </a:r>
              <a:endParaRPr/>
            </a:p>
          </p:txBody>
        </p:sp>
      </p:grpSp>
      <p:sp>
        <p:nvSpPr>
          <p:cNvPr id="3199" name="Google Shape;3199;p191"/>
          <p:cNvSpPr/>
          <p:nvPr/>
        </p:nvSpPr>
        <p:spPr>
          <a:xfrm>
            <a:off x="3484806" y="2198651"/>
            <a:ext cx="5983194" cy="215617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biểu tượng Bluetooth ở trên cùng bên phải của màn hình Raspberry Pi và nhấp vào </a:t>
            </a:r>
            <a:r>
              <a:rPr lang="en-US" sz="1300">
                <a:solidFill>
                  <a:srgbClr val="34339A"/>
                </a:solidFill>
                <a:latin typeface="Arial"/>
                <a:ea typeface="Arial"/>
                <a:cs typeface="Arial"/>
                <a:sym typeface="Arial"/>
              </a:rPr>
              <a:t>Make Discoverable </a:t>
            </a:r>
            <a:r>
              <a:rPr lang="en-US" sz="1300">
                <a:solidFill>
                  <a:srgbClr val="262626"/>
                </a:solidFill>
                <a:latin typeface="Arial"/>
                <a:ea typeface="Arial"/>
                <a:cs typeface="Arial"/>
                <a:sym typeface="Arial"/>
              </a:rPr>
              <a:t>để làm cho Raspberry Pi có thể phát hiện được với các thiết bị khác.</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Cuộn qua danh sách Bluetooth trên điện thoại thông minh của bạn để tìm raspberry pi và nhấp vào nó để thử kết nối</a:t>
            </a:r>
            <a:endParaRPr sz="1300">
              <a:solidFill>
                <a:srgbClr val="262626"/>
              </a:solidFill>
              <a:latin typeface="Arial"/>
              <a:ea typeface="Arial"/>
              <a:cs typeface="Arial"/>
              <a:sym typeface="Arial"/>
            </a:endParaRPr>
          </a:p>
        </p:txBody>
      </p:sp>
      <p:sp>
        <p:nvSpPr>
          <p:cNvPr id="3200" name="Google Shape;3200;p191"/>
          <p:cNvSpPr/>
          <p:nvPr/>
        </p:nvSpPr>
        <p:spPr>
          <a:xfrm>
            <a:off x="559817" y="3962213"/>
            <a:ext cx="2785566" cy="2078542"/>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3201" name="Google Shape;3201;p191"/>
          <p:cNvPicPr preferRelativeResize="0"/>
          <p:nvPr/>
        </p:nvPicPr>
        <p:blipFill rotWithShape="1">
          <a:blip r:embed="rId4">
            <a:alphaModFix/>
          </a:blip>
          <a:srcRect b="16556" l="3722" r="8007" t="50955"/>
          <a:stretch/>
        </p:blipFill>
        <p:spPr>
          <a:xfrm>
            <a:off x="626937" y="4009440"/>
            <a:ext cx="2638230" cy="1964639"/>
          </a:xfrm>
          <a:prstGeom prst="rect">
            <a:avLst/>
          </a:prstGeom>
          <a:noFill/>
          <a:ln>
            <a:noFill/>
          </a:ln>
        </p:spPr>
      </p:pic>
      <p:sp>
        <p:nvSpPr>
          <p:cNvPr id="3202" name="Google Shape;3202;p191"/>
          <p:cNvSpPr/>
          <p:nvPr/>
        </p:nvSpPr>
        <p:spPr>
          <a:xfrm>
            <a:off x="638032" y="5627662"/>
            <a:ext cx="2638568" cy="32736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03" name="Google Shape;3203;p191"/>
          <p:cNvSpPr/>
          <p:nvPr/>
        </p:nvSpPr>
        <p:spPr>
          <a:xfrm>
            <a:off x="498609" y="5377936"/>
            <a:ext cx="351192" cy="34266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2</a:t>
            </a:r>
            <a:endParaRPr/>
          </a:p>
        </p:txBody>
      </p:sp>
      <p:sp>
        <p:nvSpPr>
          <p:cNvPr id="3204" name="Google Shape;3204;p19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Kết nối Raspberry Pi với điện thoại thông minh</a:t>
            </a:r>
            <a:endParaRPr sz="1400">
              <a:solidFill>
                <a:srgbClr val="262626"/>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9" name="Shape 3209"/>
        <p:cNvGrpSpPr/>
        <p:nvPr/>
      </p:nvGrpSpPr>
      <p:grpSpPr>
        <a:xfrm>
          <a:off x="0" y="0"/>
          <a:ext cx="0" cy="0"/>
          <a:chOff x="0" y="0"/>
          <a:chExt cx="0" cy="0"/>
        </a:xfrm>
      </p:grpSpPr>
      <p:sp>
        <p:nvSpPr>
          <p:cNvPr id="3210" name="Google Shape;3210;p19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211" name="Google Shape;3211;p1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212" name="Google Shape;3212;p192"/>
          <p:cNvSpPr/>
          <p:nvPr/>
        </p:nvSpPr>
        <p:spPr>
          <a:xfrm>
            <a:off x="4721354" y="1952625"/>
            <a:ext cx="4746645"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Đăng ký trong cửa sổ bật lên xác nhận có đăng ký thiết bị raspberry pi hay không.</a:t>
            </a:r>
            <a:endParaRPr/>
          </a:p>
        </p:txBody>
      </p:sp>
      <p:sp>
        <p:nvSpPr>
          <p:cNvPr id="3213" name="Google Shape;3213;p192"/>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Kết nối Raspberry Pi với điện thoại thông minh</a:t>
            </a:r>
            <a:endParaRPr sz="1400">
              <a:solidFill>
                <a:srgbClr val="262626"/>
              </a:solidFill>
              <a:latin typeface="Arial"/>
              <a:ea typeface="Arial"/>
              <a:cs typeface="Arial"/>
              <a:sym typeface="Arial"/>
            </a:endParaRPr>
          </a:p>
        </p:txBody>
      </p:sp>
      <p:grpSp>
        <p:nvGrpSpPr>
          <p:cNvPr id="3214" name="Google Shape;3214;p192"/>
          <p:cNvGrpSpPr/>
          <p:nvPr/>
        </p:nvGrpSpPr>
        <p:grpSpPr>
          <a:xfrm>
            <a:off x="559816" y="1952625"/>
            <a:ext cx="4080763" cy="1842135"/>
            <a:chOff x="559816" y="1952625"/>
            <a:chExt cx="4080763" cy="1842135"/>
          </a:xfrm>
        </p:grpSpPr>
        <p:sp>
          <p:nvSpPr>
            <p:cNvPr id="3215" name="Google Shape;3215;p192"/>
            <p:cNvSpPr/>
            <p:nvPr/>
          </p:nvSpPr>
          <p:spPr>
            <a:xfrm>
              <a:off x="559816" y="1952625"/>
              <a:ext cx="4080763" cy="1842135"/>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grpSp>
          <p:nvGrpSpPr>
            <p:cNvPr id="3216" name="Google Shape;3216;p192"/>
            <p:cNvGrpSpPr/>
            <p:nvPr/>
          </p:nvGrpSpPr>
          <p:grpSpPr>
            <a:xfrm>
              <a:off x="640592" y="2017942"/>
              <a:ext cx="3918757" cy="1731097"/>
              <a:chOff x="640593" y="2017943"/>
              <a:chExt cx="2636680" cy="1164744"/>
            </a:xfrm>
          </p:grpSpPr>
          <p:grpSp>
            <p:nvGrpSpPr>
              <p:cNvPr id="3217" name="Google Shape;3217;p192"/>
              <p:cNvGrpSpPr/>
              <p:nvPr/>
            </p:nvGrpSpPr>
            <p:grpSpPr>
              <a:xfrm>
                <a:off x="640593" y="2017943"/>
                <a:ext cx="2636680" cy="1164744"/>
                <a:chOff x="650118" y="2330931"/>
                <a:chExt cx="2636680" cy="1164744"/>
              </a:xfrm>
            </p:grpSpPr>
            <p:pic>
              <p:nvPicPr>
                <p:cNvPr id="3218" name="Google Shape;3218;p192"/>
                <p:cNvPicPr preferRelativeResize="0"/>
                <p:nvPr/>
              </p:nvPicPr>
              <p:blipFill rotWithShape="1">
                <a:blip r:embed="rId3">
                  <a:alphaModFix/>
                </a:blip>
                <a:srcRect b="9693" l="0" r="0" t="68472"/>
                <a:stretch/>
              </p:blipFill>
              <p:spPr>
                <a:xfrm>
                  <a:off x="650118" y="2330931"/>
                  <a:ext cx="2636680" cy="1164744"/>
                </a:xfrm>
                <a:prstGeom prst="rect">
                  <a:avLst/>
                </a:prstGeom>
                <a:noFill/>
                <a:ln>
                  <a:noFill/>
                </a:ln>
              </p:spPr>
            </p:pic>
            <p:sp>
              <p:nvSpPr>
                <p:cNvPr id="3219" name="Google Shape;3219;p192"/>
                <p:cNvSpPr/>
                <p:nvPr/>
              </p:nvSpPr>
              <p:spPr>
                <a:xfrm>
                  <a:off x="1979030" y="3181201"/>
                  <a:ext cx="1145170" cy="25317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20" name="Google Shape;3220;p192"/>
                <p:cNvSpPr/>
                <p:nvPr/>
              </p:nvSpPr>
              <p:spPr>
                <a:xfrm>
                  <a:off x="1892645" y="3096913"/>
                  <a:ext cx="172769" cy="168574"/>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3</a:t>
                  </a:r>
                  <a:endParaRPr sz="1400">
                    <a:solidFill>
                      <a:schemeClr val="lt1"/>
                    </a:solidFill>
                    <a:latin typeface="Arial"/>
                    <a:ea typeface="Arial"/>
                    <a:cs typeface="Arial"/>
                    <a:sym typeface="Arial"/>
                  </a:endParaRPr>
                </a:p>
              </p:txBody>
            </p:sp>
          </p:grpSp>
          <p:sp>
            <p:nvSpPr>
              <p:cNvPr id="3221" name="Google Shape;3221;p192"/>
              <p:cNvSpPr/>
              <p:nvPr/>
            </p:nvSpPr>
            <p:spPr>
              <a:xfrm>
                <a:off x="698609" y="2173756"/>
                <a:ext cx="1752872" cy="207083"/>
              </a:xfrm>
              <a:prstGeom prst="rect">
                <a:avLst/>
              </a:prstGeom>
              <a:solidFill>
                <a:srgbClr val="25252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Bluetooth Connection Yêu cầu</a:t>
                </a:r>
                <a:endParaRPr sz="1400">
                  <a:solidFill>
                    <a:schemeClr val="lt1"/>
                  </a:solidFill>
                  <a:latin typeface="Arial"/>
                  <a:ea typeface="Arial"/>
                  <a:cs typeface="Arial"/>
                  <a:sym typeface="Arial"/>
                </a:endParaRPr>
              </a:p>
            </p:txBody>
          </p:sp>
        </p:grpSp>
        <p:sp>
          <p:nvSpPr>
            <p:cNvPr id="3222" name="Google Shape;3222;p192"/>
            <p:cNvSpPr/>
            <p:nvPr/>
          </p:nvSpPr>
          <p:spPr>
            <a:xfrm>
              <a:off x="726818" y="2745523"/>
              <a:ext cx="3549370" cy="276999"/>
            </a:xfrm>
            <a:prstGeom prst="rect">
              <a:avLst/>
            </a:prstGeom>
            <a:solidFill>
              <a:srgbClr val="25252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Would you like to register your Raspberry device?</a:t>
              </a:r>
              <a:endParaRPr sz="1200">
                <a:solidFill>
                  <a:schemeClr val="lt1"/>
                </a:solidFill>
                <a:latin typeface="Arial"/>
                <a:ea typeface="Arial"/>
                <a:cs typeface="Arial"/>
                <a:sym typeface="Arial"/>
              </a:endParaRPr>
            </a:p>
          </p:txBody>
        </p:sp>
        <p:sp>
          <p:nvSpPr>
            <p:cNvPr id="3223" name="Google Shape;3223;p192"/>
            <p:cNvSpPr/>
            <p:nvPr/>
          </p:nvSpPr>
          <p:spPr>
            <a:xfrm>
              <a:off x="1389499" y="3331289"/>
              <a:ext cx="639919" cy="276999"/>
            </a:xfrm>
            <a:prstGeom prst="rect">
              <a:avLst/>
            </a:prstGeom>
            <a:solidFill>
              <a:srgbClr val="25252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5F85C9"/>
                  </a:solidFill>
                  <a:latin typeface="Arial"/>
                  <a:ea typeface="Arial"/>
                  <a:cs typeface="Arial"/>
                  <a:sym typeface="Arial"/>
                </a:rPr>
                <a:t>Cancel</a:t>
              </a:r>
              <a:endParaRPr/>
            </a:p>
          </p:txBody>
        </p:sp>
        <p:sp>
          <p:nvSpPr>
            <p:cNvPr id="3224" name="Google Shape;3224;p192"/>
            <p:cNvSpPr/>
            <p:nvPr/>
          </p:nvSpPr>
          <p:spPr>
            <a:xfrm>
              <a:off x="3201947" y="3328548"/>
              <a:ext cx="593432" cy="276999"/>
            </a:xfrm>
            <a:prstGeom prst="rect">
              <a:avLst/>
            </a:prstGeom>
            <a:solidFill>
              <a:srgbClr val="25252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5F85C9"/>
                  </a:solidFill>
                  <a:latin typeface="Arial"/>
                  <a:ea typeface="Arial"/>
                  <a:cs typeface="Arial"/>
                  <a:sym typeface="Arial"/>
                </a:rPr>
                <a:t>Enroll</a:t>
              </a:r>
              <a:endParaRPr/>
            </a:p>
          </p:txBody>
        </p:sp>
      </p:gr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sp>
        <p:nvSpPr>
          <p:cNvPr id="3230" name="Google Shape;3230;p193"/>
          <p:cNvSpPr/>
          <p:nvPr/>
        </p:nvSpPr>
        <p:spPr>
          <a:xfrm>
            <a:off x="703263" y="1887615"/>
            <a:ext cx="2401887" cy="4406790"/>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3231" name="Google Shape;3231;p19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232" name="Google Shape;3232;p1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pic>
        <p:nvPicPr>
          <p:cNvPr id="3233" name="Google Shape;3233;p193"/>
          <p:cNvPicPr preferRelativeResize="0"/>
          <p:nvPr/>
        </p:nvPicPr>
        <p:blipFill rotWithShape="1">
          <a:blip r:embed="rId3">
            <a:alphaModFix/>
          </a:blip>
          <a:srcRect b="38528" l="39181" r="39115" t="45331"/>
          <a:stretch/>
        </p:blipFill>
        <p:spPr>
          <a:xfrm>
            <a:off x="805847" y="2023554"/>
            <a:ext cx="2208508" cy="913867"/>
          </a:xfrm>
          <a:prstGeom prst="rect">
            <a:avLst/>
          </a:prstGeom>
          <a:noFill/>
          <a:ln>
            <a:noFill/>
          </a:ln>
        </p:spPr>
      </p:pic>
      <p:pic>
        <p:nvPicPr>
          <p:cNvPr id="3234" name="Google Shape;3234;p193"/>
          <p:cNvPicPr preferRelativeResize="0"/>
          <p:nvPr/>
        </p:nvPicPr>
        <p:blipFill rotWithShape="1">
          <a:blip r:embed="rId4">
            <a:alphaModFix/>
          </a:blip>
          <a:srcRect b="38218" l="39253" r="38268" t="45393"/>
          <a:stretch/>
        </p:blipFill>
        <p:spPr>
          <a:xfrm>
            <a:off x="805847" y="2932642"/>
            <a:ext cx="2208508" cy="895961"/>
          </a:xfrm>
          <a:prstGeom prst="rect">
            <a:avLst/>
          </a:prstGeom>
          <a:noFill/>
          <a:ln>
            <a:noFill/>
          </a:ln>
        </p:spPr>
      </p:pic>
      <p:pic>
        <p:nvPicPr>
          <p:cNvPr id="3235" name="Google Shape;3235;p193"/>
          <p:cNvPicPr preferRelativeResize="0"/>
          <p:nvPr/>
        </p:nvPicPr>
        <p:blipFill rotWithShape="1">
          <a:blip r:embed="rId5">
            <a:alphaModFix/>
          </a:blip>
          <a:srcRect b="73454" l="86170" r="266" t="357"/>
          <a:stretch/>
        </p:blipFill>
        <p:spPr>
          <a:xfrm>
            <a:off x="805847" y="3892339"/>
            <a:ext cx="2208508" cy="2372623"/>
          </a:xfrm>
          <a:prstGeom prst="rect">
            <a:avLst/>
          </a:prstGeom>
          <a:noFill/>
          <a:ln>
            <a:noFill/>
          </a:ln>
        </p:spPr>
      </p:pic>
      <p:sp>
        <p:nvSpPr>
          <p:cNvPr id="3236" name="Google Shape;3236;p193"/>
          <p:cNvSpPr/>
          <p:nvPr/>
        </p:nvSpPr>
        <p:spPr>
          <a:xfrm>
            <a:off x="805847" y="1952625"/>
            <a:ext cx="313033" cy="318703"/>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1</a:t>
            </a:r>
            <a:endParaRPr sz="1200">
              <a:solidFill>
                <a:schemeClr val="lt1"/>
              </a:solidFill>
              <a:latin typeface="Arial"/>
              <a:ea typeface="Arial"/>
              <a:cs typeface="Arial"/>
              <a:sym typeface="Arial"/>
            </a:endParaRPr>
          </a:p>
        </p:txBody>
      </p:sp>
      <p:sp>
        <p:nvSpPr>
          <p:cNvPr id="3237" name="Google Shape;3237;p193"/>
          <p:cNvSpPr/>
          <p:nvPr/>
        </p:nvSpPr>
        <p:spPr>
          <a:xfrm>
            <a:off x="805847" y="2843808"/>
            <a:ext cx="313033" cy="318703"/>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2</a:t>
            </a:r>
            <a:endParaRPr sz="1200">
              <a:solidFill>
                <a:schemeClr val="lt1"/>
              </a:solidFill>
              <a:latin typeface="Arial"/>
              <a:ea typeface="Arial"/>
              <a:cs typeface="Arial"/>
              <a:sym typeface="Arial"/>
            </a:endParaRPr>
          </a:p>
        </p:txBody>
      </p:sp>
      <p:sp>
        <p:nvSpPr>
          <p:cNvPr id="3238" name="Google Shape;3238;p193"/>
          <p:cNvSpPr/>
          <p:nvPr/>
        </p:nvSpPr>
        <p:spPr>
          <a:xfrm>
            <a:off x="805847" y="3842469"/>
            <a:ext cx="313033" cy="318703"/>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3</a:t>
            </a:r>
            <a:endParaRPr sz="1200">
              <a:solidFill>
                <a:schemeClr val="lt1"/>
              </a:solidFill>
              <a:latin typeface="Arial"/>
              <a:ea typeface="Arial"/>
              <a:cs typeface="Arial"/>
              <a:sym typeface="Arial"/>
            </a:endParaRPr>
          </a:p>
        </p:txBody>
      </p:sp>
      <p:sp>
        <p:nvSpPr>
          <p:cNvPr id="3239" name="Google Shape;3239;p193"/>
          <p:cNvSpPr/>
          <p:nvPr/>
        </p:nvSpPr>
        <p:spPr>
          <a:xfrm>
            <a:off x="2503012" y="2649206"/>
            <a:ext cx="416648" cy="19460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40" name="Google Shape;3240;p193"/>
          <p:cNvSpPr/>
          <p:nvPr/>
        </p:nvSpPr>
        <p:spPr>
          <a:xfrm>
            <a:off x="2488585" y="3524001"/>
            <a:ext cx="416648" cy="19460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41" name="Google Shape;3241;p193"/>
          <p:cNvSpPr/>
          <p:nvPr/>
        </p:nvSpPr>
        <p:spPr>
          <a:xfrm>
            <a:off x="1369277" y="4142663"/>
            <a:ext cx="344337" cy="31340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42" name="Google Shape;3242;p193"/>
          <p:cNvSpPr/>
          <p:nvPr/>
        </p:nvSpPr>
        <p:spPr>
          <a:xfrm>
            <a:off x="987723" y="5993241"/>
            <a:ext cx="1582222" cy="31340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43" name="Google Shape;3243;p193"/>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Kết nối Raspberry Pi với điện thoại thông minh</a:t>
            </a:r>
            <a:endParaRPr sz="1400">
              <a:solidFill>
                <a:srgbClr val="262626"/>
              </a:solidFill>
              <a:latin typeface="Arial"/>
              <a:ea typeface="Arial"/>
              <a:cs typeface="Arial"/>
              <a:sym typeface="Arial"/>
            </a:endParaRPr>
          </a:p>
        </p:txBody>
      </p:sp>
      <p:grpSp>
        <p:nvGrpSpPr>
          <p:cNvPr id="3244" name="Google Shape;3244;p193"/>
          <p:cNvGrpSpPr/>
          <p:nvPr/>
        </p:nvGrpSpPr>
        <p:grpSpPr>
          <a:xfrm>
            <a:off x="3268151" y="1759881"/>
            <a:ext cx="5931412" cy="1350830"/>
            <a:chOff x="3268151" y="1759881"/>
            <a:chExt cx="5931412" cy="1350830"/>
          </a:xfrm>
        </p:grpSpPr>
        <p:sp>
          <p:nvSpPr>
            <p:cNvPr id="3245" name="Google Shape;3245;p193"/>
            <p:cNvSpPr/>
            <p:nvPr/>
          </p:nvSpPr>
          <p:spPr>
            <a:xfrm>
              <a:off x="3268151" y="1759881"/>
              <a:ext cx="5931412" cy="1350830"/>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cửa sổ bật lên </a:t>
              </a:r>
              <a:r>
                <a:rPr lang="en-US" sz="1300">
                  <a:solidFill>
                    <a:srgbClr val="34339A"/>
                  </a:solidFill>
                  <a:latin typeface="Arial"/>
                  <a:ea typeface="Arial"/>
                  <a:cs typeface="Arial"/>
                  <a:sym typeface="Arial"/>
                </a:rPr>
                <a:t>Yêu cầu ghép nối </a:t>
              </a:r>
              <a:r>
                <a:rPr lang="en-US" sz="1300">
                  <a:solidFill>
                    <a:srgbClr val="262626"/>
                  </a:solidFill>
                  <a:latin typeface="Arial"/>
                  <a:ea typeface="Arial"/>
                  <a:cs typeface="Arial"/>
                  <a:sym typeface="Arial"/>
                </a:rPr>
                <a:t>xuất hiện trong thiết bị đầu cuối Raspberry Pi, hãy nhấp vào OK để chấp nhận Yêu cầu.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xuất hiện thông báo </a:t>
              </a:r>
              <a:r>
                <a:rPr lang="en-US" sz="1300">
                  <a:solidFill>
                    <a:srgbClr val="34339A"/>
                  </a:solidFill>
                  <a:latin typeface="Arial"/>
                  <a:ea typeface="Arial"/>
                  <a:cs typeface="Arial"/>
                  <a:sym typeface="Arial"/>
                </a:rPr>
                <a:t>Connected Successfully </a:t>
              </a:r>
              <a:r>
                <a:rPr lang="en-US" sz="1300">
                  <a:solidFill>
                    <a:srgbClr val="262626"/>
                  </a:solidFill>
                  <a:latin typeface="Arial"/>
                  <a:ea typeface="Arial"/>
                  <a:cs typeface="Arial"/>
                  <a:sym typeface="Arial"/>
                </a:rPr>
                <a:t>thì kết nối thành công.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biểu tượng        ở phía trên bên phải để xác nhận, bạn sẽ thấy tên của thiết bị được kết nối.</a:t>
              </a:r>
              <a:endParaRPr sz="1300">
                <a:solidFill>
                  <a:srgbClr val="262626"/>
                </a:solidFill>
                <a:latin typeface="Arial"/>
                <a:ea typeface="Arial"/>
                <a:cs typeface="Arial"/>
                <a:sym typeface="Arial"/>
              </a:endParaRPr>
            </a:p>
          </p:txBody>
        </p:sp>
        <p:pic>
          <p:nvPicPr>
            <p:cNvPr id="3246" name="Google Shape;3246;p193"/>
            <p:cNvPicPr preferRelativeResize="0"/>
            <p:nvPr/>
          </p:nvPicPr>
          <p:blipFill rotWithShape="1">
            <a:blip r:embed="rId5">
              <a:alphaModFix/>
            </a:blip>
            <a:srcRect b="93364" l="89755" r="8435" t="3048"/>
            <a:stretch/>
          </p:blipFill>
          <p:spPr>
            <a:xfrm>
              <a:off x="5081203" y="2592414"/>
              <a:ext cx="227826" cy="251394"/>
            </a:xfrm>
            <a:prstGeom prst="rect">
              <a:avLst/>
            </a:prstGeom>
            <a:noFill/>
            <a:ln>
              <a:noFill/>
            </a:ln>
          </p:spPr>
        </p:pic>
      </p:gr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1" name="Shape 3251"/>
        <p:cNvGrpSpPr/>
        <p:nvPr/>
      </p:nvGrpSpPr>
      <p:grpSpPr>
        <a:xfrm>
          <a:off x="0" y="0"/>
          <a:ext cx="0" cy="0"/>
          <a:chOff x="0" y="0"/>
          <a:chExt cx="0" cy="0"/>
        </a:xfrm>
      </p:grpSpPr>
      <p:sp>
        <p:nvSpPr>
          <p:cNvPr id="3252" name="Google Shape;3252;p19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253" name="Google Shape;3253;p1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254" name="Google Shape;3254;p19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ứng dụng Bluetooth</a:t>
            </a:r>
            <a:endParaRPr sz="2400">
              <a:solidFill>
                <a:srgbClr val="0C0C0C"/>
              </a:solidFill>
              <a:latin typeface="Arial"/>
              <a:ea typeface="Arial"/>
              <a:cs typeface="Arial"/>
              <a:sym typeface="Arial"/>
            </a:endParaRPr>
          </a:p>
        </p:txBody>
      </p:sp>
      <p:sp>
        <p:nvSpPr>
          <p:cNvPr id="3255" name="Google Shape;3255;p194"/>
          <p:cNvSpPr/>
          <p:nvPr/>
        </p:nvSpPr>
        <p:spPr>
          <a:xfrm>
            <a:off x="3892664" y="2174873"/>
            <a:ext cx="5306897"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Mặc dù điện thoại thông minh Android và Raspberry Pi được kết nối thông qua quá trình ghép nối, một ứng dụng bổ sung phải được cài đặt trên thiết bị Android để gửi và nhận dữ liệu qua Bluetooth.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kiếm và tải xuống </a:t>
            </a:r>
            <a:r>
              <a:rPr lang="en-US" sz="1300">
                <a:solidFill>
                  <a:srgbClr val="34339A"/>
                </a:solidFill>
                <a:latin typeface="Arial"/>
                <a:ea typeface="Arial"/>
                <a:cs typeface="Arial"/>
                <a:sym typeface="Arial"/>
              </a:rPr>
              <a:t>trình quản lý bluetooth </a:t>
            </a:r>
            <a:r>
              <a:rPr lang="en-US" sz="1300">
                <a:solidFill>
                  <a:srgbClr val="262626"/>
                </a:solidFill>
                <a:latin typeface="Arial"/>
                <a:ea typeface="Arial"/>
                <a:cs typeface="Arial"/>
                <a:sym typeface="Arial"/>
              </a:rPr>
              <a:t>pi3 từ Cửa hàng Google Play</a:t>
            </a:r>
            <a:endParaRPr sz="1300">
              <a:solidFill>
                <a:srgbClr val="262626"/>
              </a:solidFill>
              <a:latin typeface="Arial"/>
              <a:ea typeface="Arial"/>
              <a:cs typeface="Arial"/>
              <a:sym typeface="Arial"/>
            </a:endParaRPr>
          </a:p>
        </p:txBody>
      </p:sp>
      <p:sp>
        <p:nvSpPr>
          <p:cNvPr id="3256" name="Google Shape;3256;p19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ứng dụng Bluetooth cho thiết bị Android</a:t>
            </a:r>
            <a:endParaRPr sz="1400">
              <a:solidFill>
                <a:schemeClr val="dk1"/>
              </a:solidFill>
              <a:latin typeface="Arial"/>
              <a:ea typeface="Arial"/>
              <a:cs typeface="Arial"/>
              <a:sym typeface="Arial"/>
            </a:endParaRPr>
          </a:p>
        </p:txBody>
      </p:sp>
      <p:grpSp>
        <p:nvGrpSpPr>
          <p:cNvPr id="3257" name="Google Shape;3257;p194"/>
          <p:cNvGrpSpPr/>
          <p:nvPr/>
        </p:nvGrpSpPr>
        <p:grpSpPr>
          <a:xfrm>
            <a:off x="703263" y="2241549"/>
            <a:ext cx="3040062" cy="3683001"/>
            <a:chOff x="703263" y="2241549"/>
            <a:chExt cx="3040062" cy="3683001"/>
          </a:xfrm>
        </p:grpSpPr>
        <p:sp>
          <p:nvSpPr>
            <p:cNvPr id="3258" name="Google Shape;3258;p194"/>
            <p:cNvSpPr/>
            <p:nvPr/>
          </p:nvSpPr>
          <p:spPr>
            <a:xfrm>
              <a:off x="703263" y="2241549"/>
              <a:ext cx="3040062" cy="3683001"/>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grpSp>
          <p:nvGrpSpPr>
            <p:cNvPr id="3259" name="Google Shape;3259;p194"/>
            <p:cNvGrpSpPr/>
            <p:nvPr/>
          </p:nvGrpSpPr>
          <p:grpSpPr>
            <a:xfrm>
              <a:off x="784852" y="2318321"/>
              <a:ext cx="2863223" cy="3549080"/>
              <a:chOff x="6638126" y="2089718"/>
              <a:chExt cx="2705899" cy="3295639"/>
            </a:xfrm>
          </p:grpSpPr>
          <p:pic>
            <p:nvPicPr>
              <p:cNvPr id="3260" name="Google Shape;3260;p194"/>
              <p:cNvPicPr preferRelativeResize="0"/>
              <p:nvPr/>
            </p:nvPicPr>
            <p:blipFill rotWithShape="1">
              <a:blip r:embed="rId3">
                <a:alphaModFix/>
              </a:blip>
              <a:srcRect b="9033" l="0" r="0" t="0"/>
              <a:stretch/>
            </p:blipFill>
            <p:spPr>
              <a:xfrm>
                <a:off x="6638126" y="2089718"/>
                <a:ext cx="2705899" cy="3295639"/>
              </a:xfrm>
              <a:prstGeom prst="rect">
                <a:avLst/>
              </a:prstGeom>
              <a:noFill/>
              <a:ln>
                <a:noFill/>
              </a:ln>
            </p:spPr>
          </p:pic>
          <p:sp>
            <p:nvSpPr>
              <p:cNvPr id="3261" name="Google Shape;3261;p194"/>
              <p:cNvSpPr/>
              <p:nvPr/>
            </p:nvSpPr>
            <p:spPr>
              <a:xfrm>
                <a:off x="7034558" y="2161375"/>
                <a:ext cx="1592434" cy="28675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62" name="Google Shape;3262;p194"/>
              <p:cNvSpPr/>
              <p:nvPr/>
            </p:nvSpPr>
            <p:spPr>
              <a:xfrm>
                <a:off x="6715260" y="3068033"/>
                <a:ext cx="2564631" cy="41983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3263" name="Google Shape;3263;p194"/>
            <p:cNvSpPr/>
            <p:nvPr/>
          </p:nvSpPr>
          <p:spPr>
            <a:xfrm>
              <a:off x="2566988" y="2886075"/>
              <a:ext cx="280988" cy="157163"/>
            </a:xfrm>
            <a:prstGeom prst="rect">
              <a:avLst/>
            </a:prstGeom>
            <a:solidFill>
              <a:srgbClr val="202125"/>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900">
                  <a:solidFill>
                    <a:srgbClr val="9BA0A4"/>
                  </a:solidFill>
                  <a:latin typeface="Malgun Gothic"/>
                  <a:ea typeface="Malgun Gothic"/>
                  <a:cs typeface="Malgun Gothic"/>
                  <a:sym typeface="Malgun Gothic"/>
                </a:rPr>
                <a:t>Kids</a:t>
              </a:r>
              <a:endParaRPr sz="900">
                <a:solidFill>
                  <a:srgbClr val="9BA0A4"/>
                </a:solidFill>
                <a:latin typeface="Malgun Gothic"/>
                <a:ea typeface="Malgun Gothic"/>
                <a:cs typeface="Malgun Gothic"/>
                <a:sym typeface="Malgun Gothic"/>
              </a:endParaRPr>
            </a:p>
          </p:txBody>
        </p:sp>
        <p:sp>
          <p:nvSpPr>
            <p:cNvPr id="3264" name="Google Shape;3264;p194"/>
            <p:cNvSpPr/>
            <p:nvPr/>
          </p:nvSpPr>
          <p:spPr>
            <a:xfrm>
              <a:off x="3164682" y="2886075"/>
              <a:ext cx="483393" cy="157163"/>
            </a:xfrm>
            <a:prstGeom prst="rect">
              <a:avLst/>
            </a:prstGeom>
            <a:solidFill>
              <a:srgbClr val="202125"/>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900">
                  <a:solidFill>
                    <a:srgbClr val="9BA0A4"/>
                  </a:solidFill>
                  <a:latin typeface="Malgun Gothic"/>
                  <a:ea typeface="Malgun Gothic"/>
                  <a:cs typeface="Malgun Gothic"/>
                  <a:sym typeface="Malgun Gothic"/>
                </a:rPr>
                <a:t>Premium</a:t>
              </a:r>
              <a:endParaRPr sz="900">
                <a:solidFill>
                  <a:srgbClr val="9BA0A4"/>
                </a:solidFill>
                <a:latin typeface="Malgun Gothic"/>
                <a:ea typeface="Malgun Gothic"/>
                <a:cs typeface="Malgun Gothic"/>
                <a:sym typeface="Malgun Gothic"/>
              </a:endParaRPr>
            </a:p>
          </p:txBody>
        </p:sp>
        <p:sp>
          <p:nvSpPr>
            <p:cNvPr id="3265" name="Google Shape;3265;p194"/>
            <p:cNvSpPr/>
            <p:nvPr/>
          </p:nvSpPr>
          <p:spPr>
            <a:xfrm>
              <a:off x="986971" y="4206837"/>
              <a:ext cx="613229" cy="157163"/>
            </a:xfrm>
            <a:prstGeom prst="rect">
              <a:avLst/>
            </a:prstGeom>
            <a:solidFill>
              <a:srgbClr val="202125"/>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700">
                  <a:solidFill>
                    <a:srgbClr val="9BA0A4"/>
                  </a:solidFill>
                  <a:latin typeface="Malgun Gothic"/>
                  <a:ea typeface="Malgun Gothic"/>
                  <a:cs typeface="Malgun Gothic"/>
                  <a:sym typeface="Malgun Gothic"/>
                </a:rPr>
                <a:t>14 reviews</a:t>
              </a:r>
              <a:endParaRPr sz="700">
                <a:solidFill>
                  <a:srgbClr val="9BA0A4"/>
                </a:solidFill>
                <a:latin typeface="Malgun Gothic"/>
                <a:ea typeface="Malgun Gothic"/>
                <a:cs typeface="Malgun Gothic"/>
                <a:sym typeface="Malgun Gothic"/>
              </a:endParaRPr>
            </a:p>
          </p:txBody>
        </p:sp>
        <p:sp>
          <p:nvSpPr>
            <p:cNvPr id="3266" name="Google Shape;3266;p194"/>
            <p:cNvSpPr/>
            <p:nvPr/>
          </p:nvSpPr>
          <p:spPr>
            <a:xfrm>
              <a:off x="1920421" y="4189394"/>
              <a:ext cx="613229" cy="157163"/>
            </a:xfrm>
            <a:prstGeom prst="rect">
              <a:avLst/>
            </a:prstGeom>
            <a:solidFill>
              <a:srgbClr val="202125"/>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800">
                  <a:solidFill>
                    <a:srgbClr val="9BA0A4"/>
                  </a:solidFill>
                  <a:latin typeface="Malgun Gothic"/>
                  <a:ea typeface="Malgun Gothic"/>
                  <a:cs typeface="Malgun Gothic"/>
                  <a:sym typeface="Malgun Gothic"/>
                </a:rPr>
                <a:t>Downloads</a:t>
              </a:r>
              <a:endParaRPr sz="800">
                <a:solidFill>
                  <a:srgbClr val="9BA0A4"/>
                </a:solidFill>
                <a:latin typeface="Malgun Gothic"/>
                <a:ea typeface="Malgun Gothic"/>
                <a:cs typeface="Malgun Gothic"/>
                <a:sym typeface="Malgun Gothic"/>
              </a:endParaRPr>
            </a:p>
          </p:txBody>
        </p:sp>
        <p:sp>
          <p:nvSpPr>
            <p:cNvPr id="3267" name="Google Shape;3267;p194"/>
            <p:cNvSpPr/>
            <p:nvPr/>
          </p:nvSpPr>
          <p:spPr>
            <a:xfrm>
              <a:off x="1916679" y="4208387"/>
              <a:ext cx="613229" cy="157163"/>
            </a:xfrm>
            <a:prstGeom prst="rect">
              <a:avLst/>
            </a:prstGeom>
            <a:solidFill>
              <a:srgbClr val="202125"/>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700">
                  <a:solidFill>
                    <a:srgbClr val="9BA0A4"/>
                  </a:solidFill>
                  <a:latin typeface="Malgun Gothic"/>
                  <a:ea typeface="Malgun Gothic"/>
                  <a:cs typeface="Malgun Gothic"/>
                  <a:sym typeface="Malgun Gothic"/>
                </a:rPr>
                <a:t>Downloads</a:t>
              </a:r>
              <a:endParaRPr sz="700">
                <a:solidFill>
                  <a:srgbClr val="9BA0A4"/>
                </a:solidFill>
                <a:latin typeface="Malgun Gothic"/>
                <a:ea typeface="Malgun Gothic"/>
                <a:cs typeface="Malgun Gothic"/>
                <a:sym typeface="Malgun Gothic"/>
              </a:endParaRPr>
            </a:p>
          </p:txBody>
        </p:sp>
        <p:sp>
          <p:nvSpPr>
            <p:cNvPr id="3268" name="Google Shape;3268;p194"/>
            <p:cNvSpPr/>
            <p:nvPr/>
          </p:nvSpPr>
          <p:spPr>
            <a:xfrm>
              <a:off x="1916679" y="4010939"/>
              <a:ext cx="613229" cy="157163"/>
            </a:xfrm>
            <a:prstGeom prst="rect">
              <a:avLst/>
            </a:prstGeom>
            <a:solidFill>
              <a:srgbClr val="202125"/>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chemeClr val="lt1"/>
                  </a:solidFill>
                  <a:latin typeface="Malgun Gothic"/>
                  <a:ea typeface="Malgun Gothic"/>
                  <a:cs typeface="Malgun Gothic"/>
                  <a:sym typeface="Malgun Gothic"/>
                </a:rPr>
                <a:t>5,000 +</a:t>
              </a:r>
              <a:endParaRPr sz="1000">
                <a:solidFill>
                  <a:schemeClr val="lt1"/>
                </a:solidFill>
                <a:latin typeface="Malgun Gothic"/>
                <a:ea typeface="Malgun Gothic"/>
                <a:cs typeface="Malgun Gothic"/>
                <a:sym typeface="Malgun Gothic"/>
              </a:endParaRPr>
            </a:p>
          </p:txBody>
        </p:sp>
        <p:sp>
          <p:nvSpPr>
            <p:cNvPr id="3269" name="Google Shape;3269;p194"/>
            <p:cNvSpPr/>
            <p:nvPr/>
          </p:nvSpPr>
          <p:spPr>
            <a:xfrm>
              <a:off x="2799046" y="4205174"/>
              <a:ext cx="731271" cy="157163"/>
            </a:xfrm>
            <a:prstGeom prst="rect">
              <a:avLst/>
            </a:prstGeom>
            <a:solidFill>
              <a:srgbClr val="202125"/>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700">
                  <a:solidFill>
                    <a:srgbClr val="9BA0A4"/>
                  </a:solidFill>
                  <a:latin typeface="Malgun Gothic"/>
                  <a:ea typeface="Malgun Gothic"/>
                  <a:cs typeface="Malgun Gothic"/>
                  <a:sym typeface="Malgun Gothic"/>
                </a:rPr>
                <a:t>Over 3 years old</a:t>
              </a:r>
              <a:endParaRPr sz="700">
                <a:solidFill>
                  <a:srgbClr val="9BA0A4"/>
                </a:solidFill>
                <a:latin typeface="Malgun Gothic"/>
                <a:ea typeface="Malgun Gothic"/>
                <a:cs typeface="Malgun Gothic"/>
                <a:sym typeface="Malgun Gothic"/>
              </a:endParaRPr>
            </a:p>
          </p:txBody>
        </p:sp>
        <p:sp>
          <p:nvSpPr>
            <p:cNvPr id="3270" name="Google Shape;3270;p194"/>
            <p:cNvSpPr/>
            <p:nvPr/>
          </p:nvSpPr>
          <p:spPr>
            <a:xfrm>
              <a:off x="3014728" y="3553649"/>
              <a:ext cx="408740" cy="157163"/>
            </a:xfrm>
            <a:prstGeom prst="rect">
              <a:avLst/>
            </a:prstGeom>
            <a:solidFill>
              <a:srgbClr val="479F75"/>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900">
                  <a:solidFill>
                    <a:srgbClr val="202125"/>
                  </a:solidFill>
                  <a:latin typeface="Malgun Gothic"/>
                  <a:ea typeface="Malgun Gothic"/>
                  <a:cs typeface="Malgun Gothic"/>
                  <a:sym typeface="Malgun Gothic"/>
                </a:rPr>
                <a:t>Install</a:t>
              </a:r>
              <a:endParaRPr sz="900">
                <a:solidFill>
                  <a:srgbClr val="202125"/>
                </a:solidFill>
                <a:latin typeface="Malgun Gothic"/>
                <a:ea typeface="Malgun Gothic"/>
                <a:cs typeface="Malgun Gothic"/>
                <a:sym typeface="Malgun Gothic"/>
              </a:endParaRPr>
            </a:p>
          </p:txBody>
        </p:sp>
      </p:gr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5" name="Shape 3275"/>
        <p:cNvGrpSpPr/>
        <p:nvPr/>
      </p:nvGrpSpPr>
      <p:grpSpPr>
        <a:xfrm>
          <a:off x="0" y="0"/>
          <a:ext cx="0" cy="0"/>
          <a:chOff x="0" y="0"/>
          <a:chExt cx="0" cy="0"/>
        </a:xfrm>
      </p:grpSpPr>
      <p:sp>
        <p:nvSpPr>
          <p:cNvPr id="3276" name="Google Shape;3276;p19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277" name="Google Shape;3277;p1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278" name="Google Shape;3278;p195"/>
          <p:cNvSpPr/>
          <p:nvPr/>
        </p:nvSpPr>
        <p:spPr>
          <a:xfrm>
            <a:off x="5191125" y="1778931"/>
            <a:ext cx="4276874"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Trước khi chạy ứng dụng đã tải xuống, trước tiên bạn phải thực thi </a:t>
            </a:r>
            <a:r>
              <a:rPr lang="en-US" sz="1300">
                <a:solidFill>
                  <a:srgbClr val="34339A"/>
                </a:solidFill>
                <a:latin typeface="Arial"/>
                <a:ea typeface="Arial"/>
                <a:cs typeface="Arial"/>
                <a:sym typeface="Arial"/>
              </a:rPr>
              <a:t>rfcomm watch all </a:t>
            </a:r>
            <a:r>
              <a:rPr lang="en-US" sz="1300">
                <a:solidFill>
                  <a:srgbClr val="262626"/>
                </a:solidFill>
                <a:latin typeface="Arial"/>
                <a:ea typeface="Arial"/>
                <a:cs typeface="Arial"/>
                <a:sym typeface="Arial"/>
              </a:rPr>
              <a:t>&amp; trên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34339A"/>
                </a:solidFill>
                <a:latin typeface="Arial"/>
                <a:ea typeface="Arial"/>
                <a:cs typeface="Arial"/>
                <a:sym typeface="Arial"/>
              </a:rPr>
              <a:t>rfcomm watch all </a:t>
            </a:r>
            <a:r>
              <a:rPr lang="en-US" sz="1300">
                <a:solidFill>
                  <a:srgbClr val="262626"/>
                </a:solidFill>
                <a:latin typeface="Arial"/>
                <a:ea typeface="Arial"/>
                <a:cs typeface="Arial"/>
                <a:sym typeface="Arial"/>
              </a:rPr>
              <a:t>là một lệnh kết nối với thiết bị đầu cuối này khi được kết nối với Pi từ một thiết bị khác qua Bluetooth. &amp; là để thực thi lệnh dưới dạng nền.</a:t>
            </a:r>
            <a:endParaRPr sz="1300">
              <a:solidFill>
                <a:srgbClr val="262626"/>
              </a:solidFill>
              <a:latin typeface="Arial"/>
              <a:ea typeface="Arial"/>
              <a:cs typeface="Arial"/>
              <a:sym typeface="Arial"/>
            </a:endParaRPr>
          </a:p>
        </p:txBody>
      </p:sp>
      <p:grpSp>
        <p:nvGrpSpPr>
          <p:cNvPr id="3279" name="Google Shape;3279;p195"/>
          <p:cNvGrpSpPr/>
          <p:nvPr/>
        </p:nvGrpSpPr>
        <p:grpSpPr>
          <a:xfrm>
            <a:off x="559817" y="1826989"/>
            <a:ext cx="4488369" cy="2497361"/>
            <a:chOff x="4284000" y="2627246"/>
            <a:chExt cx="5060025" cy="2815436"/>
          </a:xfrm>
        </p:grpSpPr>
        <p:pic>
          <p:nvPicPr>
            <p:cNvPr id="3280" name="Google Shape;3280;p195"/>
            <p:cNvPicPr preferRelativeResize="0"/>
            <p:nvPr/>
          </p:nvPicPr>
          <p:blipFill rotWithShape="1">
            <a:blip r:embed="rId3">
              <a:alphaModFix/>
            </a:blip>
            <a:srcRect b="0" l="0" r="0" t="0"/>
            <a:stretch/>
          </p:blipFill>
          <p:spPr>
            <a:xfrm>
              <a:off x="4284000" y="2627246"/>
              <a:ext cx="5060025" cy="2815436"/>
            </a:xfrm>
            <a:prstGeom prst="rect">
              <a:avLst/>
            </a:prstGeom>
            <a:noFill/>
            <a:ln>
              <a:noFill/>
            </a:ln>
          </p:spPr>
        </p:pic>
        <p:sp>
          <p:nvSpPr>
            <p:cNvPr id="3281" name="Google Shape;3281;p195"/>
            <p:cNvSpPr/>
            <p:nvPr/>
          </p:nvSpPr>
          <p:spPr>
            <a:xfrm>
              <a:off x="5436158" y="3090175"/>
              <a:ext cx="1245442" cy="14982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3282" name="Google Shape;3282;p195"/>
          <p:cNvPicPr preferRelativeResize="0"/>
          <p:nvPr/>
        </p:nvPicPr>
        <p:blipFill rotWithShape="1">
          <a:blip r:embed="rId3">
            <a:alphaModFix/>
          </a:blip>
          <a:srcRect b="77980" l="23928" r="54902" t="16735"/>
          <a:stretch/>
        </p:blipFill>
        <p:spPr>
          <a:xfrm>
            <a:off x="2571749" y="2631679"/>
            <a:ext cx="2276476" cy="316179"/>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283" name="Google Shape;3283;p195"/>
          <p:cNvPicPr preferRelativeResize="0"/>
          <p:nvPr/>
        </p:nvPicPr>
        <p:blipFill rotWithShape="1">
          <a:blip r:embed="rId4">
            <a:alphaModFix/>
          </a:blip>
          <a:srcRect b="0" l="0" r="0" t="0"/>
          <a:stretch/>
        </p:blipFill>
        <p:spPr>
          <a:xfrm rot="10800000">
            <a:off x="1961244" y="2374010"/>
            <a:ext cx="653082" cy="617942"/>
          </a:xfrm>
          <a:prstGeom prst="rect">
            <a:avLst/>
          </a:prstGeom>
          <a:noFill/>
          <a:ln>
            <a:noFill/>
          </a:ln>
        </p:spPr>
      </p:pic>
      <p:sp>
        <p:nvSpPr>
          <p:cNvPr id="3284" name="Google Shape;3284;p195"/>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ứng dụng Bluetooth cho thiết bị Android</a:t>
            </a:r>
            <a:endParaRPr sz="1400">
              <a:solidFill>
                <a:schemeClr val="dk1"/>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9" name="Shape 3289"/>
        <p:cNvGrpSpPr/>
        <p:nvPr/>
      </p:nvGrpSpPr>
      <p:grpSpPr>
        <a:xfrm>
          <a:off x="0" y="0"/>
          <a:ext cx="0" cy="0"/>
          <a:chOff x="0" y="0"/>
          <a:chExt cx="0" cy="0"/>
        </a:xfrm>
      </p:grpSpPr>
      <p:sp>
        <p:nvSpPr>
          <p:cNvPr id="3290" name="Google Shape;3290;p19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291" name="Google Shape;3291;p1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292" name="Google Shape;3292;p196"/>
          <p:cNvSpPr/>
          <p:nvPr/>
        </p:nvSpPr>
        <p:spPr>
          <a:xfrm>
            <a:off x="712183" y="1759881"/>
            <a:ext cx="4111277" cy="74553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Quay lại ứng dụng trên điện thoại thông minh của bạn, tìm địa chỉ MAC của Raspberry Pi và nhấp vào nó.</a:t>
            </a:r>
            <a:endParaRPr sz="1300">
              <a:solidFill>
                <a:srgbClr val="262626"/>
              </a:solidFill>
              <a:latin typeface="Arial"/>
              <a:ea typeface="Arial"/>
              <a:cs typeface="Arial"/>
              <a:sym typeface="Arial"/>
            </a:endParaRPr>
          </a:p>
        </p:txBody>
      </p:sp>
      <p:grpSp>
        <p:nvGrpSpPr>
          <p:cNvPr id="3293" name="Google Shape;3293;p196"/>
          <p:cNvGrpSpPr/>
          <p:nvPr/>
        </p:nvGrpSpPr>
        <p:grpSpPr>
          <a:xfrm>
            <a:off x="1454436" y="2600325"/>
            <a:ext cx="1705540" cy="3610786"/>
            <a:chOff x="1752875" y="3228384"/>
            <a:chExt cx="1394024" cy="2951280"/>
          </a:xfrm>
        </p:grpSpPr>
        <p:pic>
          <p:nvPicPr>
            <p:cNvPr id="3294" name="Google Shape;3294;p196"/>
            <p:cNvPicPr preferRelativeResize="0"/>
            <p:nvPr/>
          </p:nvPicPr>
          <p:blipFill rotWithShape="1">
            <a:blip r:embed="rId3">
              <a:alphaModFix/>
            </a:blip>
            <a:srcRect b="0" l="2884" r="2898" t="5517"/>
            <a:stretch/>
          </p:blipFill>
          <p:spPr>
            <a:xfrm>
              <a:off x="1752875" y="3228384"/>
              <a:ext cx="1394024" cy="2951280"/>
            </a:xfrm>
            <a:prstGeom prst="rect">
              <a:avLst/>
            </a:prstGeom>
            <a:noFill/>
            <a:ln cap="flat" cmpd="sng" w="9525">
              <a:solidFill>
                <a:srgbClr val="7F7F7F"/>
              </a:solidFill>
              <a:prstDash val="solid"/>
              <a:round/>
              <a:headEnd len="sm" w="sm" type="none"/>
              <a:tailEnd len="sm" w="sm" type="none"/>
            </a:ln>
          </p:spPr>
        </p:pic>
        <p:sp>
          <p:nvSpPr>
            <p:cNvPr id="3295" name="Google Shape;3295;p196"/>
            <p:cNvSpPr/>
            <p:nvPr/>
          </p:nvSpPr>
          <p:spPr>
            <a:xfrm>
              <a:off x="1752875" y="4896000"/>
              <a:ext cx="774325" cy="18000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3296" name="Google Shape;3296;p196"/>
          <p:cNvSpPr/>
          <p:nvPr/>
        </p:nvSpPr>
        <p:spPr>
          <a:xfrm>
            <a:off x="5088286" y="1708585"/>
            <a:ext cx="4111277"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kết nối thành công, bạn sẽ thấy màn hình như hình bên dưới.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Văn bản đã nhập được gửi đến Raspberry Pi.</a:t>
            </a:r>
            <a:endParaRPr sz="1300">
              <a:solidFill>
                <a:srgbClr val="262626"/>
              </a:solidFill>
              <a:latin typeface="Arial"/>
              <a:ea typeface="Arial"/>
              <a:cs typeface="Arial"/>
              <a:sym typeface="Arial"/>
            </a:endParaRPr>
          </a:p>
        </p:txBody>
      </p:sp>
      <p:pic>
        <p:nvPicPr>
          <p:cNvPr id="3297" name="Google Shape;3297;p196"/>
          <p:cNvPicPr preferRelativeResize="0"/>
          <p:nvPr/>
        </p:nvPicPr>
        <p:blipFill rotWithShape="1">
          <a:blip r:embed="rId4">
            <a:alphaModFix/>
          </a:blip>
          <a:srcRect b="0" l="3090" r="1488" t="0"/>
          <a:stretch/>
        </p:blipFill>
        <p:spPr>
          <a:xfrm>
            <a:off x="6317506" y="2600324"/>
            <a:ext cx="1627454" cy="3610785"/>
          </a:xfrm>
          <a:prstGeom prst="rect">
            <a:avLst/>
          </a:prstGeom>
          <a:noFill/>
          <a:ln cap="flat" cmpd="sng" w="9525">
            <a:solidFill>
              <a:srgbClr val="7F7F7F"/>
            </a:solidFill>
            <a:prstDash val="solid"/>
            <a:round/>
            <a:headEnd len="sm" w="sm" type="none"/>
            <a:tailEnd len="sm" w="sm" type="none"/>
          </a:ln>
        </p:spPr>
      </p:pic>
      <p:sp>
        <p:nvSpPr>
          <p:cNvPr id="3298" name="Google Shape;3298;p196"/>
          <p:cNvSpPr/>
          <p:nvPr/>
        </p:nvSpPr>
        <p:spPr>
          <a:xfrm>
            <a:off x="6317506" y="3072520"/>
            <a:ext cx="1652836" cy="73318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99" name="Google Shape;3299;p196"/>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ứng dụng Bluetooth cho thiết bị Android</a:t>
            </a:r>
            <a:endParaRPr sz="1400">
              <a:solidFill>
                <a:schemeClr val="dk1"/>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4" name="Shape 3304"/>
        <p:cNvGrpSpPr/>
        <p:nvPr/>
      </p:nvGrpSpPr>
      <p:grpSpPr>
        <a:xfrm>
          <a:off x="0" y="0"/>
          <a:ext cx="0" cy="0"/>
          <a:chOff x="0" y="0"/>
          <a:chExt cx="0" cy="0"/>
        </a:xfrm>
      </p:grpSpPr>
      <p:sp>
        <p:nvSpPr>
          <p:cNvPr id="3305" name="Google Shape;3305;p19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306" name="Google Shape;3306;p1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307" name="Google Shape;3307;p197"/>
          <p:cNvSpPr/>
          <p:nvPr/>
        </p:nvSpPr>
        <p:spPr>
          <a:xfrm>
            <a:off x="5298246" y="1759881"/>
            <a:ext cx="3891792" cy="164834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Bây giờ bạn đã sẵn sàng để gửi đến Raspberry Pi. Bạn cần có khả năng xử lý chuỗi nhận được trên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kết nối thành công, bạn sẽ thấy thông báo bắt đầu bằng </a:t>
            </a:r>
            <a:r>
              <a:rPr lang="en-US" sz="1300">
                <a:solidFill>
                  <a:srgbClr val="34339A"/>
                </a:solidFill>
                <a:latin typeface="Arial"/>
                <a:ea typeface="Arial"/>
                <a:cs typeface="Arial"/>
                <a:sym typeface="Arial"/>
              </a:rPr>
              <a:t>Kết nối từ </a:t>
            </a:r>
            <a:r>
              <a:rPr lang="en-US" sz="1300">
                <a:solidFill>
                  <a:srgbClr val="262626"/>
                </a:solidFill>
                <a:latin typeface="Arial"/>
                <a:ea typeface="Arial"/>
                <a:cs typeface="Arial"/>
                <a:sym typeface="Arial"/>
              </a:rPr>
              <a:t>như trong hình. Kết nối Từ cho biết rằng nó được kết nối từ điện thoại thông minh.</a:t>
            </a:r>
            <a:endParaRPr sz="1300">
              <a:solidFill>
                <a:srgbClr val="262626"/>
              </a:solidFill>
              <a:latin typeface="Arial"/>
              <a:ea typeface="Arial"/>
              <a:cs typeface="Arial"/>
              <a:sym typeface="Arial"/>
            </a:endParaRPr>
          </a:p>
        </p:txBody>
      </p:sp>
      <p:grpSp>
        <p:nvGrpSpPr>
          <p:cNvPr id="3308" name="Google Shape;3308;p197"/>
          <p:cNvGrpSpPr/>
          <p:nvPr/>
        </p:nvGrpSpPr>
        <p:grpSpPr>
          <a:xfrm>
            <a:off x="559817" y="1858426"/>
            <a:ext cx="4599600" cy="2559252"/>
            <a:chOff x="4603975" y="2627246"/>
            <a:chExt cx="4599600" cy="2559252"/>
          </a:xfrm>
        </p:grpSpPr>
        <p:pic>
          <p:nvPicPr>
            <p:cNvPr id="3309" name="Google Shape;3309;p197"/>
            <p:cNvPicPr preferRelativeResize="0"/>
            <p:nvPr/>
          </p:nvPicPr>
          <p:blipFill rotWithShape="1">
            <a:blip r:embed="rId3">
              <a:alphaModFix/>
            </a:blip>
            <a:srcRect b="0" l="0" r="0" t="0"/>
            <a:stretch/>
          </p:blipFill>
          <p:spPr>
            <a:xfrm>
              <a:off x="4603975" y="2627246"/>
              <a:ext cx="4599600" cy="2559252"/>
            </a:xfrm>
            <a:prstGeom prst="rect">
              <a:avLst/>
            </a:prstGeom>
            <a:noFill/>
            <a:ln>
              <a:noFill/>
            </a:ln>
          </p:spPr>
        </p:pic>
        <p:sp>
          <p:nvSpPr>
            <p:cNvPr id="3310" name="Google Shape;3310;p197"/>
            <p:cNvSpPr/>
            <p:nvPr/>
          </p:nvSpPr>
          <p:spPr>
            <a:xfrm>
              <a:off x="4953000" y="3011567"/>
              <a:ext cx="2801400" cy="15584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311" name="Google Shape;3311;p197"/>
            <p:cNvSpPr/>
            <p:nvPr/>
          </p:nvSpPr>
          <p:spPr>
            <a:xfrm>
              <a:off x="4954407" y="3171167"/>
              <a:ext cx="661386" cy="15584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3312" name="Google Shape;3312;p197"/>
          <p:cNvPicPr preferRelativeResize="0"/>
          <p:nvPr/>
        </p:nvPicPr>
        <p:blipFill rotWithShape="1">
          <a:blip r:embed="rId4">
            <a:alphaModFix/>
          </a:blip>
          <a:srcRect b="0" l="0" r="0" t="0"/>
          <a:stretch/>
        </p:blipFill>
        <p:spPr>
          <a:xfrm rot="-9455531">
            <a:off x="1649627" y="2730333"/>
            <a:ext cx="653082" cy="617942"/>
          </a:xfrm>
          <a:prstGeom prst="rect">
            <a:avLst/>
          </a:prstGeom>
          <a:noFill/>
          <a:ln>
            <a:noFill/>
          </a:ln>
        </p:spPr>
      </p:pic>
      <p:pic>
        <p:nvPicPr>
          <p:cNvPr id="3313" name="Google Shape;3313;p197"/>
          <p:cNvPicPr preferRelativeResize="0"/>
          <p:nvPr/>
        </p:nvPicPr>
        <p:blipFill rotWithShape="1">
          <a:blip r:embed="rId3">
            <a:alphaModFix/>
          </a:blip>
          <a:srcRect b="72969" l="7481" r="31583" t="14696"/>
          <a:stretch/>
        </p:blipFill>
        <p:spPr>
          <a:xfrm>
            <a:off x="1496467" y="3594434"/>
            <a:ext cx="7325900" cy="825124"/>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3314" name="Google Shape;3314;p197"/>
          <p:cNvSpPr/>
          <p:nvPr/>
        </p:nvSpPr>
        <p:spPr>
          <a:xfrm>
            <a:off x="5298246" y="4644839"/>
            <a:ext cx="3891792"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a:t>
            </a:r>
            <a:r>
              <a:rPr lang="en-US" sz="1300">
                <a:solidFill>
                  <a:srgbClr val="34339A"/>
                </a:solidFill>
                <a:latin typeface="Arial"/>
                <a:ea typeface="Arial"/>
                <a:cs typeface="Arial"/>
                <a:sym typeface="Arial"/>
              </a:rPr>
              <a:t>ls /dev/rfcomm0</a:t>
            </a:r>
            <a:r>
              <a:rPr lang="en-US" sz="1300">
                <a:solidFill>
                  <a:srgbClr val="262626"/>
                </a:solidFill>
                <a:latin typeface="Arial"/>
                <a:ea typeface="Arial"/>
                <a:cs typeface="Arial"/>
                <a:sym typeface="Arial"/>
              </a:rPr>
              <a:t>. Nếu thư mục xuất hiện như trong hình, thiết bị Bluetooth đã được kết nối thành công.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Thư mục này sẽ biến mất khi thiết bị Bluetooth bị ngắt kết nối.</a:t>
            </a:r>
            <a:endParaRPr sz="1300">
              <a:solidFill>
                <a:srgbClr val="262626"/>
              </a:solidFill>
              <a:latin typeface="Arial"/>
              <a:ea typeface="Arial"/>
              <a:cs typeface="Arial"/>
              <a:sym typeface="Arial"/>
            </a:endParaRPr>
          </a:p>
        </p:txBody>
      </p:sp>
      <p:sp>
        <p:nvSpPr>
          <p:cNvPr id="3315" name="Google Shape;3315;p197"/>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ứng dụng Bluetooth cho thiết bị Android</a:t>
            </a:r>
            <a:endParaRPr sz="1400">
              <a:solidFill>
                <a:schemeClr val="dk1"/>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0" name="Shape 3320"/>
        <p:cNvGrpSpPr/>
        <p:nvPr/>
      </p:nvGrpSpPr>
      <p:grpSpPr>
        <a:xfrm>
          <a:off x="0" y="0"/>
          <a:ext cx="0" cy="0"/>
          <a:chOff x="0" y="0"/>
          <a:chExt cx="0" cy="0"/>
        </a:xfrm>
      </p:grpSpPr>
      <p:sp>
        <p:nvSpPr>
          <p:cNvPr id="3321" name="Google Shape;3321;p19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322" name="Google Shape;3322;p1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323" name="Google Shape;3323;p1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Sơ đồ mạch</a:t>
            </a:r>
            <a:endParaRPr sz="2400">
              <a:solidFill>
                <a:srgbClr val="0C0C0C"/>
              </a:solidFill>
              <a:latin typeface="Arial"/>
              <a:ea typeface="Arial"/>
              <a:cs typeface="Arial"/>
              <a:sym typeface="Arial"/>
            </a:endParaRPr>
          </a:p>
        </p:txBody>
      </p:sp>
      <p:sp>
        <p:nvSpPr>
          <p:cNvPr id="3324" name="Google Shape;3324;p198"/>
          <p:cNvSpPr/>
          <p:nvPr/>
        </p:nvSpPr>
        <p:spPr>
          <a:xfrm>
            <a:off x="4636289" y="2174873"/>
            <a:ext cx="4563274"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nhấp nháy đèn LED bằng Raspberry Pi, trước tiên chúng ta cần kết nối đèn LED với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tôi sẽ gửi tín hiệu đến đèn LED thông qua GPIO17. Kết nối đèn LED theo thứ tự </a:t>
            </a:r>
            <a:r>
              <a:rPr lang="en-US" sz="1300">
                <a:solidFill>
                  <a:srgbClr val="34339A"/>
                </a:solidFill>
                <a:latin typeface="Arial"/>
                <a:ea typeface="Arial"/>
                <a:cs typeface="Arial"/>
                <a:sym typeface="Arial"/>
              </a:rPr>
              <a:t>GPIO17 → Điện trở → LED+ → LED‒ → GND.</a:t>
            </a:r>
            <a:endParaRPr sz="1300">
              <a:solidFill>
                <a:srgbClr val="34339A"/>
              </a:solidFill>
              <a:latin typeface="Arial"/>
              <a:ea typeface="Arial"/>
              <a:cs typeface="Arial"/>
              <a:sym typeface="Arial"/>
            </a:endParaRPr>
          </a:p>
        </p:txBody>
      </p:sp>
      <p:sp>
        <p:nvSpPr>
          <p:cNvPr id="3325" name="Google Shape;3325;p198"/>
          <p:cNvSpPr/>
          <p:nvPr/>
        </p:nvSpPr>
        <p:spPr>
          <a:xfrm>
            <a:off x="595808" y="2241549"/>
            <a:ext cx="3897917" cy="4052855"/>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3326" name="Google Shape;3326;p198"/>
          <p:cNvPicPr preferRelativeResize="0"/>
          <p:nvPr/>
        </p:nvPicPr>
        <p:blipFill rotWithShape="1">
          <a:blip r:embed="rId3">
            <a:alphaModFix/>
          </a:blip>
          <a:srcRect b="30895" l="23186" r="53264" t="23119"/>
          <a:stretch/>
        </p:blipFill>
        <p:spPr>
          <a:xfrm>
            <a:off x="810524" y="2344533"/>
            <a:ext cx="3611049" cy="3856242"/>
          </a:xfrm>
          <a:prstGeom prst="rect">
            <a:avLst/>
          </a:prstGeom>
          <a:noFill/>
          <a:ln>
            <a:noFill/>
          </a:ln>
        </p:spPr>
      </p:pic>
      <p:sp>
        <p:nvSpPr>
          <p:cNvPr id="3327" name="Google Shape;3327;p19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sơ đồ mạch</a:t>
            </a:r>
            <a:endParaRPr sz="1400">
              <a:solidFill>
                <a:schemeClr val="dk1"/>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2" name="Shape 3332"/>
        <p:cNvGrpSpPr/>
        <p:nvPr/>
      </p:nvGrpSpPr>
      <p:grpSpPr>
        <a:xfrm>
          <a:off x="0" y="0"/>
          <a:ext cx="0" cy="0"/>
          <a:chOff x="0" y="0"/>
          <a:chExt cx="0" cy="0"/>
        </a:xfrm>
      </p:grpSpPr>
      <p:sp>
        <p:nvSpPr>
          <p:cNvPr id="3333" name="Google Shape;3333;p19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334" name="Google Shape;3334;p1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335" name="Google Shape;3335;p19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Tạo bluetooth_led.py</a:t>
            </a:r>
            <a:endParaRPr sz="2400">
              <a:solidFill>
                <a:srgbClr val="0C0C0C"/>
              </a:solidFill>
              <a:latin typeface="Arial"/>
              <a:ea typeface="Arial"/>
              <a:cs typeface="Arial"/>
              <a:sym typeface="Arial"/>
            </a:endParaRPr>
          </a:p>
        </p:txBody>
      </p:sp>
      <p:sp>
        <p:nvSpPr>
          <p:cNvPr id="3336" name="Google Shape;3336;p199"/>
          <p:cNvSpPr/>
          <p:nvPr/>
        </p:nvSpPr>
        <p:spPr>
          <a:xfrm>
            <a:off x="712183" y="2174873"/>
            <a:ext cx="8555642"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này sẽ bật đèn LED khi nhận được chuỗi </a:t>
            </a:r>
            <a:r>
              <a:rPr b="1" lang="en-US" sz="1300">
                <a:solidFill>
                  <a:srgbClr val="262626"/>
                </a:solidFill>
                <a:latin typeface="Arial"/>
                <a:ea typeface="Arial"/>
                <a:cs typeface="Arial"/>
                <a:sym typeface="Arial"/>
              </a:rPr>
              <a:t>“ON\n”</a:t>
            </a:r>
            <a:r>
              <a:rPr lang="en-US" sz="1300">
                <a:solidFill>
                  <a:srgbClr val="262626"/>
                </a:solidFill>
                <a:latin typeface="Arial"/>
                <a:ea typeface="Arial"/>
                <a:cs typeface="Arial"/>
                <a:sym typeface="Arial"/>
              </a:rPr>
              <a:t> được gửi từ điện thoại thông minh trong Raspberry Pi và tắt đèn LED khi nhận được chuỗi </a:t>
            </a:r>
            <a:r>
              <a:rPr b="1" lang="en-US" sz="1300">
                <a:solidFill>
                  <a:srgbClr val="262626"/>
                </a:solidFill>
                <a:latin typeface="Arial"/>
                <a:ea typeface="Arial"/>
                <a:cs typeface="Arial"/>
                <a:sym typeface="Arial"/>
              </a:rPr>
              <a:t>“OFF\n”.</a:t>
            </a:r>
            <a:endParaRPr b="1" sz="1300">
              <a:solidFill>
                <a:srgbClr val="262626"/>
              </a:solidFill>
              <a:latin typeface="Arial"/>
              <a:ea typeface="Arial"/>
              <a:cs typeface="Arial"/>
              <a:sym typeface="Arial"/>
            </a:endParaRPr>
          </a:p>
        </p:txBody>
      </p:sp>
      <p:pic>
        <p:nvPicPr>
          <p:cNvPr id="3337" name="Google Shape;3337;p199"/>
          <p:cNvPicPr preferRelativeResize="0"/>
          <p:nvPr/>
        </p:nvPicPr>
        <p:blipFill rotWithShape="1">
          <a:blip r:embed="rId3">
            <a:alphaModFix/>
          </a:blip>
          <a:srcRect b="62521" l="26019" r="49955" t="7626"/>
          <a:stretch/>
        </p:blipFill>
        <p:spPr>
          <a:xfrm>
            <a:off x="712182" y="2755086"/>
            <a:ext cx="4729957" cy="3214162"/>
          </a:xfrm>
          <a:prstGeom prst="rect">
            <a:avLst/>
          </a:prstGeom>
          <a:noFill/>
          <a:ln>
            <a:noFill/>
          </a:ln>
        </p:spPr>
      </p:pic>
      <p:sp>
        <p:nvSpPr>
          <p:cNvPr id="3338" name="Google Shape;3338;p199"/>
          <p:cNvSpPr/>
          <p:nvPr/>
        </p:nvSpPr>
        <p:spPr>
          <a:xfrm>
            <a:off x="5423089" y="2716297"/>
            <a:ext cx="3897917" cy="2766602"/>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Sử dụng Gói Rpi.GPIO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 Sử dụng Gói nối tiếp py</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4: Số GPIO với đèn LED được chọn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6: Sử dụng chế độ BCM</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7: Đặt đèn LED làm đầu ra</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9: Đặt 115200bps làm tốc độ giao tiếp</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10, 11: Đóng cổng, Mở cổng nối tiếp</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13: Byte dữ liệu để gửi đến PC</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14: Truyền dữ liệu Byte</a:t>
            </a:r>
            <a:endParaRPr b="0" i="0" sz="1300" u="none" cap="none" strike="noStrike">
              <a:solidFill>
                <a:srgbClr val="262626"/>
              </a:solidFill>
              <a:latin typeface="Arial"/>
              <a:ea typeface="Arial"/>
              <a:cs typeface="Arial"/>
              <a:sym typeface="Arial"/>
            </a:endParaRPr>
          </a:p>
        </p:txBody>
      </p:sp>
      <p:sp>
        <p:nvSpPr>
          <p:cNvPr id="3339" name="Google Shape;3339;p19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Tạo tệp script Python trên Raspberry Pi và lưu nó vào vị trí mong muốn</a:t>
            </a:r>
            <a:endParaRPr sz="1400">
              <a:solidFill>
                <a:srgbClr val="26262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
          <p:cNvSpPr/>
          <p:nvPr/>
        </p:nvSpPr>
        <p:spPr>
          <a:xfrm>
            <a:off x="1002970" y="3179710"/>
            <a:ext cx="7372545"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Truyền thông Mạng </a:t>
            </a:r>
            <a:endParaRPr/>
          </a:p>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Và Lập trình Mạng</a:t>
            </a:r>
            <a:endParaRPr b="0" i="0" sz="4400" u="none" cap="none" strike="noStrike">
              <a:solidFill>
                <a:schemeClr val="dk1"/>
              </a:solidFill>
              <a:latin typeface="Arial"/>
              <a:ea typeface="Arial"/>
              <a:cs typeface="Arial"/>
              <a:sym typeface="Arial"/>
            </a:endParaRPr>
          </a:p>
        </p:txBody>
      </p:sp>
      <p:sp>
        <p:nvSpPr>
          <p:cNvPr id="150" name="Google Shape;150;p2"/>
          <p:cNvSpPr/>
          <p:nvPr/>
        </p:nvSpPr>
        <p:spPr>
          <a:xfrm>
            <a:off x="1002970" y="2724996"/>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000" u="none" cap="none" strike="noStrike">
                <a:solidFill>
                  <a:srgbClr val="7F7F7F"/>
                </a:solidFill>
                <a:latin typeface="Arial"/>
                <a:ea typeface="Arial"/>
                <a:cs typeface="Arial"/>
                <a:sym typeface="Arial"/>
              </a:rPr>
              <a:t>Chương 6. </a:t>
            </a:r>
            <a:endParaRPr b="0" i="0" sz="5400" u="none" cap="none" strike="noStrike">
              <a:solidFill>
                <a:srgbClr val="7F7F7F"/>
              </a:solidFill>
              <a:latin typeface="Arial"/>
              <a:ea typeface="Arial"/>
              <a:cs typeface="Arial"/>
              <a:sym typeface="Arial"/>
            </a:endParaRPr>
          </a:p>
        </p:txBody>
      </p:sp>
      <p:sp>
        <p:nvSpPr>
          <p:cNvPr id="151" name="Google Shape;151;p2"/>
          <p:cNvSpPr/>
          <p:nvPr/>
        </p:nvSpPr>
        <p:spPr>
          <a:xfrm>
            <a:off x="732970" y="2750271"/>
            <a:ext cx="60008" cy="187887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2" name="Google Shape;152;p2"/>
          <p:cNvGrpSpPr/>
          <p:nvPr/>
        </p:nvGrpSpPr>
        <p:grpSpPr>
          <a:xfrm>
            <a:off x="732970" y="4776087"/>
            <a:ext cx="3980016" cy="323165"/>
            <a:chOff x="732970" y="4083397"/>
            <a:chExt cx="3980016" cy="323165"/>
          </a:xfrm>
        </p:grpSpPr>
        <p:sp>
          <p:nvSpPr>
            <p:cNvPr id="153" name="Google Shape;153;p2"/>
            <p:cNvSpPr/>
            <p:nvPr/>
          </p:nvSpPr>
          <p:spPr>
            <a:xfrm>
              <a:off x="1002970" y="4091091"/>
              <a:ext cx="3710016"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1428A0"/>
                  </a:solidFill>
                  <a:latin typeface="Arial"/>
                  <a:ea typeface="Arial"/>
                  <a:cs typeface="Arial"/>
                  <a:sym typeface="Arial"/>
                </a:rPr>
                <a:t>Vạn vật kết nối – IoT</a:t>
              </a:r>
              <a:endParaRPr b="0" i="0" sz="2100" u="none" cap="none" strike="noStrike">
                <a:solidFill>
                  <a:srgbClr val="1428A0"/>
                </a:solidFill>
                <a:latin typeface="Arial"/>
                <a:ea typeface="Arial"/>
                <a:cs typeface="Arial"/>
                <a:sym typeface="Arial"/>
              </a:endParaRPr>
            </a:p>
          </p:txBody>
        </p:sp>
        <p:sp>
          <p:nvSpPr>
            <p:cNvPr id="154" name="Google Shape;154;p2"/>
            <p:cNvSpPr/>
            <p:nvPr/>
          </p:nvSpPr>
          <p:spPr>
            <a:xfrm>
              <a:off x="732970" y="408339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Đơn công, Bán song công, Song công toàn phần</a:t>
            </a:r>
            <a:endParaRPr/>
          </a:p>
        </p:txBody>
      </p:sp>
      <p:sp>
        <p:nvSpPr>
          <p:cNvPr id="380" name="Google Shape;380;p2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Phương thức truyền dữ liệu của Mạng</a:t>
            </a:r>
            <a:endParaRPr sz="1800">
              <a:solidFill>
                <a:schemeClr val="lt1"/>
              </a:solidFill>
              <a:latin typeface="Arial"/>
              <a:ea typeface="Arial"/>
              <a:cs typeface="Arial"/>
              <a:sym typeface="Arial"/>
            </a:endParaRPr>
          </a:p>
        </p:txBody>
      </p:sp>
      <p:sp>
        <p:nvSpPr>
          <p:cNvPr id="381" name="Google Shape;381;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82" name="Google Shape;382;p20"/>
          <p:cNvSpPr/>
          <p:nvPr/>
        </p:nvSpPr>
        <p:spPr>
          <a:xfrm>
            <a:off x="712182" y="2393948"/>
            <a:ext cx="8487381" cy="306924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đơn công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Kiểu giao tiếp chỉ được thực hiện theo một hướng.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Một thiết bị chỉ có </a:t>
            </a:r>
            <a:r>
              <a:rPr b="0" i="0" lang="en-US" sz="1300" u="none" cap="none" strike="noStrike">
                <a:solidFill>
                  <a:srgbClr val="262626"/>
                </a:solidFill>
                <a:latin typeface="Arial"/>
                <a:ea typeface="Arial"/>
                <a:cs typeface="Arial"/>
                <a:sym typeface="Arial"/>
              </a:rPr>
              <a:t>chức năng truyền thông tin và thiết bị còn lại chỉ có chức năng nhận thông tin.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bán song công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Hai thiết bị đều có thể giao tiếp theo hai hướng, nhưng không đồng thời.</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Sẽ xảy ra xung đột nếu cả hai thiết bị đều truyền dữ liệu cùng một lúc.</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Để tránh xung đột, trước khi giao tiếp, đầu tiên hãy kiểm tra xem có thể truyền dữ liệu được không.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song công toàn phần</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Hai thiết bị có thể đồng thời truyền dữ liệu theo cả hai hướng</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Nhận và gửi dữ liệu đồng thời.</a:t>
            </a:r>
            <a:endParaRPr/>
          </a:p>
        </p:txBody>
      </p:sp>
      <p:sp>
        <p:nvSpPr>
          <p:cNvPr id="383" name="Google Shape;383;p2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Dựa theo hướng và tính đồng thời của luồng dữ liệu, phương thức giao tiếp của mạng được phân chia như sau.</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4" name="Shape 3344"/>
        <p:cNvGrpSpPr/>
        <p:nvPr/>
      </p:nvGrpSpPr>
      <p:grpSpPr>
        <a:xfrm>
          <a:off x="0" y="0"/>
          <a:ext cx="0" cy="0"/>
          <a:chOff x="0" y="0"/>
          <a:chExt cx="0" cy="0"/>
        </a:xfrm>
      </p:grpSpPr>
      <p:sp>
        <p:nvSpPr>
          <p:cNvPr id="3345" name="Google Shape;3345;p20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346" name="Google Shape;3346;p2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347" name="Google Shape;3347;p200"/>
          <p:cNvSpPr/>
          <p:nvPr/>
        </p:nvSpPr>
        <p:spPr>
          <a:xfrm>
            <a:off x="5353059" y="1803384"/>
            <a:ext cx="4114941" cy="1453422"/>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18: Nếu có dữ liệu nhận được từ điện thoại thông minh</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19: Đọc tối đa \r\n ký tự</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20, 21: LED sáng khi nhận được “ON\n”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22, 23: LED tắt khi nhận được “OFF\n”</a:t>
            </a:r>
            <a:endParaRPr b="0" i="0" sz="1300" u="none" cap="none" strike="noStrike">
              <a:solidFill>
                <a:srgbClr val="262626"/>
              </a:solidFill>
              <a:latin typeface="Arial"/>
              <a:ea typeface="Arial"/>
              <a:cs typeface="Arial"/>
              <a:sym typeface="Arial"/>
            </a:endParaRPr>
          </a:p>
        </p:txBody>
      </p:sp>
      <p:pic>
        <p:nvPicPr>
          <p:cNvPr id="3348" name="Google Shape;3348;p200"/>
          <p:cNvPicPr preferRelativeResize="0"/>
          <p:nvPr/>
        </p:nvPicPr>
        <p:blipFill rotWithShape="1">
          <a:blip r:embed="rId3">
            <a:alphaModFix/>
          </a:blip>
          <a:srcRect b="29964" l="26019" r="49955" t="37790"/>
          <a:stretch/>
        </p:blipFill>
        <p:spPr>
          <a:xfrm>
            <a:off x="559817" y="1859982"/>
            <a:ext cx="4784098" cy="3511546"/>
          </a:xfrm>
          <a:prstGeom prst="rect">
            <a:avLst/>
          </a:prstGeom>
          <a:noFill/>
          <a:ln>
            <a:noFill/>
          </a:ln>
        </p:spPr>
      </p:pic>
      <p:sp>
        <p:nvSpPr>
          <p:cNvPr id="3349" name="Google Shape;3349;p200"/>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Tạo tệp script Python trên Raspberry Pi và lưu nó vào vị trí mong muốn</a:t>
            </a:r>
            <a:endParaRPr sz="1400">
              <a:solidFill>
                <a:srgbClr val="262626"/>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p20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356" name="Google Shape;3356;p2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357" name="Google Shape;3357;p201"/>
          <p:cNvSpPr/>
          <p:nvPr/>
        </p:nvSpPr>
        <p:spPr>
          <a:xfrm>
            <a:off x="4648200" y="1759881"/>
            <a:ext cx="4541838"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tập lệnh dưới dạng bluetooth_led.py thành </a:t>
            </a:r>
            <a:r>
              <a:rPr lang="en-US" sz="1300">
                <a:solidFill>
                  <a:srgbClr val="34339A"/>
                </a:solidFill>
                <a:latin typeface="Arial"/>
                <a:ea typeface="Arial"/>
                <a:cs typeface="Arial"/>
                <a:sym typeface="Arial"/>
              </a:rPr>
              <a:t>/home/pi/Desktop/bluetooth_led.py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chạy tệp tập lệnh bằng python3 </a:t>
            </a:r>
            <a:r>
              <a:rPr lang="en-US" sz="1300">
                <a:solidFill>
                  <a:srgbClr val="34339A"/>
                </a:solidFill>
                <a:latin typeface="Arial"/>
                <a:ea typeface="Arial"/>
                <a:cs typeface="Arial"/>
                <a:sym typeface="Arial"/>
              </a:rPr>
              <a:t>/home/pi/Desktop/bluetooth_led.py</a:t>
            </a:r>
            <a:r>
              <a:rPr lang="en-US" sz="1300">
                <a:solidFill>
                  <a:srgbClr val="262626"/>
                </a:solidFill>
                <a:latin typeface="Arial"/>
                <a:ea typeface="Arial"/>
                <a:cs typeface="Arial"/>
                <a:sym typeface="Arial"/>
              </a:rPr>
              <a:t>, tệp sẽ chuyển sang trạng thái chờ đầu vào.</a:t>
            </a:r>
            <a:endParaRPr sz="1300">
              <a:solidFill>
                <a:srgbClr val="262626"/>
              </a:solidFill>
              <a:latin typeface="Arial"/>
              <a:ea typeface="Arial"/>
              <a:cs typeface="Arial"/>
              <a:sym typeface="Arial"/>
            </a:endParaRPr>
          </a:p>
        </p:txBody>
      </p:sp>
      <p:grpSp>
        <p:nvGrpSpPr>
          <p:cNvPr id="3358" name="Google Shape;3358;p201"/>
          <p:cNvGrpSpPr/>
          <p:nvPr/>
        </p:nvGrpSpPr>
        <p:grpSpPr>
          <a:xfrm>
            <a:off x="559817" y="1805601"/>
            <a:ext cx="3938176" cy="2191232"/>
            <a:chOff x="4456800" y="2627246"/>
            <a:chExt cx="4887224" cy="2719288"/>
          </a:xfrm>
        </p:grpSpPr>
        <p:pic>
          <p:nvPicPr>
            <p:cNvPr id="3359" name="Google Shape;3359;p201"/>
            <p:cNvPicPr preferRelativeResize="0"/>
            <p:nvPr/>
          </p:nvPicPr>
          <p:blipFill rotWithShape="1">
            <a:blip r:embed="rId3">
              <a:alphaModFix/>
            </a:blip>
            <a:srcRect b="0" l="0" r="0" t="0"/>
            <a:stretch/>
          </p:blipFill>
          <p:spPr>
            <a:xfrm>
              <a:off x="4456800" y="2627246"/>
              <a:ext cx="4887224" cy="2719288"/>
            </a:xfrm>
            <a:prstGeom prst="rect">
              <a:avLst/>
            </a:prstGeom>
            <a:noFill/>
            <a:ln>
              <a:noFill/>
            </a:ln>
          </p:spPr>
        </p:pic>
        <p:sp>
          <p:nvSpPr>
            <p:cNvPr id="3360" name="Google Shape;3360;p201"/>
            <p:cNvSpPr/>
            <p:nvPr/>
          </p:nvSpPr>
          <p:spPr>
            <a:xfrm>
              <a:off x="5669380" y="3045833"/>
              <a:ext cx="1815040" cy="8010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3361" name="Google Shape;3361;p201"/>
          <p:cNvPicPr preferRelativeResize="0"/>
          <p:nvPr/>
        </p:nvPicPr>
        <p:blipFill rotWithShape="1">
          <a:blip r:embed="rId3">
            <a:alphaModFix/>
          </a:blip>
          <a:srcRect b="82201" l="24366" r="36056" t="14824"/>
          <a:stretch/>
        </p:blipFill>
        <p:spPr>
          <a:xfrm>
            <a:off x="712182" y="3063729"/>
            <a:ext cx="4825452" cy="201700"/>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362" name="Google Shape;3362;p201"/>
          <p:cNvPicPr preferRelativeResize="0"/>
          <p:nvPr/>
        </p:nvPicPr>
        <p:blipFill rotWithShape="1">
          <a:blip r:embed="rId4">
            <a:alphaModFix/>
          </a:blip>
          <a:srcRect b="0" l="0" r="0" t="0"/>
          <a:stretch/>
        </p:blipFill>
        <p:spPr>
          <a:xfrm rot="-9455531">
            <a:off x="1306727" y="2281595"/>
            <a:ext cx="653082" cy="617942"/>
          </a:xfrm>
          <a:prstGeom prst="rect">
            <a:avLst/>
          </a:prstGeom>
          <a:noFill/>
          <a:ln>
            <a:noFill/>
          </a:ln>
        </p:spPr>
      </p:pic>
      <p:grpSp>
        <p:nvGrpSpPr>
          <p:cNvPr id="3363" name="Google Shape;3363;p201"/>
          <p:cNvGrpSpPr/>
          <p:nvPr/>
        </p:nvGrpSpPr>
        <p:grpSpPr>
          <a:xfrm>
            <a:off x="559817" y="3996832"/>
            <a:ext cx="3938176" cy="2259187"/>
            <a:chOff x="712182" y="2966564"/>
            <a:chExt cx="4757625" cy="2647178"/>
          </a:xfrm>
        </p:grpSpPr>
        <p:pic>
          <p:nvPicPr>
            <p:cNvPr id="3364" name="Google Shape;3364;p201"/>
            <p:cNvPicPr preferRelativeResize="0"/>
            <p:nvPr/>
          </p:nvPicPr>
          <p:blipFill rotWithShape="1">
            <a:blip r:embed="rId5">
              <a:alphaModFix/>
            </a:blip>
            <a:srcRect b="0" l="0" r="0" t="0"/>
            <a:stretch/>
          </p:blipFill>
          <p:spPr>
            <a:xfrm>
              <a:off x="712182" y="2966564"/>
              <a:ext cx="4757625" cy="2647178"/>
            </a:xfrm>
            <a:prstGeom prst="rect">
              <a:avLst/>
            </a:prstGeom>
            <a:noFill/>
            <a:ln>
              <a:noFill/>
            </a:ln>
          </p:spPr>
        </p:pic>
        <p:sp>
          <p:nvSpPr>
            <p:cNvPr id="3365" name="Google Shape;3365;p201"/>
            <p:cNvSpPr/>
            <p:nvPr/>
          </p:nvSpPr>
          <p:spPr>
            <a:xfrm>
              <a:off x="1913305" y="3365203"/>
              <a:ext cx="1489217" cy="9849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3366" name="Google Shape;3366;p201"/>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Lưu tập lệnh ví dụ vào vị trí mong muốn và chạy nó</a:t>
            </a:r>
            <a:endParaRPr sz="1400">
              <a:solidFill>
                <a:schemeClr val="dk1"/>
              </a:solidFill>
              <a:latin typeface="Arial"/>
              <a:ea typeface="Arial"/>
              <a:cs typeface="Arial"/>
              <a:sym typeface="Arial"/>
            </a:endParaRPr>
          </a:p>
        </p:txBody>
      </p:sp>
      <p:pic>
        <p:nvPicPr>
          <p:cNvPr id="3367" name="Google Shape;3367;p201"/>
          <p:cNvPicPr preferRelativeResize="0"/>
          <p:nvPr/>
        </p:nvPicPr>
        <p:blipFill rotWithShape="1">
          <a:blip r:embed="rId5">
            <a:alphaModFix/>
          </a:blip>
          <a:srcRect b="81499" l="24822" r="44193" t="14864"/>
          <a:stretch/>
        </p:blipFill>
        <p:spPr>
          <a:xfrm>
            <a:off x="1995616" y="4868818"/>
            <a:ext cx="3700334" cy="249282"/>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368" name="Google Shape;3368;p201"/>
          <p:cNvPicPr preferRelativeResize="0"/>
          <p:nvPr/>
        </p:nvPicPr>
        <p:blipFill rotWithShape="1">
          <a:blip r:embed="rId4">
            <a:alphaModFix/>
          </a:blip>
          <a:srcRect b="0" l="0" r="0" t="0"/>
          <a:stretch/>
        </p:blipFill>
        <p:spPr>
          <a:xfrm rot="-9455531">
            <a:off x="1306728" y="4572287"/>
            <a:ext cx="653082" cy="617942"/>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3" name="Shape 3373"/>
        <p:cNvGrpSpPr/>
        <p:nvPr/>
      </p:nvGrpSpPr>
      <p:grpSpPr>
        <a:xfrm>
          <a:off x="0" y="0"/>
          <a:ext cx="0" cy="0"/>
          <a:chOff x="0" y="0"/>
          <a:chExt cx="0" cy="0"/>
        </a:xfrm>
      </p:grpSpPr>
      <p:sp>
        <p:nvSpPr>
          <p:cNvPr id="3374" name="Google Shape;3374;p20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4.3. Truyền thông Bluetooth </a:t>
            </a:r>
            <a:endParaRPr/>
          </a:p>
        </p:txBody>
      </p:sp>
      <p:sp>
        <p:nvSpPr>
          <p:cNvPr id="3375" name="Google Shape;3375;p2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376" name="Google Shape;3376;p202"/>
          <p:cNvSpPr/>
          <p:nvPr/>
        </p:nvSpPr>
        <p:spPr>
          <a:xfrm>
            <a:off x="4505736" y="1842905"/>
            <a:ext cx="4962264"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a:t>
            </a:r>
            <a:r>
              <a:rPr lang="en-US" sz="1300">
                <a:solidFill>
                  <a:srgbClr val="34339A"/>
                </a:solidFill>
                <a:latin typeface="Arial"/>
                <a:ea typeface="Arial"/>
                <a:cs typeface="Arial"/>
                <a:sym typeface="Arial"/>
              </a:rPr>
              <a:t>BẬT\n</a:t>
            </a:r>
            <a:r>
              <a:rPr lang="en-US" sz="1300">
                <a:solidFill>
                  <a:srgbClr val="262626"/>
                </a:solidFill>
                <a:latin typeface="Arial"/>
                <a:ea typeface="Arial"/>
                <a:cs typeface="Arial"/>
                <a:sym typeface="Arial"/>
              </a:rPr>
              <a:t> hoặc </a:t>
            </a:r>
            <a:r>
              <a:rPr lang="en-US" sz="1300">
                <a:solidFill>
                  <a:srgbClr val="34339A"/>
                </a:solidFill>
                <a:latin typeface="Arial"/>
                <a:ea typeface="Arial"/>
                <a:cs typeface="Arial"/>
                <a:sym typeface="Arial"/>
              </a:rPr>
              <a:t>TẮT\n </a:t>
            </a:r>
            <a:r>
              <a:rPr lang="en-US" sz="1300">
                <a:solidFill>
                  <a:srgbClr val="262626"/>
                </a:solidFill>
                <a:latin typeface="Arial"/>
                <a:ea typeface="Arial"/>
                <a:cs typeface="Arial"/>
                <a:sym typeface="Arial"/>
              </a:rPr>
              <a:t>vào trường văn bản và nhấn </a:t>
            </a:r>
            <a:r>
              <a:rPr lang="en-US" sz="1300">
                <a:solidFill>
                  <a:srgbClr val="34339A"/>
                </a:solidFill>
                <a:latin typeface="Arial"/>
                <a:ea typeface="Arial"/>
                <a:cs typeface="Arial"/>
                <a:sym typeface="Arial"/>
              </a:rPr>
              <a:t>GỬI ĐẾN PI </a:t>
            </a:r>
            <a:r>
              <a:rPr lang="en-US" sz="1300">
                <a:solidFill>
                  <a:srgbClr val="262626"/>
                </a:solidFill>
                <a:latin typeface="Arial"/>
                <a:ea typeface="Arial"/>
                <a:cs typeface="Arial"/>
                <a:sym typeface="Arial"/>
              </a:rPr>
              <a:t>trong điện thoại thông minh. (Đối với \n, nhấn Enter trên bàn phím. Nhập BẬT (hoặc TẮT) rồi nhấn Enter.)</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sẽ thấy đèn LED bật và tắt và các giá trị đầu ra thay đổi trên màn hình đầu cuối bằng cách nhấn GỬI ĐẾN PI.</a:t>
            </a:r>
            <a:endParaRPr sz="1300">
              <a:solidFill>
                <a:srgbClr val="262626"/>
              </a:solidFill>
              <a:latin typeface="Arial"/>
              <a:ea typeface="Arial"/>
              <a:cs typeface="Arial"/>
              <a:sym typeface="Arial"/>
            </a:endParaRPr>
          </a:p>
        </p:txBody>
      </p:sp>
      <p:grpSp>
        <p:nvGrpSpPr>
          <p:cNvPr id="3377" name="Google Shape;3377;p202"/>
          <p:cNvGrpSpPr/>
          <p:nvPr/>
        </p:nvGrpSpPr>
        <p:grpSpPr>
          <a:xfrm>
            <a:off x="550088" y="1813740"/>
            <a:ext cx="3766642" cy="4085568"/>
            <a:chOff x="595808" y="1877748"/>
            <a:chExt cx="3766642" cy="4085568"/>
          </a:xfrm>
        </p:grpSpPr>
        <p:sp>
          <p:nvSpPr>
            <p:cNvPr id="3378" name="Google Shape;3378;p202"/>
            <p:cNvSpPr/>
            <p:nvPr/>
          </p:nvSpPr>
          <p:spPr>
            <a:xfrm>
              <a:off x="595808" y="1910461"/>
              <a:ext cx="3766642" cy="4052855"/>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grpSp>
          <p:nvGrpSpPr>
            <p:cNvPr id="3379" name="Google Shape;3379;p202"/>
            <p:cNvGrpSpPr/>
            <p:nvPr/>
          </p:nvGrpSpPr>
          <p:grpSpPr>
            <a:xfrm>
              <a:off x="703263" y="3005533"/>
              <a:ext cx="2299562" cy="2886266"/>
              <a:chOff x="5633292" y="2841094"/>
              <a:chExt cx="2767758" cy="3473916"/>
            </a:xfrm>
          </p:grpSpPr>
          <p:pic>
            <p:nvPicPr>
              <p:cNvPr id="3380" name="Google Shape;3380;p202"/>
              <p:cNvPicPr preferRelativeResize="0"/>
              <p:nvPr/>
            </p:nvPicPr>
            <p:blipFill rotWithShape="1">
              <a:blip r:embed="rId3">
                <a:alphaModFix/>
              </a:blip>
              <a:srcRect b="63940" l="0" r="0" t="5506"/>
              <a:stretch/>
            </p:blipFill>
            <p:spPr>
              <a:xfrm>
                <a:off x="5633292" y="2841094"/>
                <a:ext cx="2767758" cy="1785230"/>
              </a:xfrm>
              <a:prstGeom prst="rect">
                <a:avLst/>
              </a:prstGeom>
              <a:noFill/>
              <a:ln>
                <a:noFill/>
              </a:ln>
            </p:spPr>
          </p:pic>
          <p:pic>
            <p:nvPicPr>
              <p:cNvPr id="3381" name="Google Shape;3381;p202"/>
              <p:cNvPicPr preferRelativeResize="0"/>
              <p:nvPr/>
            </p:nvPicPr>
            <p:blipFill rotWithShape="1">
              <a:blip r:embed="rId4">
                <a:alphaModFix/>
              </a:blip>
              <a:srcRect b="32138" l="17843" r="26286" t="17314"/>
              <a:stretch/>
            </p:blipFill>
            <p:spPr>
              <a:xfrm>
                <a:off x="5772838" y="4626324"/>
                <a:ext cx="2488666" cy="1688686"/>
              </a:xfrm>
              <a:prstGeom prst="rect">
                <a:avLst/>
              </a:prstGeom>
              <a:noFill/>
              <a:ln>
                <a:noFill/>
              </a:ln>
            </p:spPr>
          </p:pic>
          <p:cxnSp>
            <p:nvCxnSpPr>
              <p:cNvPr id="3382" name="Google Shape;3382;p202"/>
              <p:cNvCxnSpPr/>
              <p:nvPr/>
            </p:nvCxnSpPr>
            <p:spPr>
              <a:xfrm>
                <a:off x="5844180" y="3945170"/>
                <a:ext cx="237705" cy="113528"/>
              </a:xfrm>
              <a:prstGeom prst="bentConnector3">
                <a:avLst>
                  <a:gd fmla="val 2511972" name="adj1"/>
                </a:avLst>
              </a:prstGeom>
              <a:noFill/>
              <a:ln cap="flat" cmpd="sng" w="19050">
                <a:solidFill>
                  <a:srgbClr val="FF0000"/>
                </a:solidFill>
                <a:prstDash val="solid"/>
                <a:miter lim="800000"/>
                <a:headEnd len="sm" w="sm" type="none"/>
                <a:tailEnd len="med" w="med" type="triangle"/>
              </a:ln>
            </p:spPr>
          </p:cxnSp>
          <p:sp>
            <p:nvSpPr>
              <p:cNvPr id="3383" name="Google Shape;3383;p202"/>
              <p:cNvSpPr/>
              <p:nvPr/>
            </p:nvSpPr>
            <p:spPr>
              <a:xfrm>
                <a:off x="5772838" y="3678608"/>
                <a:ext cx="578053" cy="46959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384" name="Google Shape;3384;p202"/>
              <p:cNvSpPr/>
              <p:nvPr/>
            </p:nvSpPr>
            <p:spPr>
              <a:xfrm>
                <a:off x="6474494" y="4245136"/>
                <a:ext cx="1131766" cy="28425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385" name="Google Shape;3385;p202"/>
              <p:cNvSpPr/>
              <p:nvPr/>
            </p:nvSpPr>
            <p:spPr>
              <a:xfrm>
                <a:off x="7199512" y="4744609"/>
                <a:ext cx="755237" cy="82161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386" name="Google Shape;3386;p202"/>
            <p:cNvGrpSpPr/>
            <p:nvPr/>
          </p:nvGrpSpPr>
          <p:grpSpPr>
            <a:xfrm>
              <a:off x="703263" y="2015573"/>
              <a:ext cx="3565526" cy="918444"/>
              <a:chOff x="4830769" y="2244056"/>
              <a:chExt cx="4372806" cy="972000"/>
            </a:xfrm>
          </p:grpSpPr>
          <p:pic>
            <p:nvPicPr>
              <p:cNvPr id="3387" name="Google Shape;3387;p202"/>
              <p:cNvPicPr preferRelativeResize="0"/>
              <p:nvPr/>
            </p:nvPicPr>
            <p:blipFill rotWithShape="1">
              <a:blip r:embed="rId5">
                <a:alphaModFix/>
              </a:blip>
              <a:srcRect b="60373" l="8899" r="10344" t="7364"/>
              <a:stretch/>
            </p:blipFill>
            <p:spPr>
              <a:xfrm>
                <a:off x="4830769" y="2244056"/>
                <a:ext cx="4372806" cy="972000"/>
              </a:xfrm>
              <a:prstGeom prst="rect">
                <a:avLst/>
              </a:prstGeom>
              <a:noFill/>
              <a:ln>
                <a:noFill/>
              </a:ln>
            </p:spPr>
          </p:pic>
          <p:sp>
            <p:nvSpPr>
              <p:cNvPr id="3388" name="Google Shape;3388;p202"/>
              <p:cNvSpPr/>
              <p:nvPr/>
            </p:nvSpPr>
            <p:spPr>
              <a:xfrm>
                <a:off x="4830769" y="2848320"/>
                <a:ext cx="439631" cy="21544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3389" name="Google Shape;3389;p202"/>
            <p:cNvPicPr preferRelativeResize="0"/>
            <p:nvPr/>
          </p:nvPicPr>
          <p:blipFill rotWithShape="1">
            <a:blip r:embed="rId5">
              <a:alphaModFix/>
            </a:blip>
            <a:srcRect b="64894" l="8899" r="82503" t="27412"/>
            <a:stretch/>
          </p:blipFill>
          <p:spPr>
            <a:xfrm>
              <a:off x="1653139" y="2314306"/>
              <a:ext cx="978882" cy="564640"/>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390" name="Google Shape;3390;p202"/>
            <p:cNvPicPr preferRelativeResize="0"/>
            <p:nvPr/>
          </p:nvPicPr>
          <p:blipFill rotWithShape="1">
            <a:blip r:embed="rId6">
              <a:alphaModFix/>
            </a:blip>
            <a:srcRect b="0" l="0" r="0" t="0"/>
            <a:stretch/>
          </p:blipFill>
          <p:spPr>
            <a:xfrm flipH="1" rot="865972">
              <a:off x="945180" y="1949386"/>
              <a:ext cx="653082" cy="617942"/>
            </a:xfrm>
            <a:prstGeom prst="rect">
              <a:avLst/>
            </a:prstGeom>
            <a:noFill/>
            <a:ln>
              <a:noFill/>
            </a:ln>
          </p:spPr>
        </p:pic>
      </p:grpSp>
      <p:sp>
        <p:nvSpPr>
          <p:cNvPr id="3391" name="Google Shape;3391;p202"/>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Lưu tập lệnh ví dụ vào vị trí mong muốn và chạy nó</a:t>
            </a:r>
            <a:endParaRPr sz="1400">
              <a:solidFill>
                <a:schemeClr val="dk1"/>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6" name="Shape 3396"/>
        <p:cNvGrpSpPr/>
        <p:nvPr/>
      </p:nvGrpSpPr>
      <p:grpSpPr>
        <a:xfrm>
          <a:off x="0" y="0"/>
          <a:ext cx="0" cy="0"/>
          <a:chOff x="0" y="0"/>
          <a:chExt cx="0" cy="0"/>
        </a:xfrm>
      </p:grpSpPr>
      <p:sp>
        <p:nvSpPr>
          <p:cNvPr id="3397" name="Google Shape;3397;p203"/>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Hướng dẫn giao tiếp Socket</a:t>
            </a:r>
            <a:endParaRPr sz="3600">
              <a:solidFill>
                <a:schemeClr val="dk1"/>
              </a:solidFill>
              <a:latin typeface="Arial"/>
              <a:ea typeface="Arial"/>
              <a:cs typeface="Arial"/>
              <a:sym typeface="Arial"/>
            </a:endParaRPr>
          </a:p>
          <a:p>
            <a:pPr indent="0" lvl="0" marL="0" marR="0" rtl="0" algn="l">
              <a:spcBef>
                <a:spcPts val="0"/>
              </a:spcBef>
              <a:spcAft>
                <a:spcPts val="0"/>
              </a:spcAft>
              <a:buNone/>
            </a:pPr>
            <a:r>
              <a:rPr lang="en-US" sz="3600">
                <a:solidFill>
                  <a:schemeClr val="dk1"/>
                </a:solidFill>
                <a:latin typeface="Arial"/>
                <a:ea typeface="Arial"/>
                <a:cs typeface="Arial"/>
                <a:sym typeface="Arial"/>
              </a:rPr>
              <a:t>with Raspberry Pi</a:t>
            </a:r>
            <a:endParaRPr/>
          </a:p>
        </p:txBody>
      </p:sp>
      <p:sp>
        <p:nvSpPr>
          <p:cNvPr id="3398" name="Google Shape;3398;p20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sp>
        <p:nvSpPr>
          <p:cNvPr id="3399" name="Google Shape;3399;p203"/>
          <p:cNvSpPr/>
          <p:nvPr/>
        </p:nvSpPr>
        <p:spPr>
          <a:xfrm>
            <a:off x="1054112" y="4379820"/>
            <a:ext cx="3740912" cy="149271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4.1. Truyền thông nối tiếp</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4.2. Truyền thông SPI </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4.3. Truyền thông Bluetooth </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4.4. Máy chủ web Flask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sp>
        <p:nvSpPr>
          <p:cNvPr id="3405" name="Google Shape;3405;p204"/>
          <p:cNvSpPr/>
          <p:nvPr/>
        </p:nvSpPr>
        <p:spPr>
          <a:xfrm>
            <a:off x="595808" y="2241551"/>
            <a:ext cx="4054500" cy="3692906"/>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3406" name="Google Shape;3406;p20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407" name="Google Shape;3407;p2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408" name="Google Shape;3408;p20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Máy chủ web</a:t>
            </a:r>
            <a:endParaRPr/>
          </a:p>
        </p:txBody>
      </p:sp>
      <p:sp>
        <p:nvSpPr>
          <p:cNvPr id="3409" name="Google Shape;3409;p204"/>
          <p:cNvSpPr/>
          <p:nvPr/>
        </p:nvSpPr>
        <p:spPr>
          <a:xfrm>
            <a:off x="4842104" y="2174873"/>
            <a:ext cx="4357459" cy="315645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Máy chủ Web là một chương trình chạy trên máy chủ lưu trữ trang web.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Máy chủ Web đáp ứng các giao thức HTTP mà trình duyệt Web yêu cầu.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Mặc dù có nhiều phần mềm máy chủ web, chúng tôi sẽ sử dụng Flask vì nó nhẹ và dễ cài đặt. Flask phù hợp với Raspberry Pi do dung lượng bộ nhớ hạn chế của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Flask giống một khung web hơn là hoạt động như một máy chủ web hoàn chỉnh và triển khai các chức năng của máy chủ web bằng Python.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Malgun Gothic"/>
                <a:ea typeface="Malgun Gothic"/>
                <a:cs typeface="Malgun Gothic"/>
                <a:sym typeface="Malgun Gothic"/>
              </a:rPr>
              <a:t>※ </a:t>
            </a:r>
            <a:r>
              <a:rPr lang="en-US" sz="1300">
                <a:solidFill>
                  <a:srgbClr val="262626"/>
                </a:solidFill>
                <a:latin typeface="Arial"/>
                <a:ea typeface="Arial"/>
                <a:cs typeface="Arial"/>
                <a:sym typeface="Arial"/>
              </a:rPr>
              <a:t>Xem thêm thông tin về Flask: </a:t>
            </a:r>
            <a:r>
              <a:rPr lang="en-US" sz="1300" u="sng">
                <a:solidFill>
                  <a:srgbClr val="262626"/>
                </a:solidFill>
                <a:latin typeface="Arial"/>
                <a:ea typeface="Arial"/>
                <a:cs typeface="Arial"/>
                <a:sym typeface="Arial"/>
                <a:hlinkClick r:id="rId3">
                  <a:extLst>
                    <a:ext uri="{A12FA001-AC4F-418D-AE19-62706E023703}">
                      <ahyp:hlinkClr val="tx"/>
                    </a:ext>
                  </a:extLst>
                </a:hlinkClick>
              </a:rPr>
              <a:t>https://flask.palletsprojects.com/en/2.0.x/</a:t>
            </a:r>
            <a:endParaRPr sz="1300">
              <a:solidFill>
                <a:srgbClr val="262626"/>
              </a:solidFill>
              <a:latin typeface="Arial"/>
              <a:ea typeface="Arial"/>
              <a:cs typeface="Arial"/>
              <a:sym typeface="Arial"/>
            </a:endParaRPr>
          </a:p>
        </p:txBody>
      </p:sp>
      <p:grpSp>
        <p:nvGrpSpPr>
          <p:cNvPr id="3410" name="Google Shape;3410;p204"/>
          <p:cNvGrpSpPr/>
          <p:nvPr/>
        </p:nvGrpSpPr>
        <p:grpSpPr>
          <a:xfrm>
            <a:off x="595808" y="2400222"/>
            <a:ext cx="3940179" cy="1550344"/>
            <a:chOff x="504521" y="2128848"/>
            <a:chExt cx="3940179" cy="1550344"/>
          </a:xfrm>
        </p:grpSpPr>
        <p:pic>
          <p:nvPicPr>
            <p:cNvPr descr="인터넷을 여는 열쇠 : 서버와 클라이언트 - 생활코딩" id="3411" name="Google Shape;3411;p204"/>
            <p:cNvPicPr preferRelativeResize="0"/>
            <p:nvPr/>
          </p:nvPicPr>
          <p:blipFill rotWithShape="1">
            <a:blip r:embed="rId4">
              <a:alphaModFix/>
            </a:blip>
            <a:srcRect b="14791" l="5720" r="7168" t="22355"/>
            <a:stretch/>
          </p:blipFill>
          <p:spPr>
            <a:xfrm>
              <a:off x="621812" y="2128848"/>
              <a:ext cx="3819918" cy="1550344"/>
            </a:xfrm>
            <a:prstGeom prst="rect">
              <a:avLst/>
            </a:prstGeom>
            <a:noFill/>
            <a:ln>
              <a:noFill/>
            </a:ln>
          </p:spPr>
        </p:pic>
        <p:grpSp>
          <p:nvGrpSpPr>
            <p:cNvPr id="3412" name="Google Shape;3412;p204"/>
            <p:cNvGrpSpPr/>
            <p:nvPr/>
          </p:nvGrpSpPr>
          <p:grpSpPr>
            <a:xfrm>
              <a:off x="504521" y="2307937"/>
              <a:ext cx="3940179" cy="1338556"/>
              <a:chOff x="504521" y="2307937"/>
              <a:chExt cx="3940179" cy="1338556"/>
            </a:xfrm>
          </p:grpSpPr>
          <p:sp>
            <p:nvSpPr>
              <p:cNvPr id="3413" name="Google Shape;3413;p204"/>
              <p:cNvSpPr txBox="1"/>
              <p:nvPr/>
            </p:nvSpPr>
            <p:spPr>
              <a:xfrm>
                <a:off x="2156508" y="2307937"/>
                <a:ext cx="825867"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Yêu cầu</a:t>
                </a:r>
                <a:endParaRPr b="1" sz="1300">
                  <a:solidFill>
                    <a:srgbClr val="262626"/>
                  </a:solidFill>
                  <a:latin typeface="Arial"/>
                  <a:ea typeface="Arial"/>
                  <a:cs typeface="Arial"/>
                  <a:sym typeface="Arial"/>
                </a:endParaRPr>
              </a:p>
            </p:txBody>
          </p:sp>
          <p:sp>
            <p:nvSpPr>
              <p:cNvPr id="3414" name="Google Shape;3414;p204"/>
              <p:cNvSpPr txBox="1"/>
              <p:nvPr/>
            </p:nvSpPr>
            <p:spPr>
              <a:xfrm>
                <a:off x="2104410" y="2802710"/>
                <a:ext cx="891591"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rgbClr val="262626"/>
                    </a:solidFill>
                    <a:latin typeface="Arial"/>
                    <a:ea typeface="Arial"/>
                    <a:cs typeface="Arial"/>
                    <a:sym typeface="Arial"/>
                  </a:rPr>
                  <a:t>Phản hồi</a:t>
                </a:r>
                <a:endParaRPr b="1" sz="1300">
                  <a:solidFill>
                    <a:srgbClr val="262626"/>
                  </a:solidFill>
                  <a:latin typeface="Arial"/>
                  <a:ea typeface="Arial"/>
                  <a:cs typeface="Arial"/>
                  <a:sym typeface="Arial"/>
                </a:endParaRPr>
              </a:p>
            </p:txBody>
          </p:sp>
          <p:sp>
            <p:nvSpPr>
              <p:cNvPr id="3415" name="Google Shape;3415;p204"/>
              <p:cNvSpPr txBox="1"/>
              <p:nvPr/>
            </p:nvSpPr>
            <p:spPr>
              <a:xfrm>
                <a:off x="504521" y="3277161"/>
                <a:ext cx="136447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62626"/>
                    </a:solidFill>
                    <a:latin typeface="Arial"/>
                    <a:ea typeface="Arial"/>
                    <a:cs typeface="Arial"/>
                    <a:sym typeface="Arial"/>
                  </a:rPr>
                  <a:t>Máy khách</a:t>
                </a:r>
                <a:endParaRPr b="1" sz="1800">
                  <a:solidFill>
                    <a:srgbClr val="262626"/>
                  </a:solidFill>
                  <a:latin typeface="Arial"/>
                  <a:ea typeface="Arial"/>
                  <a:cs typeface="Arial"/>
                  <a:sym typeface="Arial"/>
                </a:endParaRPr>
              </a:p>
            </p:txBody>
          </p:sp>
          <p:sp>
            <p:nvSpPr>
              <p:cNvPr id="3416" name="Google Shape;3416;p204"/>
              <p:cNvSpPr txBox="1"/>
              <p:nvPr/>
            </p:nvSpPr>
            <p:spPr>
              <a:xfrm>
                <a:off x="3336704" y="3260406"/>
                <a:ext cx="110799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62626"/>
                    </a:solidFill>
                    <a:latin typeface="Arial"/>
                    <a:ea typeface="Arial"/>
                    <a:cs typeface="Arial"/>
                    <a:sym typeface="Arial"/>
                  </a:rPr>
                  <a:t>Máy chủ</a:t>
                </a:r>
                <a:endParaRPr b="1" sz="1800">
                  <a:solidFill>
                    <a:srgbClr val="262626"/>
                  </a:solidFill>
                  <a:latin typeface="Arial"/>
                  <a:ea typeface="Arial"/>
                  <a:cs typeface="Arial"/>
                  <a:sym typeface="Arial"/>
                </a:endParaRPr>
              </a:p>
            </p:txBody>
          </p:sp>
          <p:sp>
            <p:nvSpPr>
              <p:cNvPr id="3417" name="Google Shape;3417;p204"/>
              <p:cNvSpPr txBox="1"/>
              <p:nvPr/>
            </p:nvSpPr>
            <p:spPr>
              <a:xfrm>
                <a:off x="816144" y="2554908"/>
                <a:ext cx="679281" cy="36933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Chatting Client</a:t>
                </a:r>
                <a:endParaRPr sz="900">
                  <a:solidFill>
                    <a:schemeClr val="lt1"/>
                  </a:solidFill>
                  <a:latin typeface="Arial"/>
                  <a:ea typeface="Arial"/>
                  <a:cs typeface="Arial"/>
                  <a:sym typeface="Arial"/>
                </a:endParaRPr>
              </a:p>
            </p:txBody>
          </p:sp>
          <p:sp>
            <p:nvSpPr>
              <p:cNvPr id="3418" name="Google Shape;3418;p204"/>
              <p:cNvSpPr txBox="1"/>
              <p:nvPr/>
            </p:nvSpPr>
            <p:spPr>
              <a:xfrm>
                <a:off x="3551062" y="2554908"/>
                <a:ext cx="679281" cy="36933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Chatting Sever</a:t>
                </a:r>
                <a:endParaRPr sz="900">
                  <a:solidFill>
                    <a:schemeClr val="lt1"/>
                  </a:solidFill>
                  <a:latin typeface="Arial"/>
                  <a:ea typeface="Arial"/>
                  <a:cs typeface="Arial"/>
                  <a:sym typeface="Arial"/>
                </a:endParaRPr>
              </a:p>
            </p:txBody>
          </p:sp>
        </p:grpSp>
      </p:grpSp>
      <p:grpSp>
        <p:nvGrpSpPr>
          <p:cNvPr id="3419" name="Google Shape;3419;p204"/>
          <p:cNvGrpSpPr/>
          <p:nvPr/>
        </p:nvGrpSpPr>
        <p:grpSpPr>
          <a:xfrm>
            <a:off x="948557" y="4254499"/>
            <a:ext cx="3322046" cy="1485841"/>
            <a:chOff x="948557" y="4373129"/>
            <a:chExt cx="3322046" cy="1485841"/>
          </a:xfrm>
        </p:grpSpPr>
        <p:pic>
          <p:nvPicPr>
            <p:cNvPr descr="upload.wikimedia.org/wikipedia/commons/thumb/3/..." id="3420" name="Google Shape;3420;p204"/>
            <p:cNvPicPr preferRelativeResize="0"/>
            <p:nvPr/>
          </p:nvPicPr>
          <p:blipFill rotWithShape="1">
            <a:blip r:embed="rId5">
              <a:alphaModFix/>
            </a:blip>
            <a:srcRect b="0" l="0" r="0" t="0"/>
            <a:stretch/>
          </p:blipFill>
          <p:spPr>
            <a:xfrm>
              <a:off x="948557" y="4581697"/>
              <a:ext cx="3166425" cy="1240183"/>
            </a:xfrm>
            <a:prstGeom prst="rect">
              <a:avLst/>
            </a:prstGeom>
            <a:noFill/>
            <a:ln>
              <a:noFill/>
            </a:ln>
          </p:spPr>
        </p:pic>
        <p:sp>
          <p:nvSpPr>
            <p:cNvPr id="3421" name="Google Shape;3421;p204"/>
            <p:cNvSpPr txBox="1"/>
            <p:nvPr/>
          </p:nvSpPr>
          <p:spPr>
            <a:xfrm>
              <a:off x="1873136" y="4373129"/>
              <a:ext cx="2241846" cy="10156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262626"/>
                  </a:solidFill>
                  <a:latin typeface="Arial"/>
                  <a:ea typeface="Arial"/>
                  <a:cs typeface="Arial"/>
                  <a:sym typeface="Arial"/>
                </a:rPr>
                <a:t>Flask</a:t>
              </a:r>
              <a:endParaRPr b="1" sz="6000">
                <a:solidFill>
                  <a:srgbClr val="262626"/>
                </a:solidFill>
                <a:latin typeface="Arial"/>
                <a:ea typeface="Arial"/>
                <a:cs typeface="Arial"/>
                <a:sym typeface="Arial"/>
              </a:endParaRPr>
            </a:p>
          </p:txBody>
        </p:sp>
        <p:sp>
          <p:nvSpPr>
            <p:cNvPr id="3422" name="Google Shape;3422;p204"/>
            <p:cNvSpPr txBox="1"/>
            <p:nvPr/>
          </p:nvSpPr>
          <p:spPr>
            <a:xfrm>
              <a:off x="2466060" y="5335750"/>
              <a:ext cx="1804543"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Phát triển web,</a:t>
              </a:r>
              <a:endParaRPr/>
            </a:p>
            <a:p>
              <a:pPr indent="0" lvl="0" marL="0" marR="0" rtl="0" algn="l">
                <a:spcBef>
                  <a:spcPts val="0"/>
                </a:spcBef>
                <a:spcAft>
                  <a:spcPts val="0"/>
                </a:spcAft>
                <a:buNone/>
              </a:pPr>
              <a:r>
                <a:rPr lang="en-US" sz="1400">
                  <a:solidFill>
                    <a:srgbClr val="262626"/>
                  </a:solidFill>
                  <a:latin typeface="Arial"/>
                  <a:ea typeface="Arial"/>
                  <a:cs typeface="Arial"/>
                  <a:sym typeface="Arial"/>
                </a:rPr>
                <a:t>Từng thời điểm</a:t>
              </a:r>
              <a:endParaRPr sz="1400">
                <a:solidFill>
                  <a:srgbClr val="262626"/>
                </a:solidFill>
                <a:latin typeface="Arial"/>
                <a:ea typeface="Arial"/>
                <a:cs typeface="Arial"/>
                <a:sym typeface="Arial"/>
              </a:endParaRPr>
            </a:p>
          </p:txBody>
        </p:sp>
      </p:grpSp>
      <p:sp>
        <p:nvSpPr>
          <p:cNvPr id="3423" name="Google Shape;3423;p20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Máy chủ Web là gì?</a:t>
            </a:r>
            <a:endParaRPr sz="1400">
              <a:solidFill>
                <a:schemeClr val="dk1"/>
              </a:solidFill>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8" name="Shape 3428"/>
        <p:cNvGrpSpPr/>
        <p:nvPr/>
      </p:nvGrpSpPr>
      <p:grpSpPr>
        <a:xfrm>
          <a:off x="0" y="0"/>
          <a:ext cx="0" cy="0"/>
          <a:chOff x="0" y="0"/>
          <a:chExt cx="0" cy="0"/>
        </a:xfrm>
      </p:grpSpPr>
      <p:sp>
        <p:nvSpPr>
          <p:cNvPr id="3429" name="Google Shape;3429;p20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430" name="Google Shape;3430;p20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431" name="Google Shape;3431;p20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Máy chủ web Flask</a:t>
            </a:r>
            <a:endParaRPr/>
          </a:p>
        </p:txBody>
      </p:sp>
      <p:sp>
        <p:nvSpPr>
          <p:cNvPr id="3432" name="Google Shape;3432;p205"/>
          <p:cNvSpPr/>
          <p:nvPr/>
        </p:nvSpPr>
        <p:spPr>
          <a:xfrm>
            <a:off x="4647273" y="2174873"/>
            <a:ext cx="4552290" cy="11097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Xem thêm thông tin về Flask: https://flask.palletsprojects.com/en/2.0.x/</a:t>
            </a:r>
            <a:endParaRPr/>
          </a:p>
          <a:p>
            <a:pPr indent="-182563" lvl="0" marL="182563"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Để cài đặt Flask, hãy thực hiện lệnh </a:t>
            </a:r>
            <a:r>
              <a:rPr lang="en-US" sz="1400">
                <a:solidFill>
                  <a:srgbClr val="34339A"/>
                </a:solidFill>
                <a:latin typeface="Arial"/>
                <a:ea typeface="Arial"/>
                <a:cs typeface="Arial"/>
                <a:sym typeface="Arial"/>
              </a:rPr>
              <a:t>sudo apt-get install python3-flask</a:t>
            </a:r>
            <a:r>
              <a:rPr lang="en-US" sz="1400">
                <a:solidFill>
                  <a:srgbClr val="262626"/>
                </a:solidFill>
                <a:latin typeface="Arial"/>
                <a:ea typeface="Arial"/>
                <a:cs typeface="Arial"/>
                <a:sym typeface="Arial"/>
              </a:rPr>
              <a:t> trong terminal và cài đặt nó.</a:t>
            </a:r>
            <a:endParaRPr/>
          </a:p>
        </p:txBody>
      </p:sp>
      <p:grpSp>
        <p:nvGrpSpPr>
          <p:cNvPr id="3433" name="Google Shape;3433;p205"/>
          <p:cNvGrpSpPr/>
          <p:nvPr/>
        </p:nvGrpSpPr>
        <p:grpSpPr>
          <a:xfrm>
            <a:off x="559817" y="2242256"/>
            <a:ext cx="3938176" cy="2259187"/>
            <a:chOff x="712182" y="2966564"/>
            <a:chExt cx="4757625" cy="2647178"/>
          </a:xfrm>
        </p:grpSpPr>
        <p:pic>
          <p:nvPicPr>
            <p:cNvPr id="3434" name="Google Shape;3434;p205"/>
            <p:cNvPicPr preferRelativeResize="0"/>
            <p:nvPr/>
          </p:nvPicPr>
          <p:blipFill rotWithShape="1">
            <a:blip r:embed="rId3">
              <a:alphaModFix/>
            </a:blip>
            <a:srcRect b="0" l="0" r="0" t="0"/>
            <a:stretch/>
          </p:blipFill>
          <p:spPr>
            <a:xfrm>
              <a:off x="712182" y="2966564"/>
              <a:ext cx="4757625" cy="2647178"/>
            </a:xfrm>
            <a:prstGeom prst="rect">
              <a:avLst/>
            </a:prstGeom>
            <a:noFill/>
            <a:ln>
              <a:noFill/>
            </a:ln>
          </p:spPr>
        </p:pic>
        <p:sp>
          <p:nvSpPr>
            <p:cNvPr id="3435" name="Google Shape;3435;p205"/>
            <p:cNvSpPr/>
            <p:nvPr/>
          </p:nvSpPr>
          <p:spPr>
            <a:xfrm>
              <a:off x="1913305" y="3365203"/>
              <a:ext cx="1489217" cy="98494"/>
            </a:xfrm>
            <a:prstGeom prst="rect">
              <a:avLst/>
            </a:prstGeom>
            <a:noFill/>
            <a:ln cap="flat" cmpd="sng" w="19050">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3436" name="Google Shape;3436;p205"/>
          <p:cNvPicPr preferRelativeResize="0"/>
          <p:nvPr/>
        </p:nvPicPr>
        <p:blipFill rotWithShape="1">
          <a:blip r:embed="rId3">
            <a:alphaModFix/>
          </a:blip>
          <a:srcRect b="81439" l="24675" r="43597" t="15463"/>
          <a:stretch/>
        </p:blipFill>
        <p:spPr>
          <a:xfrm>
            <a:off x="512664" y="3303652"/>
            <a:ext cx="4032482" cy="219075"/>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437" name="Google Shape;3437;p205"/>
          <p:cNvPicPr preferRelativeResize="0"/>
          <p:nvPr/>
        </p:nvPicPr>
        <p:blipFill rotWithShape="1">
          <a:blip r:embed="rId4">
            <a:alphaModFix/>
          </a:blip>
          <a:srcRect b="0" l="0" r="0" t="0"/>
          <a:stretch/>
        </p:blipFill>
        <p:spPr>
          <a:xfrm rot="-8470249">
            <a:off x="1752320" y="2806999"/>
            <a:ext cx="421556" cy="398874"/>
          </a:xfrm>
          <a:prstGeom prst="rect">
            <a:avLst/>
          </a:prstGeom>
          <a:noFill/>
          <a:ln>
            <a:noFill/>
          </a:ln>
        </p:spPr>
      </p:pic>
      <p:sp>
        <p:nvSpPr>
          <p:cNvPr id="3438" name="Google Shape;3438;p20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Flask web của máy chủ</a:t>
            </a:r>
            <a:endParaRPr sz="1400">
              <a:solidFill>
                <a:schemeClr val="dk1"/>
              </a:solidFill>
              <a:latin typeface="Arial"/>
              <a:ea typeface="Arial"/>
              <a:cs typeface="Arial"/>
              <a:sym typeface="Arial"/>
            </a:endParaRPr>
          </a:p>
        </p:txBody>
      </p:sp>
      <p:grpSp>
        <p:nvGrpSpPr>
          <p:cNvPr id="3439" name="Google Shape;3439;p205"/>
          <p:cNvGrpSpPr/>
          <p:nvPr/>
        </p:nvGrpSpPr>
        <p:grpSpPr>
          <a:xfrm>
            <a:off x="4809523" y="3340317"/>
            <a:ext cx="3672090" cy="294654"/>
            <a:chOff x="4951412" y="3336618"/>
            <a:chExt cx="3672090" cy="294654"/>
          </a:xfrm>
        </p:grpSpPr>
        <p:sp>
          <p:nvSpPr>
            <p:cNvPr id="3440" name="Google Shape;3440;p205"/>
            <p:cNvSpPr/>
            <p:nvPr/>
          </p:nvSpPr>
          <p:spPr>
            <a:xfrm>
              <a:off x="4994181" y="3336618"/>
              <a:ext cx="3629321"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apt-get install python3-flask</a:t>
              </a:r>
              <a:endParaRPr/>
            </a:p>
          </p:txBody>
        </p:sp>
        <p:sp>
          <p:nvSpPr>
            <p:cNvPr id="3441" name="Google Shape;3441;p205"/>
            <p:cNvSpPr/>
            <p:nvPr/>
          </p:nvSpPr>
          <p:spPr>
            <a:xfrm>
              <a:off x="4951412" y="3336618"/>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20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448" name="Google Shape;3448;p20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449" name="Google Shape;3449;p206"/>
          <p:cNvSpPr/>
          <p:nvPr/>
        </p:nvSpPr>
        <p:spPr>
          <a:xfrm>
            <a:off x="4664075" y="1777177"/>
            <a:ext cx="4535488" cy="11097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Thu thập các tệp sẽ được sử dụng để triển khai Flask web của Máy chủ vào một thư mục.</a:t>
            </a:r>
            <a:endParaRPr/>
          </a:p>
          <a:p>
            <a:pPr indent="-182563" lvl="0" marL="182563"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Tạo một thư mục có tên </a:t>
            </a:r>
            <a:r>
              <a:rPr lang="en-US" sz="1400">
                <a:solidFill>
                  <a:srgbClr val="34339A"/>
                </a:solidFill>
                <a:latin typeface="Arial"/>
                <a:ea typeface="Arial"/>
                <a:cs typeface="Arial"/>
                <a:sym typeface="Arial"/>
              </a:rPr>
              <a:t>webapp </a:t>
            </a:r>
            <a:r>
              <a:rPr lang="en-US" sz="1400">
                <a:solidFill>
                  <a:srgbClr val="262626"/>
                </a:solidFill>
                <a:latin typeface="Arial"/>
                <a:ea typeface="Arial"/>
                <a:cs typeface="Arial"/>
                <a:sym typeface="Arial"/>
              </a:rPr>
              <a:t>tại vị trí </a:t>
            </a:r>
            <a:r>
              <a:rPr lang="en-US" sz="1400">
                <a:solidFill>
                  <a:srgbClr val="34339A"/>
                </a:solidFill>
                <a:latin typeface="Arial"/>
                <a:ea typeface="Arial"/>
                <a:cs typeface="Arial"/>
                <a:sym typeface="Arial"/>
              </a:rPr>
              <a:t>~(/home/pi/rasp_ex).</a:t>
            </a:r>
            <a:endParaRPr sz="1400">
              <a:solidFill>
                <a:srgbClr val="34339A"/>
              </a:solidFill>
              <a:latin typeface="Arial"/>
              <a:ea typeface="Arial"/>
              <a:cs typeface="Arial"/>
              <a:sym typeface="Arial"/>
            </a:endParaRPr>
          </a:p>
        </p:txBody>
      </p:sp>
      <p:grpSp>
        <p:nvGrpSpPr>
          <p:cNvPr id="3450" name="Google Shape;3450;p206"/>
          <p:cNvGrpSpPr/>
          <p:nvPr/>
        </p:nvGrpSpPr>
        <p:grpSpPr>
          <a:xfrm>
            <a:off x="559817" y="1826856"/>
            <a:ext cx="3923283" cy="2224444"/>
            <a:chOff x="3996000" y="2633205"/>
            <a:chExt cx="5348025" cy="2975681"/>
          </a:xfrm>
        </p:grpSpPr>
        <p:pic>
          <p:nvPicPr>
            <p:cNvPr id="3451" name="Google Shape;3451;p206"/>
            <p:cNvPicPr preferRelativeResize="0"/>
            <p:nvPr/>
          </p:nvPicPr>
          <p:blipFill rotWithShape="1">
            <a:blip r:embed="rId3">
              <a:alphaModFix/>
            </a:blip>
            <a:srcRect b="0" l="0" r="0" t="0"/>
            <a:stretch/>
          </p:blipFill>
          <p:spPr>
            <a:xfrm>
              <a:off x="3996000" y="2633205"/>
              <a:ext cx="5348025" cy="2975681"/>
            </a:xfrm>
            <a:prstGeom prst="rect">
              <a:avLst/>
            </a:prstGeom>
            <a:noFill/>
            <a:ln>
              <a:noFill/>
            </a:ln>
          </p:spPr>
        </p:pic>
        <p:sp>
          <p:nvSpPr>
            <p:cNvPr id="3452" name="Google Shape;3452;p206"/>
            <p:cNvSpPr/>
            <p:nvPr/>
          </p:nvSpPr>
          <p:spPr>
            <a:xfrm>
              <a:off x="5331564" y="3073819"/>
              <a:ext cx="237861" cy="12432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53" name="Google Shape;3453;p206"/>
            <p:cNvSpPr/>
            <p:nvPr/>
          </p:nvSpPr>
          <p:spPr>
            <a:xfrm>
              <a:off x="5323219" y="3262219"/>
              <a:ext cx="616950" cy="12432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54" name="Google Shape;3454;p206"/>
            <p:cNvSpPr/>
            <p:nvPr/>
          </p:nvSpPr>
          <p:spPr>
            <a:xfrm>
              <a:off x="4462156" y="3168270"/>
              <a:ext cx="383077" cy="11302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455" name="Google Shape;3455;p206"/>
          <p:cNvGrpSpPr/>
          <p:nvPr/>
        </p:nvGrpSpPr>
        <p:grpSpPr>
          <a:xfrm>
            <a:off x="903924" y="2691602"/>
            <a:ext cx="3986051" cy="1552121"/>
            <a:chOff x="1169072" y="2437097"/>
            <a:chExt cx="3986051" cy="1552121"/>
          </a:xfrm>
        </p:grpSpPr>
        <p:pic>
          <p:nvPicPr>
            <p:cNvPr id="3456" name="Google Shape;3456;p206"/>
            <p:cNvPicPr preferRelativeResize="0"/>
            <p:nvPr/>
          </p:nvPicPr>
          <p:blipFill rotWithShape="1">
            <a:blip r:embed="rId4">
              <a:alphaModFix/>
            </a:blip>
            <a:srcRect b="0" l="0" r="0" t="0"/>
            <a:stretch/>
          </p:blipFill>
          <p:spPr>
            <a:xfrm rot="-8470249">
              <a:off x="1249194" y="2527039"/>
              <a:ext cx="430436" cy="407276"/>
            </a:xfrm>
            <a:prstGeom prst="rect">
              <a:avLst/>
            </a:prstGeom>
            <a:noFill/>
            <a:ln>
              <a:noFill/>
            </a:ln>
          </p:spPr>
        </p:pic>
        <p:grpSp>
          <p:nvGrpSpPr>
            <p:cNvPr id="3457" name="Google Shape;3457;p206"/>
            <p:cNvGrpSpPr/>
            <p:nvPr/>
          </p:nvGrpSpPr>
          <p:grpSpPr>
            <a:xfrm>
              <a:off x="1626827" y="2911000"/>
              <a:ext cx="3528296" cy="1078218"/>
              <a:chOff x="1517809" y="2596295"/>
              <a:chExt cx="2985207" cy="912255"/>
            </a:xfrm>
          </p:grpSpPr>
          <p:pic>
            <p:nvPicPr>
              <p:cNvPr id="3458" name="Google Shape;3458;p206"/>
              <p:cNvPicPr preferRelativeResize="0"/>
              <p:nvPr/>
            </p:nvPicPr>
            <p:blipFill rotWithShape="1">
              <a:blip r:embed="rId3">
                <a:alphaModFix/>
              </a:blip>
              <a:srcRect b="69664" l="8716" r="62723" t="15223"/>
              <a:stretch/>
            </p:blipFill>
            <p:spPr>
              <a:xfrm>
                <a:off x="1533457" y="2617679"/>
                <a:ext cx="2969559" cy="890871"/>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3459" name="Google Shape;3459;p206"/>
              <p:cNvSpPr/>
              <p:nvPr/>
            </p:nvSpPr>
            <p:spPr>
              <a:xfrm>
                <a:off x="3232979" y="2596295"/>
                <a:ext cx="334011" cy="221075"/>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60" name="Google Shape;3460;p206"/>
              <p:cNvSpPr/>
              <p:nvPr/>
            </p:nvSpPr>
            <p:spPr>
              <a:xfrm>
                <a:off x="3219880" y="2978150"/>
                <a:ext cx="1174320" cy="193414"/>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61" name="Google Shape;3461;p206"/>
              <p:cNvSpPr/>
              <p:nvPr/>
            </p:nvSpPr>
            <p:spPr>
              <a:xfrm>
                <a:off x="1517809" y="2792795"/>
                <a:ext cx="771271" cy="201472"/>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sp>
        <p:nvSpPr>
          <p:cNvPr id="3462" name="Google Shape;3462;p206"/>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Flask</a:t>
            </a:r>
            <a:endParaRPr sz="1400">
              <a:solidFill>
                <a:schemeClr val="dk1"/>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7" name="Shape 3467"/>
        <p:cNvGrpSpPr/>
        <p:nvPr/>
      </p:nvGrpSpPr>
      <p:grpSpPr>
        <a:xfrm>
          <a:off x="0" y="0"/>
          <a:ext cx="0" cy="0"/>
          <a:chOff x="0" y="0"/>
          <a:chExt cx="0" cy="0"/>
        </a:xfrm>
      </p:grpSpPr>
      <p:sp>
        <p:nvSpPr>
          <p:cNvPr id="3468" name="Google Shape;3468;p20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469" name="Google Shape;3469;p20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470" name="Google Shape;3470;p20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~/webapp/index.py</a:t>
            </a:r>
            <a:endParaRPr/>
          </a:p>
        </p:txBody>
      </p:sp>
      <p:sp>
        <p:nvSpPr>
          <p:cNvPr id="3471" name="Google Shape;3471;p207"/>
          <p:cNvSpPr/>
          <p:nvPr/>
        </p:nvSpPr>
        <p:spPr>
          <a:xfrm>
            <a:off x="712183" y="2174873"/>
            <a:ext cx="8487380"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hành một chương trình thử nghiệm đơn giản xuất ra cụm từ Hello Flask cho máy khách khi kết nối với cổng 80 của Raspberry Pi thông qua máy khách (trình duyệt Internet trên PC).</a:t>
            </a:r>
            <a:endParaRPr sz="1300">
              <a:solidFill>
                <a:srgbClr val="262626"/>
              </a:solidFill>
              <a:latin typeface="Arial"/>
              <a:ea typeface="Arial"/>
              <a:cs typeface="Arial"/>
              <a:sym typeface="Arial"/>
            </a:endParaRPr>
          </a:p>
        </p:txBody>
      </p:sp>
      <p:sp>
        <p:nvSpPr>
          <p:cNvPr id="3472" name="Google Shape;3472;p207"/>
          <p:cNvSpPr/>
          <p:nvPr/>
        </p:nvSpPr>
        <p:spPr>
          <a:xfrm>
            <a:off x="5518150" y="2716297"/>
            <a:ext cx="3897917" cy="1556014"/>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Sử dụng gói Flask</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3: Tạo phiên bản Flask</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5: Khi một Yêu cầu xuất phát từ URL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6: Thực hiện chức năng xin chào</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9: Dịch vụ với 80 cổng</a:t>
            </a:r>
            <a:endParaRPr b="0" i="0" sz="1300" u="none" cap="none" strike="noStrike">
              <a:solidFill>
                <a:srgbClr val="262626"/>
              </a:solidFill>
              <a:latin typeface="Arial"/>
              <a:ea typeface="Arial"/>
              <a:cs typeface="Arial"/>
              <a:sym typeface="Arial"/>
            </a:endParaRPr>
          </a:p>
        </p:txBody>
      </p:sp>
      <p:pic>
        <p:nvPicPr>
          <p:cNvPr id="3473" name="Google Shape;3473;p207"/>
          <p:cNvPicPr preferRelativeResize="0"/>
          <p:nvPr/>
        </p:nvPicPr>
        <p:blipFill rotWithShape="1">
          <a:blip r:embed="rId3">
            <a:alphaModFix/>
          </a:blip>
          <a:srcRect b="70500" l="26099" r="50000" t="7566"/>
          <a:stretch/>
        </p:blipFill>
        <p:spPr>
          <a:xfrm>
            <a:off x="712182" y="2804937"/>
            <a:ext cx="4805968" cy="2411988"/>
          </a:xfrm>
          <a:prstGeom prst="rect">
            <a:avLst/>
          </a:prstGeom>
          <a:noFill/>
          <a:ln>
            <a:noFill/>
          </a:ln>
        </p:spPr>
      </p:pic>
      <p:sp>
        <p:nvSpPr>
          <p:cNvPr id="3474" name="Google Shape;3474;p207"/>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Flask</a:t>
            </a:r>
            <a:endParaRPr sz="1400">
              <a:solidFill>
                <a:schemeClr val="dk1"/>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9" name="Shape 3479"/>
        <p:cNvGrpSpPr/>
        <p:nvPr/>
      </p:nvGrpSpPr>
      <p:grpSpPr>
        <a:xfrm>
          <a:off x="0" y="0"/>
          <a:ext cx="0" cy="0"/>
          <a:chOff x="0" y="0"/>
          <a:chExt cx="0" cy="0"/>
        </a:xfrm>
      </p:grpSpPr>
      <p:sp>
        <p:nvSpPr>
          <p:cNvPr id="3480" name="Google Shape;3480;p20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481" name="Google Shape;3481;p20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482" name="Google Shape;3482;p208"/>
          <p:cNvSpPr/>
          <p:nvPr/>
        </p:nvSpPr>
        <p:spPr>
          <a:xfrm>
            <a:off x="3995928" y="1795513"/>
            <a:ext cx="5203635" cy="155088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Chỉ định URL '/' có nghĩa là chỉ định vị trí mặc định để truy cập khi không có gì khác ngoài tên miền hoặc địa chỉ IP được chỉ định trong trình duyệt web.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cần có quyền root để triển khai dịch vụ Flask.</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Di chuyển đến thư mục </a:t>
            </a:r>
            <a:r>
              <a:rPr lang="en-US" sz="1300">
                <a:solidFill>
                  <a:srgbClr val="34339A"/>
                </a:solidFill>
                <a:latin typeface="Arial"/>
                <a:ea typeface="Arial"/>
                <a:cs typeface="Arial"/>
                <a:sym typeface="Arial"/>
              </a:rPr>
              <a:t>ứng dụng web </a:t>
            </a:r>
            <a:r>
              <a:rPr lang="en-US" sz="1300">
                <a:solidFill>
                  <a:srgbClr val="262626"/>
                </a:solidFill>
                <a:latin typeface="Arial"/>
                <a:ea typeface="Arial"/>
                <a:cs typeface="Arial"/>
                <a:sym typeface="Arial"/>
              </a:rPr>
              <a:t>và nhập </a:t>
            </a:r>
            <a:r>
              <a:rPr lang="en-US" sz="1300">
                <a:solidFill>
                  <a:srgbClr val="34339A"/>
                </a:solidFill>
                <a:latin typeface="Arial"/>
                <a:ea typeface="Arial"/>
                <a:cs typeface="Arial"/>
                <a:sym typeface="Arial"/>
              </a:rPr>
              <a:t>sudo python3 index.py </a:t>
            </a:r>
            <a:r>
              <a:rPr lang="en-US" sz="1300">
                <a:solidFill>
                  <a:srgbClr val="262626"/>
                </a:solidFill>
                <a:latin typeface="Arial"/>
                <a:ea typeface="Arial"/>
                <a:cs typeface="Arial"/>
                <a:sym typeface="Arial"/>
              </a:rPr>
              <a:t>để thực thi tệp Python được tạo với quyền root.</a:t>
            </a:r>
            <a:endParaRPr sz="1300">
              <a:solidFill>
                <a:srgbClr val="262626"/>
              </a:solidFill>
              <a:latin typeface="Arial"/>
              <a:ea typeface="Arial"/>
              <a:cs typeface="Arial"/>
              <a:sym typeface="Arial"/>
            </a:endParaRPr>
          </a:p>
        </p:txBody>
      </p:sp>
      <p:pic>
        <p:nvPicPr>
          <p:cNvPr id="3483" name="Google Shape;3483;p208"/>
          <p:cNvPicPr preferRelativeResize="0"/>
          <p:nvPr/>
        </p:nvPicPr>
        <p:blipFill rotWithShape="1">
          <a:blip r:embed="rId3">
            <a:alphaModFix/>
          </a:blip>
          <a:srcRect b="70500" l="26099" r="50000" t="7566"/>
          <a:stretch/>
        </p:blipFill>
        <p:spPr>
          <a:xfrm>
            <a:off x="558800" y="1827913"/>
            <a:ext cx="3281318" cy="1646807"/>
          </a:xfrm>
          <a:prstGeom prst="rect">
            <a:avLst/>
          </a:prstGeom>
          <a:noFill/>
          <a:ln>
            <a:noFill/>
          </a:ln>
        </p:spPr>
      </p:pic>
      <p:grpSp>
        <p:nvGrpSpPr>
          <p:cNvPr id="3484" name="Google Shape;3484;p208"/>
          <p:cNvGrpSpPr/>
          <p:nvPr/>
        </p:nvGrpSpPr>
        <p:grpSpPr>
          <a:xfrm>
            <a:off x="558800" y="3592592"/>
            <a:ext cx="6668246" cy="2636841"/>
            <a:chOff x="558800" y="3592592"/>
            <a:chExt cx="6668246" cy="2636841"/>
          </a:xfrm>
        </p:grpSpPr>
        <p:grpSp>
          <p:nvGrpSpPr>
            <p:cNvPr id="3485" name="Google Shape;3485;p208"/>
            <p:cNvGrpSpPr/>
            <p:nvPr/>
          </p:nvGrpSpPr>
          <p:grpSpPr>
            <a:xfrm>
              <a:off x="558800" y="3592592"/>
              <a:ext cx="4794250" cy="2636841"/>
              <a:chOff x="558800" y="3592593"/>
              <a:chExt cx="3924300" cy="2158368"/>
            </a:xfrm>
          </p:grpSpPr>
          <p:pic>
            <p:nvPicPr>
              <p:cNvPr id="3486" name="Google Shape;3486;p208"/>
              <p:cNvPicPr preferRelativeResize="0"/>
              <p:nvPr/>
            </p:nvPicPr>
            <p:blipFill rotWithShape="1">
              <a:blip r:embed="rId4">
                <a:alphaModFix/>
              </a:blip>
              <a:srcRect b="0" l="0" r="0" t="0"/>
              <a:stretch/>
            </p:blipFill>
            <p:spPr>
              <a:xfrm>
                <a:off x="558800" y="3592593"/>
                <a:ext cx="3924300" cy="2158368"/>
              </a:xfrm>
              <a:prstGeom prst="rect">
                <a:avLst/>
              </a:prstGeom>
              <a:solidFill>
                <a:srgbClr val="FFC000">
                  <a:alpha val="29803"/>
                </a:srgbClr>
              </a:solidFill>
              <a:ln>
                <a:noFill/>
              </a:ln>
            </p:spPr>
          </p:pic>
          <p:sp>
            <p:nvSpPr>
              <p:cNvPr id="3487" name="Google Shape;3487;p208"/>
              <p:cNvSpPr/>
              <p:nvPr/>
            </p:nvSpPr>
            <p:spPr>
              <a:xfrm>
                <a:off x="1525547" y="3910463"/>
                <a:ext cx="395197" cy="78723"/>
              </a:xfrm>
              <a:prstGeom prst="rect">
                <a:avLst/>
              </a:prstGeom>
              <a:noFill/>
              <a:ln cap="flat" cmpd="sng" w="19050">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88" name="Google Shape;3488;p208"/>
              <p:cNvSpPr/>
              <p:nvPr/>
            </p:nvSpPr>
            <p:spPr>
              <a:xfrm>
                <a:off x="1779415" y="3987868"/>
                <a:ext cx="847141" cy="71566"/>
              </a:xfrm>
              <a:prstGeom prst="rect">
                <a:avLst/>
              </a:prstGeom>
              <a:noFill/>
              <a:ln cap="flat" cmpd="sng" w="19050">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489" name="Google Shape;3489;p208"/>
            <p:cNvGrpSpPr/>
            <p:nvPr/>
          </p:nvGrpSpPr>
          <p:grpSpPr>
            <a:xfrm>
              <a:off x="3449874" y="4721434"/>
              <a:ext cx="3777172" cy="485958"/>
              <a:chOff x="1723145" y="4648090"/>
              <a:chExt cx="4103117" cy="527893"/>
            </a:xfrm>
          </p:grpSpPr>
          <p:pic>
            <p:nvPicPr>
              <p:cNvPr id="3490" name="Google Shape;3490;p208"/>
              <p:cNvPicPr preferRelativeResize="0"/>
              <p:nvPr/>
            </p:nvPicPr>
            <p:blipFill rotWithShape="1">
              <a:blip r:embed="rId4">
                <a:alphaModFix/>
              </a:blip>
              <a:srcRect b="78236" l="24674" r="47260" t="15198"/>
              <a:stretch/>
            </p:blipFill>
            <p:spPr>
              <a:xfrm>
                <a:off x="1723145" y="4648090"/>
                <a:ext cx="4103117" cy="527893"/>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3491" name="Google Shape;3491;p208"/>
              <p:cNvSpPr/>
              <p:nvPr/>
            </p:nvSpPr>
            <p:spPr>
              <a:xfrm>
                <a:off x="1723145" y="4921561"/>
                <a:ext cx="903411" cy="20289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3492" name="Google Shape;3492;p208"/>
            <p:cNvPicPr preferRelativeResize="0"/>
            <p:nvPr/>
          </p:nvPicPr>
          <p:blipFill rotWithShape="1">
            <a:blip r:embed="rId5">
              <a:alphaModFix/>
            </a:blip>
            <a:srcRect b="0" l="0" r="0" t="0"/>
            <a:stretch/>
          </p:blipFill>
          <p:spPr>
            <a:xfrm rot="-8470249">
              <a:off x="2819013" y="4346821"/>
              <a:ext cx="531859" cy="503242"/>
            </a:xfrm>
            <a:prstGeom prst="rect">
              <a:avLst/>
            </a:prstGeom>
            <a:noFill/>
            <a:ln>
              <a:noFill/>
            </a:ln>
          </p:spPr>
        </p:pic>
      </p:grpSp>
      <p:sp>
        <p:nvSpPr>
          <p:cNvPr id="3493" name="Google Shape;3493;p208"/>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Flask</a:t>
            </a:r>
            <a:endParaRPr sz="1400">
              <a:solidFill>
                <a:schemeClr val="dk1"/>
              </a:solidFill>
              <a:latin typeface="Arial"/>
              <a:ea typeface="Arial"/>
              <a:cs typeface="Arial"/>
              <a:sym typeface="Arial"/>
            </a:endParaRPr>
          </a:p>
        </p:txBody>
      </p:sp>
      <p:grpSp>
        <p:nvGrpSpPr>
          <p:cNvPr id="3494" name="Google Shape;3494;p208"/>
          <p:cNvGrpSpPr/>
          <p:nvPr/>
        </p:nvGrpSpPr>
        <p:grpSpPr>
          <a:xfrm>
            <a:off x="5527473" y="3591935"/>
            <a:ext cx="3672090" cy="294654"/>
            <a:chOff x="4694978" y="3688004"/>
            <a:chExt cx="3672090" cy="294654"/>
          </a:xfrm>
        </p:grpSpPr>
        <p:sp>
          <p:nvSpPr>
            <p:cNvPr id="3495" name="Google Shape;3495;p208"/>
            <p:cNvSpPr/>
            <p:nvPr/>
          </p:nvSpPr>
          <p:spPr>
            <a:xfrm>
              <a:off x="4737747" y="3688004"/>
              <a:ext cx="3629321"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python3 index.py </a:t>
              </a:r>
              <a:endParaRPr/>
            </a:p>
          </p:txBody>
        </p:sp>
        <p:sp>
          <p:nvSpPr>
            <p:cNvPr id="3496" name="Google Shape;3496;p208"/>
            <p:cNvSpPr/>
            <p:nvPr/>
          </p:nvSpPr>
          <p:spPr>
            <a:xfrm>
              <a:off x="4694978" y="3688004"/>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20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503" name="Google Shape;3503;p20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504" name="Google Shape;3504;p209"/>
          <p:cNvSpPr/>
          <p:nvPr/>
        </p:nvSpPr>
        <p:spPr>
          <a:xfrm>
            <a:off x="5505450" y="1768081"/>
            <a:ext cx="3694112" cy="144829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IP phải được nhập khi kết nối từ trình duyệt web của PC. Khi nhập lệnh </a:t>
            </a:r>
            <a:r>
              <a:rPr lang="en-US" sz="1300">
                <a:solidFill>
                  <a:srgbClr val="34339A"/>
                </a:solidFill>
                <a:latin typeface="Arial"/>
                <a:ea typeface="Arial"/>
                <a:cs typeface="Arial"/>
                <a:sym typeface="Arial"/>
              </a:rPr>
              <a:t>ifconfig</a:t>
            </a:r>
            <a:r>
              <a:rPr lang="en-US" sz="1300">
                <a:solidFill>
                  <a:srgbClr val="262626"/>
                </a:solidFill>
                <a:latin typeface="Arial"/>
                <a:ea typeface="Arial"/>
                <a:cs typeface="Arial"/>
                <a:sym typeface="Arial"/>
              </a:rPr>
              <a:t> thì nó hiện ra địa chỉ IP cạnh </a:t>
            </a:r>
            <a:r>
              <a:rPr b="1" lang="en-US" sz="1300">
                <a:solidFill>
                  <a:srgbClr val="262626"/>
                </a:solidFill>
                <a:latin typeface="Arial"/>
                <a:ea typeface="Arial"/>
                <a:cs typeface="Arial"/>
                <a:sym typeface="Arial"/>
              </a:rPr>
              <a:t>inet</a:t>
            </a:r>
            <a:r>
              <a:rPr lang="en-US" sz="1300">
                <a:solidFill>
                  <a:srgbClr val="262626"/>
                </a:solidFill>
                <a:latin typeface="Arial"/>
                <a:ea typeface="Arial"/>
                <a:cs typeface="Arial"/>
                <a:sym typeface="Arial"/>
              </a:rPr>
              <a:t> bên dưới </a:t>
            </a:r>
            <a:r>
              <a:rPr b="1" lang="en-US" sz="1300">
                <a:solidFill>
                  <a:srgbClr val="262626"/>
                </a:solidFill>
                <a:latin typeface="Arial"/>
                <a:ea typeface="Arial"/>
                <a:cs typeface="Arial"/>
                <a:sym typeface="Arial"/>
              </a:rPr>
              <a:t>wlan0</a:t>
            </a:r>
            <a:r>
              <a:rPr lang="en-US" sz="1300">
                <a:solidFill>
                  <a:srgbClr val="262626"/>
                </a:solidFill>
                <a:latin typeface="Arial"/>
                <a:ea typeface="Arial"/>
                <a:cs typeface="Arial"/>
                <a:sym typeface="Arial"/>
              </a:rPr>
              <a:t>. Đó là địa chỉ IP của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mở trình duyệt web đến địa chỉ IP, bạn sẽ thấy </a:t>
            </a:r>
            <a:r>
              <a:rPr b="1" lang="en-US" sz="1300">
                <a:solidFill>
                  <a:srgbClr val="262626"/>
                </a:solidFill>
                <a:latin typeface="Arial"/>
                <a:ea typeface="Arial"/>
                <a:cs typeface="Arial"/>
                <a:sym typeface="Arial"/>
              </a:rPr>
              <a:t>Hello Flask</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pic>
        <p:nvPicPr>
          <p:cNvPr id="3505" name="Google Shape;3505;p209"/>
          <p:cNvPicPr preferRelativeResize="0"/>
          <p:nvPr/>
        </p:nvPicPr>
        <p:blipFill rotWithShape="1">
          <a:blip r:embed="rId3">
            <a:alphaModFix/>
          </a:blip>
          <a:srcRect b="89862" l="0" r="84300" t="2918"/>
          <a:stretch/>
        </p:blipFill>
        <p:spPr>
          <a:xfrm>
            <a:off x="546063" y="4618858"/>
            <a:ext cx="4812812" cy="1210442"/>
          </a:xfrm>
          <a:prstGeom prst="rect">
            <a:avLst/>
          </a:prstGeom>
          <a:noFill/>
          <a:ln>
            <a:noFill/>
          </a:ln>
        </p:spPr>
      </p:pic>
      <p:sp>
        <p:nvSpPr>
          <p:cNvPr id="3506" name="Google Shape;3506;p209"/>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hành Flask</a:t>
            </a:r>
            <a:endParaRPr sz="1400">
              <a:solidFill>
                <a:schemeClr val="dk1"/>
              </a:solidFill>
              <a:latin typeface="Arial"/>
              <a:ea typeface="Arial"/>
              <a:cs typeface="Arial"/>
              <a:sym typeface="Arial"/>
            </a:endParaRPr>
          </a:p>
        </p:txBody>
      </p:sp>
      <p:grpSp>
        <p:nvGrpSpPr>
          <p:cNvPr id="3507" name="Google Shape;3507;p209"/>
          <p:cNvGrpSpPr/>
          <p:nvPr/>
        </p:nvGrpSpPr>
        <p:grpSpPr>
          <a:xfrm>
            <a:off x="546063" y="1824490"/>
            <a:ext cx="4812812" cy="3486650"/>
            <a:chOff x="546063" y="1801630"/>
            <a:chExt cx="4812812" cy="3486650"/>
          </a:xfrm>
        </p:grpSpPr>
        <p:pic>
          <p:nvPicPr>
            <p:cNvPr id="3508" name="Google Shape;3508;p209"/>
            <p:cNvPicPr preferRelativeResize="0"/>
            <p:nvPr/>
          </p:nvPicPr>
          <p:blipFill rotWithShape="1">
            <a:blip r:embed="rId4">
              <a:alphaModFix/>
            </a:blip>
            <a:srcRect b="0" l="0" r="0" t="0"/>
            <a:stretch/>
          </p:blipFill>
          <p:spPr>
            <a:xfrm>
              <a:off x="546063" y="1801630"/>
              <a:ext cx="4812812" cy="2677886"/>
            </a:xfrm>
            <a:prstGeom prst="rect">
              <a:avLst/>
            </a:prstGeom>
            <a:noFill/>
            <a:ln>
              <a:noFill/>
            </a:ln>
          </p:spPr>
        </p:pic>
        <p:sp>
          <p:nvSpPr>
            <p:cNvPr id="3509" name="Google Shape;3509;p209"/>
            <p:cNvSpPr/>
            <p:nvPr/>
          </p:nvSpPr>
          <p:spPr>
            <a:xfrm>
              <a:off x="2045037" y="2188812"/>
              <a:ext cx="389675" cy="109062"/>
            </a:xfrm>
            <a:prstGeom prst="rect">
              <a:avLst/>
            </a:prstGeom>
            <a:noFill/>
            <a:ln cap="flat" cmpd="sng" w="19050">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10" name="Google Shape;3510;p209"/>
            <p:cNvSpPr/>
            <p:nvPr/>
          </p:nvSpPr>
          <p:spPr>
            <a:xfrm>
              <a:off x="977920" y="3756369"/>
              <a:ext cx="227009" cy="166426"/>
            </a:xfrm>
            <a:prstGeom prst="rect">
              <a:avLst/>
            </a:prstGeom>
            <a:noFill/>
            <a:ln cap="flat" cmpd="sng" w="19050">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11" name="Google Shape;3511;p209"/>
            <p:cNvSpPr/>
            <p:nvPr/>
          </p:nvSpPr>
          <p:spPr>
            <a:xfrm>
              <a:off x="1275688" y="3880529"/>
              <a:ext cx="750411" cy="90135"/>
            </a:xfrm>
            <a:prstGeom prst="rect">
              <a:avLst/>
            </a:prstGeom>
            <a:noFill/>
            <a:ln cap="flat" cmpd="sng" w="19050">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12" name="Google Shape;3512;p209"/>
            <p:cNvSpPr/>
            <p:nvPr/>
          </p:nvSpPr>
          <p:spPr>
            <a:xfrm>
              <a:off x="3592265" y="4637215"/>
              <a:ext cx="989144" cy="20148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13" name="Google Shape;3513;p209"/>
            <p:cNvSpPr/>
            <p:nvPr/>
          </p:nvSpPr>
          <p:spPr>
            <a:xfrm>
              <a:off x="601017" y="5047455"/>
              <a:ext cx="997442" cy="24082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514" name="Google Shape;3514;p209"/>
            <p:cNvPicPr preferRelativeResize="0"/>
            <p:nvPr/>
          </p:nvPicPr>
          <p:blipFill rotWithShape="1">
            <a:blip r:embed="rId4">
              <a:alphaModFix/>
            </a:blip>
            <a:srcRect b="81871" l="31116" r="61459" t="15414"/>
            <a:stretch/>
          </p:blipFill>
          <p:spPr>
            <a:xfrm>
              <a:off x="2664249" y="2644140"/>
              <a:ext cx="949020" cy="193047"/>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515" name="Google Shape;3515;p209"/>
            <p:cNvPicPr preferRelativeResize="0"/>
            <p:nvPr/>
          </p:nvPicPr>
          <p:blipFill rotWithShape="1">
            <a:blip r:embed="rId5">
              <a:alphaModFix/>
            </a:blip>
            <a:srcRect b="0" l="0" r="0" t="0"/>
            <a:stretch/>
          </p:blipFill>
          <p:spPr>
            <a:xfrm rot="-9313507">
              <a:off x="2218158" y="2394928"/>
              <a:ext cx="403685" cy="381965"/>
            </a:xfrm>
            <a:prstGeom prst="rect">
              <a:avLst/>
            </a:prstGeom>
            <a:noFill/>
            <a:ln>
              <a:noFill/>
            </a:ln>
          </p:spPr>
        </p:pic>
        <p:pic>
          <p:nvPicPr>
            <p:cNvPr id="3516" name="Google Shape;3516;p209"/>
            <p:cNvPicPr preferRelativeResize="0"/>
            <p:nvPr/>
          </p:nvPicPr>
          <p:blipFill rotWithShape="1">
            <a:blip r:embed="rId5">
              <a:alphaModFix/>
            </a:blip>
            <a:srcRect b="0" l="0" r="0" t="0"/>
            <a:stretch/>
          </p:blipFill>
          <p:spPr>
            <a:xfrm flipH="1" rot="955658">
              <a:off x="1752395" y="3330726"/>
              <a:ext cx="403685" cy="381965"/>
            </a:xfrm>
            <a:prstGeom prst="rect">
              <a:avLst/>
            </a:prstGeom>
            <a:noFill/>
            <a:ln>
              <a:noFill/>
            </a:ln>
          </p:spPr>
        </p:pic>
        <p:grpSp>
          <p:nvGrpSpPr>
            <p:cNvPr id="3517" name="Google Shape;3517;p209"/>
            <p:cNvGrpSpPr/>
            <p:nvPr/>
          </p:nvGrpSpPr>
          <p:grpSpPr>
            <a:xfrm>
              <a:off x="2246963" y="3406819"/>
              <a:ext cx="2432856" cy="518014"/>
              <a:chOff x="2246963" y="3406819"/>
              <a:chExt cx="2432856" cy="518014"/>
            </a:xfrm>
          </p:grpSpPr>
          <p:pic>
            <p:nvPicPr>
              <p:cNvPr id="3518" name="Google Shape;3518;p209"/>
              <p:cNvPicPr preferRelativeResize="0"/>
              <p:nvPr/>
            </p:nvPicPr>
            <p:blipFill rotWithShape="1">
              <a:blip r:embed="rId4">
                <a:alphaModFix/>
              </a:blip>
              <a:srcRect b="19183" l="8709" r="69704" t="73563"/>
              <a:stretch/>
            </p:blipFill>
            <p:spPr>
              <a:xfrm>
                <a:off x="2247900" y="3406819"/>
                <a:ext cx="2384761" cy="515977"/>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3519" name="Google Shape;3519;p209"/>
              <p:cNvSpPr/>
              <p:nvPr/>
            </p:nvSpPr>
            <p:spPr>
              <a:xfrm>
                <a:off x="2246963" y="3498848"/>
                <a:ext cx="511477" cy="234661"/>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20" name="Google Shape;3520;p209"/>
              <p:cNvSpPr/>
              <p:nvPr/>
            </p:nvSpPr>
            <p:spPr>
              <a:xfrm>
                <a:off x="2952469" y="3718560"/>
                <a:ext cx="1727350" cy="206273"/>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Truyền dữ liệu analog và digital</a:t>
            </a:r>
            <a:endParaRPr/>
          </a:p>
        </p:txBody>
      </p:sp>
      <p:sp>
        <p:nvSpPr>
          <p:cNvPr id="390" name="Google Shape;390;p2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a:t>
            </a:r>
            <a:r>
              <a:rPr lang="en-US" sz="1800">
                <a:solidFill>
                  <a:srgbClr val="F2F2F2"/>
                </a:solidFill>
                <a:latin typeface="Arial"/>
                <a:ea typeface="Arial"/>
                <a:cs typeface="Arial"/>
                <a:sym typeface="Arial"/>
              </a:rPr>
              <a:t>Phương thức truyền dữ liệu của Mạng</a:t>
            </a:r>
            <a:endParaRPr sz="1800">
              <a:solidFill>
                <a:schemeClr val="lt1"/>
              </a:solidFill>
              <a:latin typeface="Arial"/>
              <a:ea typeface="Arial"/>
              <a:cs typeface="Arial"/>
              <a:sym typeface="Arial"/>
            </a:endParaRPr>
          </a:p>
        </p:txBody>
      </p:sp>
      <p:sp>
        <p:nvSpPr>
          <p:cNvPr id="391" name="Google Shape;391;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392" name="Google Shape;392;p21"/>
          <p:cNvSpPr/>
          <p:nvPr/>
        </p:nvSpPr>
        <p:spPr>
          <a:xfrm>
            <a:off x="712182" y="2393948"/>
            <a:ext cx="8487381" cy="246395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Truyền dữ liệu analog </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Dữ liệu analog là thông tin có độ lớn thay đổi liên tục theo thời gian</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Âm thanh, áp suất, nhiệt độ</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Các tín hiệu analog sẽ yếu đi khi khoảng cách truyền dữ liệu tăng lên</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Để tín hiệu mạnh trở lại, cần phải sử dụng bộ khuếch đại ở các vị trí nhất định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Truyền dữ liệu digital </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Truyền các tín hiệu digital 0 và 1</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Sử dụng bộ lặp để giải quyết các hạn chế về khoảng cách</a:t>
            </a:r>
            <a:endParaRPr/>
          </a:p>
        </p:txBody>
      </p:sp>
      <p:sp>
        <p:nvSpPr>
          <p:cNvPr id="393" name="Google Shape;393;p21"/>
          <p:cNvSpPr/>
          <p:nvPr/>
        </p:nvSpPr>
        <p:spPr>
          <a:xfrm>
            <a:off x="580388" y="1944537"/>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Dữ liệu analog là dữ liệu có giá trị thay đổi liên tục theo thời gian, và dữ liệu digital có các giá trị riêng biệt và có thể xử lý bội số nguyên của các giá trị bất kỳ.</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5" name="Shape 3525"/>
        <p:cNvGrpSpPr/>
        <p:nvPr/>
      </p:nvGrpSpPr>
      <p:grpSpPr>
        <a:xfrm>
          <a:off x="0" y="0"/>
          <a:ext cx="0" cy="0"/>
          <a:chOff x="0" y="0"/>
          <a:chExt cx="0" cy="0"/>
        </a:xfrm>
      </p:grpSpPr>
      <p:sp>
        <p:nvSpPr>
          <p:cNvPr id="3526" name="Google Shape;3526;p21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527" name="Google Shape;3527;p2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528" name="Google Shape;3528;p2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Thêm Trang Web</a:t>
            </a:r>
            <a:endParaRPr/>
          </a:p>
        </p:txBody>
      </p:sp>
      <p:sp>
        <p:nvSpPr>
          <p:cNvPr id="3529" name="Google Shape;3529;p210"/>
          <p:cNvSpPr/>
          <p:nvPr/>
        </p:nvSpPr>
        <p:spPr>
          <a:xfrm>
            <a:off x="712183" y="2174873"/>
            <a:ext cx="8487380"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thêm nhiều trang dịch vụ bằng hàm @app.route().</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thêm </a:t>
            </a:r>
            <a:r>
              <a:rPr b="1" lang="en-US" sz="1300">
                <a:solidFill>
                  <a:srgbClr val="262626"/>
                </a:solidFill>
                <a:latin typeface="Arial"/>
                <a:ea typeface="Arial"/>
                <a:cs typeface="Arial"/>
                <a:sym typeface="Arial"/>
              </a:rPr>
              <a:t>trang phụ1</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Sửa đổi </a:t>
            </a:r>
            <a:r>
              <a:rPr b="1" lang="en-US" sz="1300">
                <a:solidFill>
                  <a:srgbClr val="262626"/>
                </a:solidFill>
                <a:latin typeface="Arial"/>
                <a:ea typeface="Arial"/>
                <a:cs typeface="Arial"/>
                <a:sym typeface="Arial"/>
              </a:rPr>
              <a:t>~/rasp_ex/webapp/index.py </a:t>
            </a:r>
            <a:r>
              <a:rPr lang="en-US" sz="1300">
                <a:solidFill>
                  <a:srgbClr val="262626"/>
                </a:solidFill>
                <a:latin typeface="Arial"/>
                <a:ea typeface="Arial"/>
                <a:cs typeface="Arial"/>
                <a:sym typeface="Arial"/>
              </a:rPr>
              <a:t>bạn đã viết để thêm nó.</a:t>
            </a:r>
            <a:endParaRPr sz="1300">
              <a:solidFill>
                <a:srgbClr val="262626"/>
              </a:solidFill>
              <a:latin typeface="Arial"/>
              <a:ea typeface="Arial"/>
              <a:cs typeface="Arial"/>
              <a:sym typeface="Arial"/>
            </a:endParaRPr>
          </a:p>
        </p:txBody>
      </p:sp>
      <p:sp>
        <p:nvSpPr>
          <p:cNvPr id="3530" name="Google Shape;3530;p210"/>
          <p:cNvSpPr/>
          <p:nvPr/>
        </p:nvSpPr>
        <p:spPr>
          <a:xfrm>
            <a:off x="5027595" y="3148262"/>
            <a:ext cx="3897917" cy="648074"/>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9 : Khi có Request /sub1</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10 : hàm sub1() thực thi.</a:t>
            </a:r>
            <a:endParaRPr b="0" i="0" sz="1300" u="none" cap="none" strike="noStrike">
              <a:solidFill>
                <a:srgbClr val="262626"/>
              </a:solidFill>
              <a:latin typeface="Arial"/>
              <a:ea typeface="Arial"/>
              <a:cs typeface="Arial"/>
              <a:sym typeface="Arial"/>
            </a:endParaRPr>
          </a:p>
        </p:txBody>
      </p:sp>
      <p:pic>
        <p:nvPicPr>
          <p:cNvPr id="3531" name="Google Shape;3531;p210"/>
          <p:cNvPicPr preferRelativeResize="0"/>
          <p:nvPr/>
        </p:nvPicPr>
        <p:blipFill rotWithShape="1">
          <a:blip r:embed="rId3">
            <a:alphaModFix/>
          </a:blip>
          <a:srcRect b="62127" l="26237" r="50000" t="7570"/>
          <a:stretch/>
        </p:blipFill>
        <p:spPr>
          <a:xfrm>
            <a:off x="713445" y="3152735"/>
            <a:ext cx="4314150" cy="3008798"/>
          </a:xfrm>
          <a:prstGeom prst="rect">
            <a:avLst/>
          </a:prstGeom>
          <a:noFill/>
          <a:ln>
            <a:noFill/>
          </a:ln>
        </p:spPr>
      </p:pic>
      <p:sp>
        <p:nvSpPr>
          <p:cNvPr id="3532" name="Google Shape;3532;p21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@app.route()</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7" name="Shape 3537"/>
        <p:cNvGrpSpPr/>
        <p:nvPr/>
      </p:nvGrpSpPr>
      <p:grpSpPr>
        <a:xfrm>
          <a:off x="0" y="0"/>
          <a:ext cx="0" cy="0"/>
          <a:chOff x="0" y="0"/>
          <a:chExt cx="0" cy="0"/>
        </a:xfrm>
      </p:grpSpPr>
      <p:sp>
        <p:nvSpPr>
          <p:cNvPr id="3538" name="Google Shape;3538;p2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539" name="Google Shape;3539;p2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540" name="Google Shape;3540;p211"/>
          <p:cNvSpPr/>
          <p:nvPr/>
        </p:nvSpPr>
        <p:spPr>
          <a:xfrm>
            <a:off x="5610225" y="1758937"/>
            <a:ext cx="3857774" cy="144829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index.py đã sửa đổi bằng cách nhập lệnh </a:t>
            </a:r>
            <a:r>
              <a:rPr lang="en-US" sz="1300">
                <a:solidFill>
                  <a:srgbClr val="34339A"/>
                </a:solidFill>
                <a:latin typeface="Arial"/>
                <a:ea typeface="Arial"/>
                <a:cs typeface="Arial"/>
                <a:sym typeface="Arial"/>
              </a:rPr>
              <a:t>sudo pytron3 index.py.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thực hiện, hãy mở trình duyệt web và nhập địa chỉ IP bạn đã sử dụng và thêm </a:t>
            </a:r>
            <a:r>
              <a:rPr lang="en-US" sz="1300">
                <a:solidFill>
                  <a:srgbClr val="34339A"/>
                </a:solidFill>
                <a:latin typeface="Arial"/>
                <a:ea typeface="Arial"/>
                <a:cs typeface="Arial"/>
                <a:sym typeface="Arial"/>
              </a:rPr>
              <a:t>/sub1 </a:t>
            </a:r>
            <a:r>
              <a:rPr lang="en-US" sz="1300">
                <a:solidFill>
                  <a:srgbClr val="262626"/>
                </a:solidFill>
                <a:latin typeface="Arial"/>
                <a:ea typeface="Arial"/>
                <a:cs typeface="Arial"/>
                <a:sym typeface="Arial"/>
              </a:rPr>
              <a:t>sau đó và chạy nó. Bạn có thể xem cụm từ </a:t>
            </a:r>
            <a:r>
              <a:rPr b="1" lang="en-US" sz="1300">
                <a:solidFill>
                  <a:srgbClr val="262626"/>
                </a:solidFill>
                <a:latin typeface="Arial"/>
                <a:ea typeface="Arial"/>
                <a:cs typeface="Arial"/>
                <a:sym typeface="Arial"/>
              </a:rPr>
              <a:t>SUB 1 Page.</a:t>
            </a:r>
            <a:endParaRPr b="1" sz="1300">
              <a:solidFill>
                <a:srgbClr val="262626"/>
              </a:solidFill>
              <a:latin typeface="Arial"/>
              <a:ea typeface="Arial"/>
              <a:cs typeface="Arial"/>
              <a:sym typeface="Arial"/>
            </a:endParaRPr>
          </a:p>
        </p:txBody>
      </p:sp>
      <p:grpSp>
        <p:nvGrpSpPr>
          <p:cNvPr id="3541" name="Google Shape;3541;p211"/>
          <p:cNvGrpSpPr/>
          <p:nvPr/>
        </p:nvGrpSpPr>
        <p:grpSpPr>
          <a:xfrm>
            <a:off x="558799" y="1826157"/>
            <a:ext cx="4937126" cy="3987025"/>
            <a:chOff x="558799" y="1826157"/>
            <a:chExt cx="4937126" cy="3987025"/>
          </a:xfrm>
        </p:grpSpPr>
        <p:pic>
          <p:nvPicPr>
            <p:cNvPr id="3542" name="Google Shape;3542;p211"/>
            <p:cNvPicPr preferRelativeResize="0"/>
            <p:nvPr/>
          </p:nvPicPr>
          <p:blipFill rotWithShape="1">
            <a:blip r:embed="rId3">
              <a:alphaModFix/>
            </a:blip>
            <a:srcRect b="89862" l="0" r="84778" t="2651"/>
            <a:stretch/>
          </p:blipFill>
          <p:spPr>
            <a:xfrm>
              <a:off x="558799" y="4513994"/>
              <a:ext cx="4937125" cy="1299188"/>
            </a:xfrm>
            <a:prstGeom prst="rect">
              <a:avLst/>
            </a:prstGeom>
            <a:noFill/>
            <a:ln>
              <a:noFill/>
            </a:ln>
          </p:spPr>
        </p:pic>
        <p:pic>
          <p:nvPicPr>
            <p:cNvPr id="3543" name="Google Shape;3543;p211"/>
            <p:cNvPicPr preferRelativeResize="0"/>
            <p:nvPr/>
          </p:nvPicPr>
          <p:blipFill rotWithShape="1">
            <a:blip r:embed="rId4">
              <a:alphaModFix/>
            </a:blip>
            <a:srcRect b="0" l="0" r="0" t="0"/>
            <a:stretch/>
          </p:blipFill>
          <p:spPr>
            <a:xfrm>
              <a:off x="558799" y="1826157"/>
              <a:ext cx="4937126" cy="2687837"/>
            </a:xfrm>
            <a:prstGeom prst="rect">
              <a:avLst/>
            </a:prstGeom>
            <a:noFill/>
            <a:ln>
              <a:noFill/>
            </a:ln>
          </p:spPr>
        </p:pic>
        <p:sp>
          <p:nvSpPr>
            <p:cNvPr id="3544" name="Google Shape;3544;p211"/>
            <p:cNvSpPr/>
            <p:nvPr/>
          </p:nvSpPr>
          <p:spPr>
            <a:xfrm>
              <a:off x="581053" y="4991616"/>
              <a:ext cx="1129069" cy="282309"/>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45" name="Google Shape;3545;p211"/>
            <p:cNvSpPr/>
            <p:nvPr/>
          </p:nvSpPr>
          <p:spPr>
            <a:xfrm>
              <a:off x="3837129" y="4547260"/>
              <a:ext cx="1365452" cy="28230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46" name="Google Shape;3546;p211"/>
            <p:cNvSpPr/>
            <p:nvPr/>
          </p:nvSpPr>
          <p:spPr>
            <a:xfrm>
              <a:off x="2090899" y="2216880"/>
              <a:ext cx="963737" cy="105120"/>
            </a:xfrm>
            <a:prstGeom prst="rect">
              <a:avLst/>
            </a:prstGeom>
            <a:noFill/>
            <a:ln cap="flat" cmpd="sng" w="19050">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547" name="Google Shape;3547;p211"/>
            <p:cNvPicPr preferRelativeResize="0"/>
            <p:nvPr/>
          </p:nvPicPr>
          <p:blipFill rotWithShape="1">
            <a:blip r:embed="rId4">
              <a:alphaModFix/>
            </a:blip>
            <a:srcRect b="81661" l="31013" r="49937" t="15317"/>
            <a:stretch/>
          </p:blipFill>
          <p:spPr>
            <a:xfrm>
              <a:off x="2740489" y="2947855"/>
              <a:ext cx="2222036" cy="231330"/>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548" name="Google Shape;3548;p211"/>
            <p:cNvPicPr preferRelativeResize="0"/>
            <p:nvPr/>
          </p:nvPicPr>
          <p:blipFill rotWithShape="1">
            <a:blip r:embed="rId5">
              <a:alphaModFix/>
            </a:blip>
            <a:srcRect b="0" l="0" r="0" t="0"/>
            <a:stretch/>
          </p:blipFill>
          <p:spPr>
            <a:xfrm rot="-7928025">
              <a:off x="2372760" y="2478205"/>
              <a:ext cx="400014" cy="378491"/>
            </a:xfrm>
            <a:prstGeom prst="rect">
              <a:avLst/>
            </a:prstGeom>
            <a:noFill/>
            <a:ln>
              <a:noFill/>
            </a:ln>
          </p:spPr>
        </p:pic>
      </p:grpSp>
      <p:sp>
        <p:nvSpPr>
          <p:cNvPr id="3549" name="Google Shape;3549;p211"/>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@app.route()</a:t>
            </a:r>
            <a:endParaRPr/>
          </a:p>
        </p:txBody>
      </p:sp>
      <p:grpSp>
        <p:nvGrpSpPr>
          <p:cNvPr id="3550" name="Google Shape;3550;p211"/>
          <p:cNvGrpSpPr/>
          <p:nvPr/>
        </p:nvGrpSpPr>
        <p:grpSpPr>
          <a:xfrm>
            <a:off x="5670169" y="3225936"/>
            <a:ext cx="3529394" cy="294654"/>
            <a:chOff x="4862319" y="3134346"/>
            <a:chExt cx="3529394" cy="294654"/>
          </a:xfrm>
        </p:grpSpPr>
        <p:sp>
          <p:nvSpPr>
            <p:cNvPr id="3551" name="Google Shape;3551;p211"/>
            <p:cNvSpPr/>
            <p:nvPr/>
          </p:nvSpPr>
          <p:spPr>
            <a:xfrm>
              <a:off x="4905088" y="3134346"/>
              <a:ext cx="3486625"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python3 index.py</a:t>
              </a:r>
              <a:endParaRPr/>
            </a:p>
          </p:txBody>
        </p:sp>
        <p:sp>
          <p:nvSpPr>
            <p:cNvPr id="3552" name="Google Shape;3552;p211"/>
            <p:cNvSpPr/>
            <p:nvPr/>
          </p:nvSpPr>
          <p:spPr>
            <a:xfrm>
              <a:off x="4862319" y="3134346"/>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7" name="Shape 3557"/>
        <p:cNvGrpSpPr/>
        <p:nvPr/>
      </p:nvGrpSpPr>
      <p:grpSpPr>
        <a:xfrm>
          <a:off x="0" y="0"/>
          <a:ext cx="0" cy="0"/>
          <a:chOff x="0" y="0"/>
          <a:chExt cx="0" cy="0"/>
        </a:xfrm>
      </p:grpSpPr>
      <p:pic>
        <p:nvPicPr>
          <p:cNvPr id="3558" name="Google Shape;3558;p212"/>
          <p:cNvPicPr preferRelativeResize="0"/>
          <p:nvPr/>
        </p:nvPicPr>
        <p:blipFill rotWithShape="1">
          <a:blip r:embed="rId3">
            <a:alphaModFix/>
          </a:blip>
          <a:srcRect b="0" l="0" r="0" t="0"/>
          <a:stretch/>
        </p:blipFill>
        <p:spPr>
          <a:xfrm>
            <a:off x="558800" y="2277703"/>
            <a:ext cx="4937124" cy="2807290"/>
          </a:xfrm>
          <a:prstGeom prst="rect">
            <a:avLst/>
          </a:prstGeom>
          <a:noFill/>
          <a:ln>
            <a:noFill/>
          </a:ln>
        </p:spPr>
      </p:pic>
      <p:sp>
        <p:nvSpPr>
          <p:cNvPr id="3559" name="Google Shape;3559;p21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560" name="Google Shape;3560;p2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561" name="Google Shape;3561;p2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Tạo trang HTML</a:t>
            </a:r>
            <a:endParaRPr sz="2400">
              <a:solidFill>
                <a:srgbClr val="0C0C0C"/>
              </a:solidFill>
              <a:latin typeface="Arial"/>
              <a:ea typeface="Arial"/>
              <a:cs typeface="Arial"/>
              <a:sym typeface="Arial"/>
            </a:endParaRPr>
          </a:p>
        </p:txBody>
      </p:sp>
      <p:sp>
        <p:nvSpPr>
          <p:cNvPr id="3562" name="Google Shape;3562;p212"/>
          <p:cNvSpPr/>
          <p:nvPr/>
        </p:nvSpPr>
        <p:spPr>
          <a:xfrm>
            <a:off x="5629275" y="2174873"/>
            <a:ext cx="3825709" cy="335650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hiển thị nhiều thông tin khác nhau trên trang web không chỉ là thông báo đơn giản, bạn có thể tạo một trang HTML.</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xuất trang HTML, hãy tạo một tệp HTML và thêm nó vào thư mục sẽ được Flask phục vụ.</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muốn hiển thị hình ảnh hoặc video trong HTML, tệp hình ảnh và tệp video cần được chuẩn bị.</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mã Python hiển thị văn bản và hình ảnh bằng các thẻ HTML đơn giản bằng hàm </a:t>
            </a:r>
            <a:r>
              <a:rPr lang="en-US" sz="1300">
                <a:solidFill>
                  <a:srgbClr val="34339A"/>
                </a:solidFill>
                <a:latin typeface="Arial"/>
                <a:ea typeface="Arial"/>
                <a:cs typeface="Arial"/>
                <a:sym typeface="Arial"/>
              </a:rPr>
              <a:t>render_templates() </a:t>
            </a:r>
            <a:r>
              <a:rPr lang="en-US" sz="1300">
                <a:solidFill>
                  <a:srgbClr val="262626"/>
                </a:solidFill>
                <a:latin typeface="Arial"/>
                <a:ea typeface="Arial"/>
                <a:cs typeface="Arial"/>
                <a:sym typeface="Arial"/>
              </a:rPr>
              <a:t>trong Flask.</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hiển thị các tệp HTML, các mẫu và thư mục tĩnh cũng cần có trong thư mục nơi mã Python thực thi. Vì vậy, trước tiên hãy tạo chúng.</a:t>
            </a:r>
            <a:endParaRPr sz="1300">
              <a:solidFill>
                <a:srgbClr val="262626"/>
              </a:solidFill>
              <a:latin typeface="Arial"/>
              <a:ea typeface="Arial"/>
              <a:cs typeface="Arial"/>
              <a:sym typeface="Arial"/>
            </a:endParaRPr>
          </a:p>
        </p:txBody>
      </p:sp>
      <p:sp>
        <p:nvSpPr>
          <p:cNvPr id="3563" name="Google Shape;3563;p212"/>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Hiển thị nhiều hình ảnh, siêu văn bản, bảng, v.v. trên một trang web</a:t>
            </a:r>
            <a:endParaRPr sz="1400">
              <a:solidFill>
                <a:schemeClr val="dk1"/>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21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570" name="Google Shape;3570;p2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571" name="Google Shape;3571;p213"/>
          <p:cNvSpPr/>
          <p:nvPr/>
        </p:nvSpPr>
        <p:spPr>
          <a:xfrm>
            <a:off x="5295900" y="1829120"/>
            <a:ext cx="4172100" cy="245882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https://media.vlpt.us/images/mythos/post/5584cec3-97f8-45b4-a8c8-003c574f732c/Raspberry_Pi_OS_Logo.png</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tải xuống tệp img để sử dụng.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Tải xuống tệp png hình ảnh, hiển thị và đặt nó vào thư mục tĩnh.</a:t>
            </a:r>
            <a:endParaRPr sz="1300">
              <a:solidFill>
                <a:srgbClr val="262626"/>
              </a:solidFill>
              <a:latin typeface="Arial"/>
              <a:ea typeface="Arial"/>
              <a:cs typeface="Arial"/>
              <a:sym typeface="Arial"/>
            </a:endParaRPr>
          </a:p>
        </p:txBody>
      </p:sp>
      <p:sp>
        <p:nvSpPr>
          <p:cNvPr id="3572" name="Google Shape;3572;p213"/>
          <p:cNvSpPr/>
          <p:nvPr/>
        </p:nvSpPr>
        <p:spPr>
          <a:xfrm>
            <a:off x="2503406" y="3237437"/>
            <a:ext cx="326601" cy="305455"/>
          </a:xfrm>
          <a:prstGeom prst="downArrow">
            <a:avLst>
              <a:gd fmla="val 50000" name="adj1"/>
              <a:gd fmla="val 50000" name="adj2"/>
            </a:avLst>
          </a:prstGeom>
          <a:solidFill>
            <a:srgbClr val="3433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73" name="Google Shape;3573;p213"/>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Hiển thị nhiều hình ảnh, siêu văn bản, bảng, v.v. trên một trang web</a:t>
            </a:r>
            <a:endParaRPr sz="1400">
              <a:solidFill>
                <a:schemeClr val="dk1"/>
              </a:solidFill>
              <a:latin typeface="Arial"/>
              <a:ea typeface="Arial"/>
              <a:cs typeface="Arial"/>
              <a:sym typeface="Arial"/>
            </a:endParaRPr>
          </a:p>
        </p:txBody>
      </p:sp>
      <p:pic>
        <p:nvPicPr>
          <p:cNvPr id="3574" name="Google Shape;3574;p213"/>
          <p:cNvPicPr preferRelativeResize="0"/>
          <p:nvPr/>
        </p:nvPicPr>
        <p:blipFill rotWithShape="1">
          <a:blip r:embed="rId3">
            <a:alphaModFix/>
          </a:blip>
          <a:srcRect b="69314" l="0" r="0" t="0"/>
          <a:stretch/>
        </p:blipFill>
        <p:spPr>
          <a:xfrm>
            <a:off x="558801" y="1870328"/>
            <a:ext cx="4589999" cy="827615"/>
          </a:xfrm>
          <a:prstGeom prst="rect">
            <a:avLst/>
          </a:prstGeom>
          <a:noFill/>
          <a:ln>
            <a:noFill/>
          </a:ln>
        </p:spPr>
      </p:pic>
      <p:grpSp>
        <p:nvGrpSpPr>
          <p:cNvPr id="3575" name="Google Shape;3575;p213"/>
          <p:cNvGrpSpPr/>
          <p:nvPr/>
        </p:nvGrpSpPr>
        <p:grpSpPr>
          <a:xfrm>
            <a:off x="1840098" y="2574369"/>
            <a:ext cx="3340790" cy="572500"/>
            <a:chOff x="2714699" y="2514600"/>
            <a:chExt cx="3600376" cy="616984"/>
          </a:xfrm>
        </p:grpSpPr>
        <p:pic>
          <p:nvPicPr>
            <p:cNvPr id="3576" name="Google Shape;3576;p213"/>
            <p:cNvPicPr preferRelativeResize="0"/>
            <p:nvPr/>
          </p:nvPicPr>
          <p:blipFill rotWithShape="1">
            <a:blip r:embed="rId3">
              <a:alphaModFix/>
            </a:blip>
            <a:srcRect b="75280" l="8617" r="60290" t="15098"/>
            <a:stretch/>
          </p:blipFill>
          <p:spPr>
            <a:xfrm>
              <a:off x="2740540" y="2514600"/>
              <a:ext cx="3546032" cy="616984"/>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3577" name="Google Shape;3577;p213"/>
            <p:cNvSpPr/>
            <p:nvPr/>
          </p:nvSpPr>
          <p:spPr>
            <a:xfrm>
              <a:off x="5308259" y="2514956"/>
              <a:ext cx="1006816" cy="199669"/>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78" name="Google Shape;3578;p213"/>
            <p:cNvSpPr/>
            <p:nvPr/>
          </p:nvSpPr>
          <p:spPr>
            <a:xfrm>
              <a:off x="2714699" y="2716335"/>
              <a:ext cx="1181025" cy="207840"/>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3579" name="Google Shape;3579;p213"/>
          <p:cNvPicPr preferRelativeResize="0"/>
          <p:nvPr/>
        </p:nvPicPr>
        <p:blipFill rotWithShape="1">
          <a:blip r:embed="rId4">
            <a:alphaModFix/>
          </a:blip>
          <a:srcRect b="0" l="0" r="0" t="0"/>
          <a:stretch/>
        </p:blipFill>
        <p:spPr>
          <a:xfrm rot="-10093725">
            <a:off x="1366333" y="2620892"/>
            <a:ext cx="437320" cy="413789"/>
          </a:xfrm>
          <a:prstGeom prst="rect">
            <a:avLst/>
          </a:prstGeom>
          <a:noFill/>
          <a:ln>
            <a:noFill/>
          </a:ln>
        </p:spPr>
      </p:pic>
      <p:grpSp>
        <p:nvGrpSpPr>
          <p:cNvPr id="3580" name="Google Shape;3580;p213"/>
          <p:cNvGrpSpPr/>
          <p:nvPr/>
        </p:nvGrpSpPr>
        <p:grpSpPr>
          <a:xfrm>
            <a:off x="561070" y="3531654"/>
            <a:ext cx="4619818" cy="2684065"/>
            <a:chOff x="561070" y="3490031"/>
            <a:chExt cx="4619818" cy="2684065"/>
          </a:xfrm>
        </p:grpSpPr>
        <p:pic>
          <p:nvPicPr>
            <p:cNvPr id="3581" name="Google Shape;3581;p213"/>
            <p:cNvPicPr preferRelativeResize="0"/>
            <p:nvPr/>
          </p:nvPicPr>
          <p:blipFill rotWithShape="1">
            <a:blip r:embed="rId3">
              <a:alphaModFix/>
            </a:blip>
            <a:srcRect b="0" l="0" r="0" t="0"/>
            <a:stretch/>
          </p:blipFill>
          <p:spPr>
            <a:xfrm>
              <a:off x="561070" y="3490031"/>
              <a:ext cx="2988098" cy="1681167"/>
            </a:xfrm>
            <a:prstGeom prst="rect">
              <a:avLst/>
            </a:prstGeom>
            <a:noFill/>
            <a:ln>
              <a:noFill/>
            </a:ln>
          </p:spPr>
        </p:pic>
        <p:grpSp>
          <p:nvGrpSpPr>
            <p:cNvPr id="3582" name="Google Shape;3582;p213"/>
            <p:cNvGrpSpPr/>
            <p:nvPr/>
          </p:nvGrpSpPr>
          <p:grpSpPr>
            <a:xfrm>
              <a:off x="1087168" y="4625023"/>
              <a:ext cx="4093720" cy="1549073"/>
              <a:chOff x="1857756" y="4603325"/>
              <a:chExt cx="4262782" cy="1613046"/>
            </a:xfrm>
          </p:grpSpPr>
          <p:pic>
            <p:nvPicPr>
              <p:cNvPr id="3583" name="Google Shape;3583;p213"/>
              <p:cNvPicPr preferRelativeResize="0"/>
              <p:nvPr/>
            </p:nvPicPr>
            <p:blipFill rotWithShape="1">
              <a:blip r:embed="rId3">
                <a:alphaModFix/>
              </a:blip>
              <a:srcRect b="38930" l="48237" r="12775" t="34849"/>
              <a:stretch/>
            </p:blipFill>
            <p:spPr>
              <a:xfrm>
                <a:off x="1857756" y="4603325"/>
                <a:ext cx="4262782" cy="1613046"/>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3584" name="Google Shape;3584;p213"/>
              <p:cNvSpPr/>
              <p:nvPr/>
            </p:nvSpPr>
            <p:spPr>
              <a:xfrm>
                <a:off x="4143374" y="4895831"/>
                <a:ext cx="1438275" cy="238144"/>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585" name="Google Shape;3585;p213"/>
              <p:cNvSpPr/>
              <p:nvPr/>
            </p:nvSpPr>
            <p:spPr>
              <a:xfrm>
                <a:off x="3672571" y="5120231"/>
                <a:ext cx="594630" cy="775744"/>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3586" name="Google Shape;3586;p213"/>
            <p:cNvPicPr preferRelativeResize="0"/>
            <p:nvPr/>
          </p:nvPicPr>
          <p:blipFill rotWithShape="1">
            <a:blip r:embed="rId4">
              <a:alphaModFix/>
            </a:blip>
            <a:srcRect b="0" l="0" r="0" t="0"/>
            <a:stretch/>
          </p:blipFill>
          <p:spPr>
            <a:xfrm rot="-10093725">
              <a:off x="2712336" y="4464880"/>
              <a:ext cx="419976" cy="397378"/>
            </a:xfrm>
            <a:prstGeom prst="rect">
              <a:avLst/>
            </a:prstGeom>
            <a:noFill/>
            <a:ln>
              <a:noFill/>
            </a:ln>
          </p:spPr>
        </p:pic>
      </p:gr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p21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593" name="Google Shape;3593;p2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594" name="Google Shape;3594;p214"/>
          <p:cNvSpPr/>
          <p:nvPr/>
        </p:nvSpPr>
        <p:spPr>
          <a:xfrm>
            <a:off x="4933950" y="1878115"/>
            <a:ext cx="4534050" cy="144829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Tải xuống tệp png hình ảnh bạn muốn hiển thị và lưu nó trong thư mục tĩnh.</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ví dụ này, tệp hình ảnh được sử dụng từ liên kết bên dưới. https://media.vlpt.us/images/mythos/post/5584cec3-97f8-45b4-a8c8-003c574f732c/Raspberry_Pi_OS_Logo.png</a:t>
            </a:r>
            <a:endParaRPr/>
          </a:p>
        </p:txBody>
      </p:sp>
      <p:pic>
        <p:nvPicPr>
          <p:cNvPr id="3595" name="Google Shape;3595;p214"/>
          <p:cNvPicPr preferRelativeResize="0"/>
          <p:nvPr/>
        </p:nvPicPr>
        <p:blipFill rotWithShape="1">
          <a:blip r:embed="rId3">
            <a:alphaModFix/>
          </a:blip>
          <a:srcRect b="0" l="0" r="0" t="0"/>
          <a:stretch/>
        </p:blipFill>
        <p:spPr>
          <a:xfrm>
            <a:off x="558800" y="2740928"/>
            <a:ext cx="4258834" cy="2396111"/>
          </a:xfrm>
          <a:prstGeom prst="rect">
            <a:avLst/>
          </a:prstGeom>
          <a:noFill/>
          <a:ln>
            <a:noFill/>
          </a:ln>
        </p:spPr>
      </p:pic>
      <p:pic>
        <p:nvPicPr>
          <p:cNvPr id="3596" name="Google Shape;3596;p214"/>
          <p:cNvPicPr preferRelativeResize="0"/>
          <p:nvPr/>
        </p:nvPicPr>
        <p:blipFill rotWithShape="1">
          <a:blip r:embed="rId3">
            <a:alphaModFix/>
          </a:blip>
          <a:srcRect b="38930" l="48302" r="12775" t="35562"/>
          <a:stretch/>
        </p:blipFill>
        <p:spPr>
          <a:xfrm>
            <a:off x="778385" y="4705350"/>
            <a:ext cx="3884788" cy="1432386"/>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597" name="Google Shape;3597;p214"/>
          <p:cNvPicPr preferRelativeResize="0"/>
          <p:nvPr/>
        </p:nvPicPr>
        <p:blipFill rotWithShape="1">
          <a:blip r:embed="rId4">
            <a:alphaModFix/>
          </a:blip>
          <a:srcRect b="0" l="0" r="0" t="0"/>
          <a:stretch/>
        </p:blipFill>
        <p:spPr>
          <a:xfrm rot="-4954607">
            <a:off x="2155790" y="4249652"/>
            <a:ext cx="389771" cy="368799"/>
          </a:xfrm>
          <a:prstGeom prst="rect">
            <a:avLst/>
          </a:prstGeom>
          <a:noFill/>
          <a:ln>
            <a:noFill/>
          </a:ln>
        </p:spPr>
      </p:pic>
      <p:sp>
        <p:nvSpPr>
          <p:cNvPr id="3598" name="Google Shape;3598;p214"/>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Hiển thị nhiều hình ảnh, siêu văn bản, bảng, v.v. trên một trang web</a:t>
            </a:r>
            <a:endParaRPr sz="1400">
              <a:solidFill>
                <a:schemeClr val="dk1"/>
              </a:solidFill>
              <a:latin typeface="Arial"/>
              <a:ea typeface="Arial"/>
              <a:cs typeface="Arial"/>
              <a:sym typeface="Arial"/>
            </a:endParaRPr>
          </a:p>
        </p:txBody>
      </p:sp>
      <p:grpSp>
        <p:nvGrpSpPr>
          <p:cNvPr id="3599" name="Google Shape;3599;p214"/>
          <p:cNvGrpSpPr/>
          <p:nvPr/>
        </p:nvGrpSpPr>
        <p:grpSpPr>
          <a:xfrm>
            <a:off x="778385" y="1930960"/>
            <a:ext cx="3819663" cy="644873"/>
            <a:chOff x="4219436" y="4041649"/>
            <a:chExt cx="3819663" cy="644873"/>
          </a:xfrm>
        </p:grpSpPr>
        <p:pic>
          <p:nvPicPr>
            <p:cNvPr id="3600" name="Google Shape;3600;p214"/>
            <p:cNvPicPr preferRelativeResize="0"/>
            <p:nvPr/>
          </p:nvPicPr>
          <p:blipFill rotWithShape="1">
            <a:blip r:embed="rId3">
              <a:alphaModFix/>
            </a:blip>
            <a:srcRect b="75419" l="8728" r="60324" t="15301"/>
            <a:stretch/>
          </p:blipFill>
          <p:spPr>
            <a:xfrm>
              <a:off x="4242818" y="4050155"/>
              <a:ext cx="3772899" cy="636367"/>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3601" name="Google Shape;3601;p214"/>
            <p:cNvSpPr/>
            <p:nvPr/>
          </p:nvSpPr>
          <p:spPr>
            <a:xfrm>
              <a:off x="6981824" y="4041649"/>
              <a:ext cx="1057275" cy="206502"/>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02" name="Google Shape;3602;p214"/>
            <p:cNvSpPr/>
            <p:nvPr/>
          </p:nvSpPr>
          <p:spPr>
            <a:xfrm>
              <a:off x="4219436" y="4238625"/>
              <a:ext cx="1257439" cy="247649"/>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3603" name="Google Shape;3603;p214"/>
          <p:cNvSpPr/>
          <p:nvPr/>
        </p:nvSpPr>
        <p:spPr>
          <a:xfrm>
            <a:off x="2867025" y="4924424"/>
            <a:ext cx="1314450" cy="219075"/>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04" name="Google Shape;3604;p214"/>
          <p:cNvSpPr/>
          <p:nvPr/>
        </p:nvSpPr>
        <p:spPr>
          <a:xfrm>
            <a:off x="2394852" y="5172074"/>
            <a:ext cx="586473" cy="685801"/>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605" name="Google Shape;3605;p214"/>
          <p:cNvPicPr preferRelativeResize="0"/>
          <p:nvPr/>
        </p:nvPicPr>
        <p:blipFill rotWithShape="1">
          <a:blip r:embed="rId4">
            <a:alphaModFix/>
          </a:blip>
          <a:srcRect b="0" l="0" r="0" t="0"/>
          <a:stretch/>
        </p:blipFill>
        <p:spPr>
          <a:xfrm rot="5400000">
            <a:off x="1791797" y="2687058"/>
            <a:ext cx="389771" cy="368799"/>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0" name="Shape 3610"/>
        <p:cNvGrpSpPr/>
        <p:nvPr/>
      </p:nvGrpSpPr>
      <p:grpSpPr>
        <a:xfrm>
          <a:off x="0" y="0"/>
          <a:ext cx="0" cy="0"/>
          <a:chOff x="0" y="0"/>
          <a:chExt cx="0" cy="0"/>
        </a:xfrm>
      </p:grpSpPr>
      <p:sp>
        <p:nvSpPr>
          <p:cNvPr id="3611" name="Google Shape;3611;p21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612" name="Google Shape;3612;p2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613" name="Google Shape;3613;p215"/>
          <p:cNvSpPr/>
          <p:nvPr/>
        </p:nvSpPr>
        <p:spPr>
          <a:xfrm>
            <a:off x="4681728" y="1754671"/>
            <a:ext cx="4786272" cy="416698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hãy tạo một trang HTML đơn giản. Chúng ta sẽ tìm hiểu ngắn gọn cách tạo một trang web thay vì bao gồm tất cả các thẻ HTML.</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Tất cả các thẻ HTML phải được đặt trong &lt; &gt; các dấu ngoặc này.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Thẻ mở &lt;tag&gt; bắt đầu một phần của nội dung trang và thẻ đóng &lt;/tag&gt; kết thúc phần đó.</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&lt;tag&gt; nội dung &lt;/tag&gt;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&lt;title&gt; tag: tiêu đề của trang web</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&lt;body&gt;: nội dung của trang web</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&lt;strong&gt;: hiệu ứng nổi bật</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&lt;img src&gt;: Viết tắt của nguồn hình ảnh. Nó được sử dụng để tải một tập tin hình ảnh. Nhập đường dẫn hình ảnh như thế này &lt;img src=“đường dẫn hình ảnh”&gt;.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trang HTML, hãy lưu nó dưới dạng test_html.html trong các mẫu.</a:t>
            </a:r>
            <a:endParaRPr sz="1300">
              <a:solidFill>
                <a:srgbClr val="262626"/>
              </a:solidFill>
              <a:latin typeface="Arial"/>
              <a:ea typeface="Arial"/>
              <a:cs typeface="Arial"/>
              <a:sym typeface="Arial"/>
            </a:endParaRPr>
          </a:p>
        </p:txBody>
      </p:sp>
      <p:pic>
        <p:nvPicPr>
          <p:cNvPr id="3614" name="Google Shape;3614;p215"/>
          <p:cNvPicPr preferRelativeResize="0"/>
          <p:nvPr/>
        </p:nvPicPr>
        <p:blipFill rotWithShape="1">
          <a:blip r:embed="rId3">
            <a:alphaModFix/>
          </a:blip>
          <a:srcRect b="57740" l="26166" r="49485" t="7570"/>
          <a:stretch/>
        </p:blipFill>
        <p:spPr>
          <a:xfrm>
            <a:off x="559817" y="1838326"/>
            <a:ext cx="3960812" cy="3085886"/>
          </a:xfrm>
          <a:prstGeom prst="rect">
            <a:avLst/>
          </a:prstGeom>
          <a:noFill/>
          <a:ln>
            <a:noFill/>
          </a:ln>
        </p:spPr>
      </p:pic>
      <p:sp>
        <p:nvSpPr>
          <p:cNvPr id="3615" name="Google Shape;3615;p215"/>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~/webapp/templates/test_html.html</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0" name="Shape 3620"/>
        <p:cNvGrpSpPr/>
        <p:nvPr/>
      </p:nvGrpSpPr>
      <p:grpSpPr>
        <a:xfrm>
          <a:off x="0" y="0"/>
          <a:ext cx="0" cy="0"/>
          <a:chOff x="0" y="0"/>
          <a:chExt cx="0" cy="0"/>
        </a:xfrm>
      </p:grpSpPr>
      <p:sp>
        <p:nvSpPr>
          <p:cNvPr id="3621" name="Google Shape;3621;p216"/>
          <p:cNvSpPr/>
          <p:nvPr/>
        </p:nvSpPr>
        <p:spPr>
          <a:xfrm>
            <a:off x="567233" y="1831819"/>
            <a:ext cx="3814267" cy="4527864"/>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3622" name="Google Shape;3622;p2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623" name="Google Shape;3623;p2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624" name="Google Shape;3624;p216"/>
          <p:cNvSpPr/>
          <p:nvPr/>
        </p:nvSpPr>
        <p:spPr>
          <a:xfrm>
            <a:off x="4562475" y="1754671"/>
            <a:ext cx="4637088"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Kết xuất (tạo và xem) tài liệu HTML bằng Python..</a:t>
            </a:r>
            <a:endParaRPr sz="1300">
              <a:solidFill>
                <a:schemeClr val="dk1"/>
              </a:solidFill>
              <a:latin typeface="Arial"/>
              <a:ea typeface="Arial"/>
              <a:cs typeface="Arial"/>
              <a:sym typeface="Arial"/>
            </a:endParaRPr>
          </a:p>
          <a:p>
            <a:pPr indent="-177800" lvl="0" marL="357188"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dòng 7: Kết xuất tệp html_test.html</a:t>
            </a:r>
            <a:endParaRPr sz="1300">
              <a:solidFill>
                <a:schemeClr val="dk1"/>
              </a:solidFill>
              <a:latin typeface="Arial"/>
              <a:ea typeface="Arial"/>
              <a:cs typeface="Arial"/>
              <a:sym typeface="Arial"/>
            </a:endParaRPr>
          </a:p>
        </p:txBody>
      </p:sp>
      <p:grpSp>
        <p:nvGrpSpPr>
          <p:cNvPr id="3625" name="Google Shape;3625;p216"/>
          <p:cNvGrpSpPr/>
          <p:nvPr/>
        </p:nvGrpSpPr>
        <p:grpSpPr>
          <a:xfrm>
            <a:off x="665163" y="1905001"/>
            <a:ext cx="3605085" cy="4381499"/>
            <a:chOff x="5338353" y="1847851"/>
            <a:chExt cx="3605085" cy="4381499"/>
          </a:xfrm>
        </p:grpSpPr>
        <p:pic>
          <p:nvPicPr>
            <p:cNvPr id="3626" name="Google Shape;3626;p216"/>
            <p:cNvPicPr preferRelativeResize="0"/>
            <p:nvPr/>
          </p:nvPicPr>
          <p:blipFill rotWithShape="1">
            <a:blip r:embed="rId3">
              <a:alphaModFix/>
            </a:blip>
            <a:srcRect b="70898" l="26237" r="50000" t="7570"/>
            <a:stretch/>
          </p:blipFill>
          <p:spPr>
            <a:xfrm>
              <a:off x="5338354" y="1847851"/>
              <a:ext cx="3605084" cy="1743910"/>
            </a:xfrm>
            <a:prstGeom prst="rect">
              <a:avLst/>
            </a:prstGeom>
            <a:noFill/>
            <a:ln>
              <a:noFill/>
            </a:ln>
          </p:spPr>
        </p:pic>
        <p:grpSp>
          <p:nvGrpSpPr>
            <p:cNvPr id="3627" name="Google Shape;3627;p216"/>
            <p:cNvGrpSpPr/>
            <p:nvPr/>
          </p:nvGrpSpPr>
          <p:grpSpPr>
            <a:xfrm>
              <a:off x="5338353" y="3781426"/>
              <a:ext cx="3605083" cy="2447924"/>
              <a:chOff x="5788535" y="3729944"/>
              <a:chExt cx="3411028" cy="2513447"/>
            </a:xfrm>
          </p:grpSpPr>
          <p:pic>
            <p:nvPicPr>
              <p:cNvPr id="3628" name="Google Shape;3628;p216"/>
              <p:cNvPicPr preferRelativeResize="0"/>
              <p:nvPr/>
            </p:nvPicPr>
            <p:blipFill rotWithShape="1">
              <a:blip r:embed="rId4">
                <a:alphaModFix/>
              </a:blip>
              <a:srcRect b="39495" l="8468" r="62294" t="20840"/>
              <a:stretch/>
            </p:blipFill>
            <p:spPr>
              <a:xfrm>
                <a:off x="5788535" y="3729944"/>
                <a:ext cx="3411028" cy="2513447"/>
              </a:xfrm>
              <a:prstGeom prst="rect">
                <a:avLst/>
              </a:prstGeom>
              <a:noFill/>
              <a:ln>
                <a:noFill/>
              </a:ln>
            </p:spPr>
          </p:pic>
          <p:sp>
            <p:nvSpPr>
              <p:cNvPr id="3629" name="Google Shape;3629;p216"/>
              <p:cNvSpPr/>
              <p:nvPr/>
            </p:nvSpPr>
            <p:spPr>
              <a:xfrm>
                <a:off x="8453458" y="3770429"/>
                <a:ext cx="478921" cy="20056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30" name="Google Shape;3630;p216"/>
              <p:cNvSpPr/>
              <p:nvPr/>
            </p:nvSpPr>
            <p:spPr>
              <a:xfrm>
                <a:off x="5837410" y="4104202"/>
                <a:ext cx="2420695" cy="134928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sp>
        <p:nvSpPr>
          <p:cNvPr id="3631" name="Google Shape;3631;p216"/>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Write  ~/webapp/html_test.py</a:t>
            </a:r>
            <a:endParaRPr sz="1400">
              <a:solidFill>
                <a:schemeClr val="dk1"/>
              </a:solidFill>
              <a:latin typeface="Arial"/>
              <a:ea typeface="Arial"/>
              <a:cs typeface="Arial"/>
              <a:sym typeface="Arial"/>
            </a:endParaRPr>
          </a:p>
        </p:txBody>
      </p:sp>
      <p:sp>
        <p:nvSpPr>
          <p:cNvPr id="3632" name="Google Shape;3632;p216"/>
          <p:cNvSpPr/>
          <p:nvPr/>
        </p:nvSpPr>
        <p:spPr>
          <a:xfrm>
            <a:off x="4562475" y="3757346"/>
            <a:ext cx="4637088"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bạn tạo và lưu html_test.py, cấu trúc được tạo như bạn thấy ở bên trái.</a:t>
            </a:r>
            <a:endParaRPr sz="1300">
              <a:solidFill>
                <a:srgbClr val="262626"/>
              </a:solidFill>
              <a:latin typeface="Arial"/>
              <a:ea typeface="Arial"/>
              <a:cs typeface="Arial"/>
              <a:sym typeface="Arial"/>
            </a:endParaRPr>
          </a:p>
        </p:txBody>
      </p:sp>
      <p:sp>
        <p:nvSpPr>
          <p:cNvPr id="3633" name="Google Shape;3633;p216"/>
          <p:cNvSpPr/>
          <p:nvPr/>
        </p:nvSpPr>
        <p:spPr>
          <a:xfrm>
            <a:off x="665163" y="2923143"/>
            <a:ext cx="3114357" cy="208406"/>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8" name="Shape 3638"/>
        <p:cNvGrpSpPr/>
        <p:nvPr/>
      </p:nvGrpSpPr>
      <p:grpSpPr>
        <a:xfrm>
          <a:off x="0" y="0"/>
          <a:ext cx="0" cy="0"/>
          <a:chOff x="0" y="0"/>
          <a:chExt cx="0" cy="0"/>
        </a:xfrm>
      </p:grpSpPr>
      <p:sp>
        <p:nvSpPr>
          <p:cNvPr id="3639" name="Google Shape;3639;p2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640" name="Google Shape;3640;p2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641" name="Google Shape;3641;p217"/>
          <p:cNvSpPr/>
          <p:nvPr/>
        </p:nvSpPr>
        <p:spPr>
          <a:xfrm>
            <a:off x="4664075" y="1773721"/>
            <a:ext cx="4239229" cy="145342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Nhập sudo python3 html_test.py để thực thi tập lệnh Python đã tạo.</a:t>
            </a:r>
            <a:endParaRPr sz="1300">
              <a:solidFill>
                <a:schemeClr val="dk1"/>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địa chỉ IP vào trình duyệt web.</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Hình ảnh dưới đây là đầu ra.</a:t>
            </a:r>
            <a:endParaRPr sz="1300">
              <a:solidFill>
                <a:srgbClr val="262626"/>
              </a:solidFill>
              <a:latin typeface="Arial"/>
              <a:ea typeface="Arial"/>
              <a:cs typeface="Arial"/>
              <a:sym typeface="Arial"/>
            </a:endParaRPr>
          </a:p>
        </p:txBody>
      </p:sp>
      <p:grpSp>
        <p:nvGrpSpPr>
          <p:cNvPr id="3642" name="Google Shape;3642;p217"/>
          <p:cNvGrpSpPr/>
          <p:nvPr/>
        </p:nvGrpSpPr>
        <p:grpSpPr>
          <a:xfrm>
            <a:off x="558800" y="1828533"/>
            <a:ext cx="3924300" cy="1150775"/>
            <a:chOff x="5329715" y="2627246"/>
            <a:chExt cx="4011251" cy="1142549"/>
          </a:xfrm>
        </p:grpSpPr>
        <p:pic>
          <p:nvPicPr>
            <p:cNvPr id="3643" name="Google Shape;3643;p217"/>
            <p:cNvPicPr preferRelativeResize="0"/>
            <p:nvPr/>
          </p:nvPicPr>
          <p:blipFill rotWithShape="1">
            <a:blip r:embed="rId3">
              <a:alphaModFix/>
            </a:blip>
            <a:srcRect b="13199" l="8458" r="23935" t="52192"/>
            <a:stretch/>
          </p:blipFill>
          <p:spPr>
            <a:xfrm>
              <a:off x="5329715" y="2627246"/>
              <a:ext cx="4011251" cy="1142549"/>
            </a:xfrm>
            <a:prstGeom prst="rect">
              <a:avLst/>
            </a:prstGeom>
            <a:noFill/>
            <a:ln>
              <a:noFill/>
            </a:ln>
          </p:spPr>
        </p:pic>
        <p:sp>
          <p:nvSpPr>
            <p:cNvPr id="3644" name="Google Shape;3644;p217"/>
            <p:cNvSpPr/>
            <p:nvPr/>
          </p:nvSpPr>
          <p:spPr>
            <a:xfrm>
              <a:off x="6669684" y="2627247"/>
              <a:ext cx="1365515" cy="13035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nvGrpSpPr>
          <p:cNvPr id="3645" name="Google Shape;3645;p217"/>
          <p:cNvGrpSpPr/>
          <p:nvPr/>
        </p:nvGrpSpPr>
        <p:grpSpPr>
          <a:xfrm>
            <a:off x="558800" y="3465192"/>
            <a:ext cx="8640763" cy="1359056"/>
            <a:chOff x="558800" y="3352800"/>
            <a:chExt cx="8640763" cy="1359056"/>
          </a:xfrm>
        </p:grpSpPr>
        <p:sp>
          <p:nvSpPr>
            <p:cNvPr id="3646" name="Google Shape;3646;p217"/>
            <p:cNvSpPr/>
            <p:nvPr/>
          </p:nvSpPr>
          <p:spPr>
            <a:xfrm>
              <a:off x="558800" y="3352800"/>
              <a:ext cx="8640763" cy="1357065"/>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3647" name="Google Shape;3647;p217"/>
            <p:cNvPicPr preferRelativeResize="0"/>
            <p:nvPr/>
          </p:nvPicPr>
          <p:blipFill rotWithShape="1">
            <a:blip r:embed="rId4">
              <a:alphaModFix/>
            </a:blip>
            <a:srcRect b="67864" l="0" r="0" t="2519"/>
            <a:stretch/>
          </p:blipFill>
          <p:spPr>
            <a:xfrm>
              <a:off x="866775" y="3431373"/>
              <a:ext cx="7905750" cy="1280483"/>
            </a:xfrm>
            <a:prstGeom prst="rect">
              <a:avLst/>
            </a:prstGeom>
            <a:noFill/>
            <a:ln>
              <a:noFill/>
            </a:ln>
          </p:spPr>
        </p:pic>
      </p:grpSp>
      <p:pic>
        <p:nvPicPr>
          <p:cNvPr id="3648" name="Google Shape;3648;p217"/>
          <p:cNvPicPr preferRelativeResize="0"/>
          <p:nvPr/>
        </p:nvPicPr>
        <p:blipFill rotWithShape="1">
          <a:blip r:embed="rId3">
            <a:alphaModFix/>
          </a:blip>
          <a:srcRect b="43719" l="31258" r="45921" t="52347"/>
          <a:stretch/>
        </p:blipFill>
        <p:spPr>
          <a:xfrm>
            <a:off x="1276349" y="2548148"/>
            <a:ext cx="3016305" cy="297810"/>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649" name="Google Shape;3649;p217"/>
          <p:cNvPicPr preferRelativeResize="0"/>
          <p:nvPr/>
        </p:nvPicPr>
        <p:blipFill rotWithShape="1">
          <a:blip r:embed="rId5">
            <a:alphaModFix/>
          </a:blip>
          <a:srcRect b="0" l="0" r="0" t="0"/>
          <a:stretch/>
        </p:blipFill>
        <p:spPr>
          <a:xfrm rot="-5706524">
            <a:off x="2233277" y="2038766"/>
            <a:ext cx="469836" cy="444556"/>
          </a:xfrm>
          <a:prstGeom prst="rect">
            <a:avLst/>
          </a:prstGeom>
          <a:noFill/>
          <a:ln>
            <a:noFill/>
          </a:ln>
        </p:spPr>
      </p:pic>
      <p:sp>
        <p:nvSpPr>
          <p:cNvPr id="3650" name="Google Shape;3650;p217"/>
          <p:cNvSpPr/>
          <p:nvPr/>
        </p:nvSpPr>
        <p:spPr>
          <a:xfrm>
            <a:off x="580388"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rgbClr val="262626"/>
              </a:buClr>
              <a:buSzPts val="1680"/>
              <a:buFont typeface="Arial"/>
              <a:buChar char="•"/>
            </a:pPr>
            <a:r>
              <a:rPr lang="en-US" sz="1400">
                <a:solidFill>
                  <a:srgbClr val="262626"/>
                </a:solidFill>
                <a:latin typeface="Arial"/>
                <a:ea typeface="Arial"/>
                <a:cs typeface="Arial"/>
                <a:sym typeface="Arial"/>
              </a:rPr>
              <a:t>Xem trang đã tạo trên web</a:t>
            </a:r>
            <a:endParaRPr sz="1400">
              <a:solidFill>
                <a:srgbClr val="262626"/>
              </a:solidFill>
              <a:latin typeface="Arial"/>
              <a:ea typeface="Arial"/>
              <a:cs typeface="Arial"/>
              <a:sym typeface="Arial"/>
            </a:endParaRPr>
          </a:p>
        </p:txBody>
      </p:sp>
      <p:grpSp>
        <p:nvGrpSpPr>
          <p:cNvPr id="3651" name="Google Shape;3651;p217"/>
          <p:cNvGrpSpPr/>
          <p:nvPr/>
        </p:nvGrpSpPr>
        <p:grpSpPr>
          <a:xfrm>
            <a:off x="4664075" y="2299499"/>
            <a:ext cx="3672090" cy="294654"/>
            <a:chOff x="4832437" y="3011330"/>
            <a:chExt cx="3672090" cy="294654"/>
          </a:xfrm>
        </p:grpSpPr>
        <p:sp>
          <p:nvSpPr>
            <p:cNvPr id="3652" name="Google Shape;3652;p217"/>
            <p:cNvSpPr/>
            <p:nvPr/>
          </p:nvSpPr>
          <p:spPr>
            <a:xfrm>
              <a:off x="4875206" y="3011330"/>
              <a:ext cx="3629321"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python3 html_test.py </a:t>
              </a:r>
              <a:endParaRPr/>
            </a:p>
          </p:txBody>
        </p:sp>
        <p:sp>
          <p:nvSpPr>
            <p:cNvPr id="3653" name="Google Shape;3653;p217"/>
            <p:cNvSpPr/>
            <p:nvPr/>
          </p:nvSpPr>
          <p:spPr>
            <a:xfrm>
              <a:off x="4832437" y="3011330"/>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8" name="Shape 3658"/>
        <p:cNvGrpSpPr/>
        <p:nvPr/>
      </p:nvGrpSpPr>
      <p:grpSpPr>
        <a:xfrm>
          <a:off x="0" y="0"/>
          <a:ext cx="0" cy="0"/>
          <a:chOff x="0" y="0"/>
          <a:chExt cx="0" cy="0"/>
        </a:xfrm>
      </p:grpSpPr>
      <p:sp>
        <p:nvSpPr>
          <p:cNvPr id="3659" name="Google Shape;3659;p218"/>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660" name="Google Shape;3660;p218"/>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661" name="Google Shape;3661;p2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GET, POST</a:t>
            </a:r>
            <a:endParaRPr/>
          </a:p>
        </p:txBody>
      </p:sp>
      <p:sp>
        <p:nvSpPr>
          <p:cNvPr id="3662" name="Google Shape;3662;p218"/>
          <p:cNvSpPr/>
          <p:nvPr/>
        </p:nvSpPr>
        <p:spPr>
          <a:xfrm>
            <a:off x="712183" y="2174875"/>
            <a:ext cx="8487380"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Flask, đầu ra động có thể thực hiện được bằng cách nhận các tham số được truyền từ máy khách web.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hai phương thức để chuyển động các tham số từ máy khách web sang máy chủ web (Flask): GET và POST.</a:t>
            </a:r>
            <a:endParaRPr sz="1300">
              <a:solidFill>
                <a:srgbClr val="262626"/>
              </a:solidFill>
              <a:latin typeface="Arial"/>
              <a:ea typeface="Arial"/>
              <a:cs typeface="Arial"/>
              <a:sym typeface="Arial"/>
            </a:endParaRPr>
          </a:p>
        </p:txBody>
      </p:sp>
      <p:sp>
        <p:nvSpPr>
          <p:cNvPr id="3663" name="Google Shape;3663;p218"/>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trang HTML một mình không thể phục vụ nội dung động</a:t>
            </a:r>
            <a:endParaRPr sz="1400">
              <a:solidFill>
                <a:schemeClr val="dk1"/>
              </a:solidFill>
              <a:latin typeface="Arial"/>
              <a:ea typeface="Arial"/>
              <a:cs typeface="Arial"/>
              <a:sym typeface="Arial"/>
            </a:endParaRPr>
          </a:p>
        </p:txBody>
      </p:sp>
      <p:sp>
        <p:nvSpPr>
          <p:cNvPr id="3664" name="Google Shape;3664;p218"/>
          <p:cNvSpPr/>
          <p:nvPr/>
        </p:nvSpPr>
        <p:spPr>
          <a:xfrm>
            <a:off x="712183" y="3103243"/>
            <a:ext cx="8487380" cy="254011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665" name="Google Shape;3665;p218"/>
          <p:cNvGrpSpPr/>
          <p:nvPr/>
        </p:nvGrpSpPr>
        <p:grpSpPr>
          <a:xfrm>
            <a:off x="2980101" y="3438097"/>
            <a:ext cx="3388120" cy="1886576"/>
            <a:chOff x="2980101" y="3441947"/>
            <a:chExt cx="3388120" cy="1886576"/>
          </a:xfrm>
        </p:grpSpPr>
        <p:pic>
          <p:nvPicPr>
            <p:cNvPr id="3666" name="Google Shape;3666;p218"/>
            <p:cNvPicPr preferRelativeResize="0"/>
            <p:nvPr/>
          </p:nvPicPr>
          <p:blipFill rotWithShape="1">
            <a:blip r:embed="rId3">
              <a:alphaModFix/>
            </a:blip>
            <a:srcRect b="0" l="0" r="0" t="0"/>
            <a:stretch/>
          </p:blipFill>
          <p:spPr>
            <a:xfrm>
              <a:off x="2980101" y="3489280"/>
              <a:ext cx="702564" cy="702564"/>
            </a:xfrm>
            <a:prstGeom prst="rect">
              <a:avLst/>
            </a:prstGeom>
            <a:noFill/>
            <a:ln>
              <a:noFill/>
            </a:ln>
          </p:spPr>
        </p:pic>
        <p:pic>
          <p:nvPicPr>
            <p:cNvPr id="3667" name="Google Shape;3667;p218"/>
            <p:cNvPicPr preferRelativeResize="0"/>
            <p:nvPr/>
          </p:nvPicPr>
          <p:blipFill rotWithShape="1">
            <a:blip r:embed="rId3">
              <a:alphaModFix/>
            </a:blip>
            <a:srcRect b="0" l="0" r="0" t="0"/>
            <a:stretch/>
          </p:blipFill>
          <p:spPr>
            <a:xfrm>
              <a:off x="2980101" y="4477342"/>
              <a:ext cx="702564" cy="702564"/>
            </a:xfrm>
            <a:prstGeom prst="rect">
              <a:avLst/>
            </a:prstGeom>
            <a:noFill/>
            <a:ln>
              <a:noFill/>
            </a:ln>
          </p:spPr>
        </p:pic>
        <p:grpSp>
          <p:nvGrpSpPr>
            <p:cNvPr id="3668" name="Google Shape;3668;p218"/>
            <p:cNvGrpSpPr/>
            <p:nvPr/>
          </p:nvGrpSpPr>
          <p:grpSpPr>
            <a:xfrm>
              <a:off x="5488156" y="3441947"/>
              <a:ext cx="880065" cy="898953"/>
              <a:chOff x="5488156" y="3540142"/>
              <a:chExt cx="880065" cy="898953"/>
            </a:xfrm>
          </p:grpSpPr>
          <p:pic>
            <p:nvPicPr>
              <p:cNvPr id="3669" name="Google Shape;3669;p218"/>
              <p:cNvPicPr preferRelativeResize="0"/>
              <p:nvPr/>
            </p:nvPicPr>
            <p:blipFill rotWithShape="1">
              <a:blip r:embed="rId4">
                <a:alphaModFix/>
              </a:blip>
              <a:srcRect b="0" l="0" r="0" t="0"/>
              <a:stretch/>
            </p:blipFill>
            <p:spPr>
              <a:xfrm>
                <a:off x="5570113" y="3540142"/>
                <a:ext cx="798108" cy="798108"/>
              </a:xfrm>
              <a:prstGeom prst="rect">
                <a:avLst/>
              </a:prstGeom>
              <a:noFill/>
              <a:ln>
                <a:noFill/>
              </a:ln>
            </p:spPr>
          </p:pic>
          <p:pic>
            <p:nvPicPr>
              <p:cNvPr id="3670" name="Google Shape;3670;p218"/>
              <p:cNvPicPr preferRelativeResize="0"/>
              <p:nvPr/>
            </p:nvPicPr>
            <p:blipFill rotWithShape="1">
              <a:blip r:embed="rId5">
                <a:alphaModFix/>
              </a:blip>
              <a:srcRect b="0" l="0" r="0" t="0"/>
              <a:stretch/>
            </p:blipFill>
            <p:spPr>
              <a:xfrm>
                <a:off x="5488156" y="4035871"/>
                <a:ext cx="403224" cy="403224"/>
              </a:xfrm>
              <a:prstGeom prst="rect">
                <a:avLst/>
              </a:prstGeom>
              <a:noFill/>
              <a:ln>
                <a:noFill/>
              </a:ln>
            </p:spPr>
          </p:pic>
        </p:grpSp>
        <p:grpSp>
          <p:nvGrpSpPr>
            <p:cNvPr id="3671" name="Google Shape;3671;p218"/>
            <p:cNvGrpSpPr/>
            <p:nvPr/>
          </p:nvGrpSpPr>
          <p:grpSpPr>
            <a:xfrm>
              <a:off x="5488156" y="4429570"/>
              <a:ext cx="880065" cy="898953"/>
              <a:chOff x="5488156" y="3540142"/>
              <a:chExt cx="880065" cy="898953"/>
            </a:xfrm>
          </p:grpSpPr>
          <p:pic>
            <p:nvPicPr>
              <p:cNvPr id="3672" name="Google Shape;3672;p218"/>
              <p:cNvPicPr preferRelativeResize="0"/>
              <p:nvPr/>
            </p:nvPicPr>
            <p:blipFill rotWithShape="1">
              <a:blip r:embed="rId4">
                <a:alphaModFix/>
              </a:blip>
              <a:srcRect b="0" l="0" r="0" t="0"/>
              <a:stretch/>
            </p:blipFill>
            <p:spPr>
              <a:xfrm>
                <a:off x="5570113" y="3540142"/>
                <a:ext cx="798108" cy="798108"/>
              </a:xfrm>
              <a:prstGeom prst="rect">
                <a:avLst/>
              </a:prstGeom>
              <a:noFill/>
              <a:ln>
                <a:noFill/>
              </a:ln>
            </p:spPr>
          </p:pic>
          <p:pic>
            <p:nvPicPr>
              <p:cNvPr id="3673" name="Google Shape;3673;p218"/>
              <p:cNvPicPr preferRelativeResize="0"/>
              <p:nvPr/>
            </p:nvPicPr>
            <p:blipFill rotWithShape="1">
              <a:blip r:embed="rId5">
                <a:alphaModFix/>
              </a:blip>
              <a:srcRect b="0" l="0" r="0" t="0"/>
              <a:stretch/>
            </p:blipFill>
            <p:spPr>
              <a:xfrm>
                <a:off x="5488156" y="4035871"/>
                <a:ext cx="403224" cy="403224"/>
              </a:xfrm>
              <a:prstGeom prst="rect">
                <a:avLst/>
              </a:prstGeom>
              <a:noFill/>
              <a:ln>
                <a:noFill/>
              </a:ln>
            </p:spPr>
          </p:pic>
        </p:grpSp>
        <p:sp>
          <p:nvSpPr>
            <p:cNvPr id="3674" name="Google Shape;3674;p218"/>
            <p:cNvSpPr txBox="1"/>
            <p:nvPr/>
          </p:nvSpPr>
          <p:spPr>
            <a:xfrm>
              <a:off x="3839994" y="3524125"/>
              <a:ext cx="16481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34339A"/>
                  </a:solidFill>
                  <a:latin typeface="Arial"/>
                  <a:ea typeface="Arial"/>
                  <a:cs typeface="Arial"/>
                  <a:sym typeface="Arial"/>
                </a:rPr>
                <a:t>POST</a:t>
              </a:r>
              <a:endParaRPr/>
            </a:p>
            <a:p>
              <a:pPr indent="0" lvl="0" marL="0" marR="0" rtl="0" algn="ctr">
                <a:spcBef>
                  <a:spcPts val="0"/>
                </a:spcBef>
                <a:spcAft>
                  <a:spcPts val="0"/>
                </a:spcAft>
                <a:buNone/>
              </a:pPr>
              <a:r>
                <a:rPr lang="en-US" sz="1100">
                  <a:solidFill>
                    <a:srgbClr val="262626"/>
                  </a:solidFill>
                  <a:latin typeface="Arial"/>
                  <a:ea typeface="Arial"/>
                  <a:cs typeface="Arial"/>
                  <a:sym typeface="Arial"/>
                </a:rPr>
                <a:t>http:/example.php</a:t>
              </a:r>
              <a:endParaRPr sz="1100">
                <a:solidFill>
                  <a:srgbClr val="262626"/>
                </a:solidFill>
                <a:latin typeface="Arial"/>
                <a:ea typeface="Arial"/>
                <a:cs typeface="Arial"/>
                <a:sym typeface="Arial"/>
              </a:endParaRPr>
            </a:p>
          </p:txBody>
        </p:sp>
        <p:sp>
          <p:nvSpPr>
            <p:cNvPr id="3675" name="Google Shape;3675;p218"/>
            <p:cNvSpPr/>
            <p:nvPr/>
          </p:nvSpPr>
          <p:spPr>
            <a:xfrm>
              <a:off x="3983407" y="4066844"/>
              <a:ext cx="1361336" cy="249999"/>
            </a:xfrm>
            <a:prstGeom prst="rightArrow">
              <a:avLst>
                <a:gd fmla="val 50000" name="adj1"/>
                <a:gd fmla="val 126200" name="adj2"/>
              </a:avLst>
            </a:prstGeom>
            <a:solidFill>
              <a:srgbClr val="D0CECE"/>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76" name="Google Shape;3676;p218"/>
            <p:cNvSpPr/>
            <p:nvPr/>
          </p:nvSpPr>
          <p:spPr>
            <a:xfrm>
              <a:off x="3983407" y="4905487"/>
              <a:ext cx="1361336" cy="249999"/>
            </a:xfrm>
            <a:prstGeom prst="rightArrow">
              <a:avLst>
                <a:gd fmla="val 50000" name="adj1"/>
                <a:gd fmla="val 126200" name="adj2"/>
              </a:avLst>
            </a:prstGeom>
            <a:solidFill>
              <a:srgbClr val="D0CECE"/>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77" name="Google Shape;3677;p218"/>
            <p:cNvSpPr txBox="1"/>
            <p:nvPr/>
          </p:nvSpPr>
          <p:spPr>
            <a:xfrm>
              <a:off x="3346450" y="4401416"/>
              <a:ext cx="26352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34339A"/>
                  </a:solidFill>
                  <a:latin typeface="Arial"/>
                  <a:ea typeface="Arial"/>
                  <a:cs typeface="Arial"/>
                  <a:sym typeface="Arial"/>
                </a:rPr>
                <a:t>GET</a:t>
              </a:r>
              <a:endParaRPr/>
            </a:p>
            <a:p>
              <a:pPr indent="0" lvl="0" marL="0" marR="0" rtl="0" algn="ctr">
                <a:spcBef>
                  <a:spcPts val="0"/>
                </a:spcBef>
                <a:spcAft>
                  <a:spcPts val="0"/>
                </a:spcAft>
                <a:buNone/>
              </a:pPr>
              <a:r>
                <a:rPr lang="en-US" sz="1100">
                  <a:solidFill>
                    <a:srgbClr val="262626"/>
                  </a:solidFill>
                  <a:latin typeface="Arial"/>
                  <a:ea typeface="Arial"/>
                  <a:cs typeface="Arial"/>
                  <a:sym typeface="Arial"/>
                </a:rPr>
                <a:t>http:/example.php?key=value</a:t>
              </a:r>
              <a:endParaRPr sz="1300">
                <a:solidFill>
                  <a:srgbClr val="262626"/>
                </a:solidFill>
                <a:latin typeface="Arial"/>
                <a:ea typeface="Arial"/>
                <a:cs typeface="Arial"/>
                <a:sym typeface="Arial"/>
              </a:endParaRPr>
            </a:p>
          </p:txBody>
        </p:sp>
      </p:grpSp>
      <p:sp>
        <p:nvSpPr>
          <p:cNvPr id="3678" name="Google Shape;3678;p218"/>
          <p:cNvSpPr/>
          <p:nvPr/>
        </p:nvSpPr>
        <p:spPr>
          <a:xfrm>
            <a:off x="734311" y="3103243"/>
            <a:ext cx="2267918" cy="2356234"/>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GET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Yêu cầu bằng cách bao gồm biến (Dữ liệu) trong URL</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Truyền bao gồm cả dữ liệu trong tiêu đề</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Dễ bị bảo mật vì dữ liệu bị lộ trong URL</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nhớ đệm có thể</a:t>
            </a:r>
            <a:endParaRPr b="0" i="0" sz="1300" u="none" cap="none" strike="noStrike">
              <a:solidFill>
                <a:srgbClr val="262626"/>
              </a:solidFill>
              <a:latin typeface="Arial"/>
              <a:ea typeface="Arial"/>
              <a:cs typeface="Arial"/>
              <a:sym typeface="Arial"/>
            </a:endParaRPr>
          </a:p>
        </p:txBody>
      </p:sp>
      <p:sp>
        <p:nvSpPr>
          <p:cNvPr id="3679" name="Google Shape;3679;p218"/>
          <p:cNvSpPr/>
          <p:nvPr/>
        </p:nvSpPr>
        <p:spPr>
          <a:xfrm>
            <a:off x="6680291" y="3152777"/>
            <a:ext cx="2267918" cy="2556288"/>
          </a:xfrm>
          <a:prstGeom prst="rect">
            <a:avLst/>
          </a:prstGeom>
          <a:noFill/>
          <a:ln>
            <a:noFill/>
          </a:ln>
        </p:spPr>
        <p:txBody>
          <a:bodyPr anchorCtr="0" anchor="t" bIns="71975" lIns="0" spcFirstLastPara="1" rIns="143950" wrap="square" tIns="71975">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   POST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Không để lộ các biến (Dữ liệu) trong URL</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Truyền bao gồm cả dữ liệu trong cơ thể</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Dữ liệu không bị lộ trong URL, vì vậy bảo mật cơ bản được cung cấp</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nhớ đệm</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4" name="Shape 3684"/>
        <p:cNvGrpSpPr/>
        <p:nvPr/>
      </p:nvGrpSpPr>
      <p:grpSpPr>
        <a:xfrm>
          <a:off x="0" y="0"/>
          <a:ext cx="0" cy="0"/>
          <a:chOff x="0" y="0"/>
          <a:chExt cx="0" cy="0"/>
        </a:xfrm>
      </p:grpSpPr>
      <p:sp>
        <p:nvSpPr>
          <p:cNvPr id="3685" name="Google Shape;3685;p219"/>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686" name="Google Shape;3686;p219"/>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687" name="Google Shape;3687;p2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GET</a:t>
            </a:r>
            <a:endParaRPr/>
          </a:p>
        </p:txBody>
      </p:sp>
      <p:sp>
        <p:nvSpPr>
          <p:cNvPr id="3688" name="Google Shape;3688;p219"/>
          <p:cNvSpPr/>
          <p:nvPr/>
        </p:nvSpPr>
        <p:spPr>
          <a:xfrm>
            <a:off x="712183" y="2174875"/>
            <a:ext cx="8487380" cy="165347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phương thức GET, bạn có thể đặt tham số trong URL của trình duyệt web và chuyển nó đến máy chủ web hoặc Yêu cầu bằng cách sử dụng phương thức Gửi dưới dạng GET trong thẻ đầu vào HTML.</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cùng thực hành với ví dụ về truyền và nhận tham số.</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Yêu cầu một tham số trong phương thức GET, hãy bắt đầu bằng “?” trong URL của trang máy chủ web và viết nó ở dạng “tên=giá trị”.</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gửi nhiều tham số, hãy tách chúng bằng dấu “&amp;”.</a:t>
            </a:r>
            <a:endParaRPr sz="1300">
              <a:solidFill>
                <a:srgbClr val="262626"/>
              </a:solidFill>
              <a:latin typeface="Arial"/>
              <a:ea typeface="Arial"/>
              <a:cs typeface="Arial"/>
              <a:sym typeface="Arial"/>
            </a:endParaRPr>
          </a:p>
        </p:txBody>
      </p:sp>
      <p:sp>
        <p:nvSpPr>
          <p:cNvPr id="3689" name="Google Shape;3689;p219"/>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Tham số phương thức GET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Truyền tín hiệu nối tiếp và song song</a:t>
            </a:r>
            <a:endParaRPr sz="2400">
              <a:solidFill>
                <a:srgbClr val="0C0C0C"/>
              </a:solidFill>
              <a:latin typeface="Arial"/>
              <a:ea typeface="Arial"/>
              <a:cs typeface="Arial"/>
              <a:sym typeface="Arial"/>
            </a:endParaRPr>
          </a:p>
        </p:txBody>
      </p:sp>
      <p:sp>
        <p:nvSpPr>
          <p:cNvPr id="400" name="Google Shape;400;p2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a:t>
            </a:r>
            <a:r>
              <a:rPr lang="en-US" sz="1800">
                <a:solidFill>
                  <a:srgbClr val="F2F2F2"/>
                </a:solidFill>
                <a:latin typeface="Arial"/>
                <a:ea typeface="Arial"/>
                <a:cs typeface="Arial"/>
                <a:sym typeface="Arial"/>
              </a:rPr>
              <a:t>Phương thức truyền dữ liệu của Mạng</a:t>
            </a:r>
            <a:endParaRPr sz="1800">
              <a:solidFill>
                <a:schemeClr val="lt1"/>
              </a:solidFill>
              <a:latin typeface="Arial"/>
              <a:ea typeface="Arial"/>
              <a:cs typeface="Arial"/>
              <a:sym typeface="Arial"/>
            </a:endParaRPr>
          </a:p>
        </p:txBody>
      </p:sp>
      <p:sp>
        <p:nvSpPr>
          <p:cNvPr id="401" name="Google Shape;401;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02" name="Google Shape;402;p22"/>
          <p:cNvSpPr/>
          <p:nvPr/>
        </p:nvSpPr>
        <p:spPr>
          <a:xfrm>
            <a:off x="707721" y="2484336"/>
            <a:ext cx="8487381" cy="231519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Truyền dữ liệu nối tiếp</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Tốc độ truyền chậm vì phải truyền từng bit một, tuy nhiên chi phí đường truyền giao tiếp cũng rất thấp</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Chủ yếu được sử dụng trong truyền tải thông tin khoảng cách xa </a:t>
            </a:r>
            <a:r>
              <a:rPr b="0" i="0" lang="en-US" sz="1300" u="none" cap="none" strike="noStrike">
                <a:solidFill>
                  <a:srgbClr val="262626"/>
                </a:solidFill>
                <a:latin typeface="Arial"/>
                <a:ea typeface="Arial"/>
                <a:cs typeface="Arial"/>
                <a:sym typeface="Arial"/>
              </a:rPr>
              <a:t>và cho các điểm giao tiếp như RS-232C và RS-423</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Truyền dữ liệu song song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So với truyền nối tiếp, truyền song song truyền dữ liệu nhanh hơn nhưng lại cần chi phí cao hơn để xây dựng </a:t>
            </a:r>
            <a:endParaRPr b="0" i="0" sz="13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300" u="none" cap="none" strike="noStrike">
                <a:solidFill>
                  <a:srgbClr val="262626"/>
                </a:solidFill>
                <a:latin typeface="Arial"/>
                <a:ea typeface="Arial"/>
                <a:cs typeface="Arial"/>
                <a:sym typeface="Arial"/>
              </a:rPr>
              <a:t>    </a:t>
            </a:r>
            <a:r>
              <a:rPr b="0" i="0" lang="en-US" sz="1200" u="none" cap="none" strike="noStrike">
                <a:solidFill>
                  <a:srgbClr val="262626"/>
                </a:solidFill>
                <a:latin typeface="Arial"/>
                <a:ea typeface="Arial"/>
                <a:cs typeface="Arial"/>
                <a:sym typeface="Arial"/>
              </a:rPr>
              <a:t>đường truyền giao tiếp.</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Ít được sử dụng để kết nối giữa các thiết bị đầu cuối và thường được dùng để kết nối ở tầm gần từ một máy tính đến một thiết bị ngoại vi (như máy in).</a:t>
            </a:r>
            <a:endParaRPr/>
          </a:p>
        </p:txBody>
      </p:sp>
      <p:sp>
        <p:nvSpPr>
          <p:cNvPr id="403" name="Google Shape;403;p22"/>
          <p:cNvSpPr/>
          <p:nvPr/>
        </p:nvSpPr>
        <p:spPr>
          <a:xfrm>
            <a:off x="580388" y="1834821"/>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Truyền tín hiệu nối tiếp là phương thức truyền từng bit một theo thứ tự qua một đường truyền giao tiếp.</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Truyền dữ liệu song song truyền nhiều bit cùng một lúc thông qua nhiều đường truyền</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4" name="Shape 3694"/>
        <p:cNvGrpSpPr/>
        <p:nvPr/>
      </p:nvGrpSpPr>
      <p:grpSpPr>
        <a:xfrm>
          <a:off x="0" y="0"/>
          <a:ext cx="0" cy="0"/>
          <a:chOff x="0" y="0"/>
          <a:chExt cx="0" cy="0"/>
        </a:xfrm>
      </p:grpSpPr>
      <p:sp>
        <p:nvSpPr>
          <p:cNvPr id="3695" name="Google Shape;3695;p220"/>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696" name="Google Shape;3696;p220"/>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697" name="Google Shape;3697;p220"/>
          <p:cNvSpPr/>
          <p:nvPr/>
        </p:nvSpPr>
        <p:spPr>
          <a:xfrm>
            <a:off x="712184" y="175988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Đó là một phương thức để gửi yêu cầu bằng GET bằng cách nhập tham số vào URL ở dạng cơ bản nhất.</a:t>
            </a:r>
            <a:endParaRPr sz="1300">
              <a:solidFill>
                <a:srgbClr val="262626"/>
              </a:solidFill>
              <a:latin typeface="Arial"/>
              <a:ea typeface="Arial"/>
              <a:cs typeface="Arial"/>
              <a:sym typeface="Arial"/>
            </a:endParaRPr>
          </a:p>
        </p:txBody>
      </p:sp>
      <p:sp>
        <p:nvSpPr>
          <p:cNvPr id="3698" name="Google Shape;3698;p220"/>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thức GET cơ bản</a:t>
            </a:r>
            <a:endParaRPr sz="1400">
              <a:solidFill>
                <a:schemeClr val="dk1"/>
              </a:solidFill>
              <a:latin typeface="Arial"/>
              <a:ea typeface="Arial"/>
              <a:cs typeface="Arial"/>
              <a:sym typeface="Arial"/>
            </a:endParaRPr>
          </a:p>
        </p:txBody>
      </p:sp>
      <p:pic>
        <p:nvPicPr>
          <p:cNvPr id="3699" name="Google Shape;3699;p220"/>
          <p:cNvPicPr preferRelativeResize="0"/>
          <p:nvPr/>
        </p:nvPicPr>
        <p:blipFill rotWithShape="1">
          <a:blip r:embed="rId3">
            <a:alphaModFix/>
          </a:blip>
          <a:srcRect b="62261" l="26457" r="40908" t="7569"/>
          <a:stretch/>
        </p:blipFill>
        <p:spPr>
          <a:xfrm>
            <a:off x="712182" y="2241550"/>
            <a:ext cx="5231418" cy="2644838"/>
          </a:xfrm>
          <a:prstGeom prst="rect">
            <a:avLst/>
          </a:prstGeom>
          <a:noFill/>
          <a:ln>
            <a:noFill/>
          </a:ln>
        </p:spPr>
      </p:pic>
      <p:sp>
        <p:nvSpPr>
          <p:cNvPr id="3700" name="Google Shape;3700;p220"/>
          <p:cNvSpPr/>
          <p:nvPr/>
        </p:nvSpPr>
        <p:spPr>
          <a:xfrm>
            <a:off x="5867400" y="2136600"/>
            <a:ext cx="3905250" cy="1453422"/>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5 : Khi một Yêu cầu xuất hiện trong phương thức GET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7 : Nếu phương thức Request là GET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8: “id” trong URL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9: “mật khẩu” trong URL</a:t>
            </a:r>
            <a:endParaRPr b="0" i="0" sz="1300" u="none" cap="none" strike="noStrike">
              <a:solidFill>
                <a:srgbClr val="262626"/>
              </a:solidFill>
              <a:latin typeface="Arial"/>
              <a:ea typeface="Arial"/>
              <a:cs typeface="Arial"/>
              <a:sym typeface="Arial"/>
            </a:endParaRPr>
          </a:p>
        </p:txBody>
      </p:sp>
      <p:sp>
        <p:nvSpPr>
          <p:cNvPr id="3701" name="Google Shape;3701;p220"/>
          <p:cNvSpPr/>
          <p:nvPr/>
        </p:nvSpPr>
        <p:spPr>
          <a:xfrm>
            <a:off x="712184" y="5041400"/>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một tập lệnh python xuất các tham số đầu vào theo mẫu trên trang.</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6" name="Shape 3706"/>
        <p:cNvGrpSpPr/>
        <p:nvPr/>
      </p:nvGrpSpPr>
      <p:grpSpPr>
        <a:xfrm>
          <a:off x="0" y="0"/>
          <a:ext cx="0" cy="0"/>
          <a:chOff x="0" y="0"/>
          <a:chExt cx="0" cy="0"/>
        </a:xfrm>
      </p:grpSpPr>
      <p:sp>
        <p:nvSpPr>
          <p:cNvPr id="3707" name="Google Shape;3707;p221"/>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708" name="Google Shape;3708;p221"/>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709" name="Google Shape;3709;p221"/>
          <p:cNvSpPr/>
          <p:nvPr/>
        </p:nvSpPr>
        <p:spPr>
          <a:xfrm>
            <a:off x="712184" y="1759883"/>
            <a:ext cx="8487381" cy="1350830"/>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thức nhập tham số vào URL và gửi chúng là ví dụ cơ bản nhất của phương thức GET.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Tuy nhiên, phương pháp này có nhược điểm là mỗi lần gõ tham số vào thanh địa chỉ, chúng ta sẽ viết một tệp HTML và thực hiện yêu cầu trong cùng một phương thức GET.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hãy viết </a:t>
            </a:r>
            <a:r>
              <a:rPr lang="en-US" sz="1300">
                <a:solidFill>
                  <a:srgbClr val="34339A"/>
                </a:solidFill>
                <a:latin typeface="Arial"/>
                <a:ea typeface="Arial"/>
                <a:cs typeface="Arial"/>
                <a:sym typeface="Arial"/>
              </a:rPr>
              <a:t>method_get.html </a:t>
            </a:r>
            <a:r>
              <a:rPr lang="en-US" sz="1300">
                <a:solidFill>
                  <a:srgbClr val="262626"/>
                </a:solidFill>
                <a:latin typeface="Arial"/>
                <a:ea typeface="Arial"/>
                <a:cs typeface="Arial"/>
                <a:sym typeface="Arial"/>
              </a:rPr>
              <a:t>trước khi viết tập lệnh Python. File html này là file để thực hiện các chức năng và form tương tự như khi chúng ta đăng nhập từ một trang web.</a:t>
            </a:r>
            <a:endParaRPr sz="1300">
              <a:solidFill>
                <a:srgbClr val="262626"/>
              </a:solidFill>
              <a:latin typeface="Arial"/>
              <a:ea typeface="Arial"/>
              <a:cs typeface="Arial"/>
              <a:sym typeface="Arial"/>
            </a:endParaRPr>
          </a:p>
        </p:txBody>
      </p:sp>
      <p:sp>
        <p:nvSpPr>
          <p:cNvPr id="3710" name="Google Shape;3710;p221"/>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Tham số phương thức GET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5" name="Shape 3715"/>
        <p:cNvGrpSpPr/>
        <p:nvPr/>
      </p:nvGrpSpPr>
      <p:grpSpPr>
        <a:xfrm>
          <a:off x="0" y="0"/>
          <a:ext cx="0" cy="0"/>
          <a:chOff x="0" y="0"/>
          <a:chExt cx="0" cy="0"/>
        </a:xfrm>
      </p:grpSpPr>
      <p:sp>
        <p:nvSpPr>
          <p:cNvPr id="3716" name="Google Shape;3716;p222"/>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717" name="Google Shape;3717;p222"/>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718" name="Google Shape;3718;p222"/>
          <p:cNvSpPr/>
          <p:nvPr/>
        </p:nvSpPr>
        <p:spPr>
          <a:xfrm>
            <a:off x="5286375" y="1759881"/>
            <a:ext cx="3913188" cy="1950994"/>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7: Nhận giá trị truyền từ Flask Python Script và xuất ra theo định dạng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8-14: Tạo khung để nhận id và mật khẩu nhập vào và gửi thông qua nút gửi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8: Nếu phương thức trong thẻ biểu mẫu là get, Yêu cầu trong phương thức GET. Mã sau hành động = quyết định chức năng nào của Flask Server sẽ gọi khi nhấn nút gửi</a:t>
            </a:r>
            <a:endParaRPr b="0" i="0" sz="1300" u="none" cap="none" strike="noStrike">
              <a:solidFill>
                <a:srgbClr val="262626"/>
              </a:solidFill>
              <a:latin typeface="Arial"/>
              <a:ea typeface="Arial"/>
              <a:cs typeface="Arial"/>
              <a:sym typeface="Arial"/>
            </a:endParaRPr>
          </a:p>
        </p:txBody>
      </p:sp>
      <p:sp>
        <p:nvSpPr>
          <p:cNvPr id="3719" name="Google Shape;3719;p222"/>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~/rasp_ex/webapp/templates/method_get.html</a:t>
            </a:r>
            <a:endParaRPr/>
          </a:p>
        </p:txBody>
      </p:sp>
      <p:pic>
        <p:nvPicPr>
          <p:cNvPr id="3720" name="Google Shape;3720;p222"/>
          <p:cNvPicPr preferRelativeResize="0"/>
          <p:nvPr/>
        </p:nvPicPr>
        <p:blipFill rotWithShape="1">
          <a:blip r:embed="rId3">
            <a:alphaModFix/>
          </a:blip>
          <a:srcRect b="57875" l="26457" r="47160" t="7836"/>
          <a:stretch/>
        </p:blipFill>
        <p:spPr>
          <a:xfrm>
            <a:off x="549275" y="1839354"/>
            <a:ext cx="4735884" cy="3366000"/>
          </a:xfrm>
          <a:prstGeom prst="rect">
            <a:avLst/>
          </a:prstGeom>
          <a:noFill/>
          <a:ln>
            <a:noFill/>
          </a:ln>
        </p:spPr>
      </p:pic>
      <p:sp>
        <p:nvSpPr>
          <p:cNvPr id="3721" name="Google Shape;3721;p222"/>
          <p:cNvSpPr/>
          <p:nvPr/>
        </p:nvSpPr>
        <p:spPr>
          <a:xfrm>
            <a:off x="703263" y="5283323"/>
            <a:ext cx="8496300"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trình duyệt ban đầu Yêu cầu URL </a:t>
            </a:r>
            <a:r>
              <a:rPr lang="en-US" sz="1300">
                <a:solidFill>
                  <a:srgbClr val="34339A"/>
                </a:solidFill>
                <a:latin typeface="Arial"/>
                <a:ea typeface="Arial"/>
                <a:cs typeface="Arial"/>
                <a:sym typeface="Arial"/>
              </a:rPr>
              <a:t>method_get.html</a:t>
            </a:r>
            <a:r>
              <a:rPr lang="en-US" sz="1300">
                <a:solidFill>
                  <a:srgbClr val="262626"/>
                </a:solidFill>
                <a:latin typeface="Arial"/>
                <a:ea typeface="Arial"/>
                <a:cs typeface="Arial"/>
                <a:sym typeface="Arial"/>
              </a:rPr>
              <a:t>, không có gì được hiển thị trong {{id}} và {{password}} ở dòng 7 vì không có dữ liệu nào được truyền từ Flask.</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tệp này ở cùng dạng với ~/rasp_ex/webapp/templates/method_get.html.</a:t>
            </a:r>
            <a:endParaRPr sz="1300">
              <a:solidFill>
                <a:srgbClr val="262626"/>
              </a:solidFill>
              <a:latin typeface="Arial"/>
              <a:ea typeface="Arial"/>
              <a:cs typeface="Arial"/>
              <a:sym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sp>
        <p:nvSpPr>
          <p:cNvPr id="3727" name="Google Shape;3727;p223"/>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728" name="Google Shape;3728;p223"/>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729" name="Google Shape;3729;p223"/>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~/webapp/method_get.py</a:t>
            </a:r>
            <a:endParaRPr/>
          </a:p>
        </p:txBody>
      </p:sp>
      <p:sp>
        <p:nvSpPr>
          <p:cNvPr id="3730" name="Google Shape;3730;p223"/>
          <p:cNvSpPr/>
          <p:nvPr/>
        </p:nvSpPr>
        <p:spPr>
          <a:xfrm>
            <a:off x="719217" y="4539425"/>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lưu tệp này vào ~/rasp_ex/webapp/method_get.py, hãy thực thi method_get.py bằng lệnh python3.</a:t>
            </a:r>
            <a:endParaRPr sz="1300">
              <a:solidFill>
                <a:srgbClr val="262626"/>
              </a:solidFill>
              <a:latin typeface="Arial"/>
              <a:ea typeface="Arial"/>
              <a:cs typeface="Arial"/>
              <a:sym typeface="Arial"/>
            </a:endParaRPr>
          </a:p>
        </p:txBody>
      </p:sp>
      <p:sp>
        <p:nvSpPr>
          <p:cNvPr id="3731" name="Google Shape;3731;p223"/>
          <p:cNvSpPr/>
          <p:nvPr/>
        </p:nvSpPr>
        <p:spPr>
          <a:xfrm>
            <a:off x="712184" y="175988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tập lệnh python sẽ chuyển tham số tới mehtod_get.html mà bạn đã viết.</a:t>
            </a:r>
            <a:endParaRPr/>
          </a:p>
        </p:txBody>
      </p:sp>
      <p:sp>
        <p:nvSpPr>
          <p:cNvPr id="3732" name="Google Shape;3732;p223"/>
          <p:cNvSpPr/>
          <p:nvPr/>
        </p:nvSpPr>
        <p:spPr>
          <a:xfrm>
            <a:off x="4889976" y="2095357"/>
            <a:ext cx="4300668" cy="1853532"/>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5-7: Phương thức kết xuất_get.html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9: Gọi bằng thẻ &lt;form method=“get” action=“/method_get_act”&gt; trong html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12-13 : Đọc “id” và “password” Yêu cầu bởi method_get.html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14: Truyền tham số id và mật khẩu cho method_get.html</a:t>
            </a:r>
            <a:endParaRPr b="0" i="0" sz="1300" u="none" cap="none" strike="noStrike">
              <a:solidFill>
                <a:srgbClr val="262626"/>
              </a:solidFill>
              <a:latin typeface="Arial"/>
              <a:ea typeface="Arial"/>
              <a:cs typeface="Arial"/>
              <a:sym typeface="Arial"/>
            </a:endParaRPr>
          </a:p>
        </p:txBody>
      </p:sp>
      <p:pic>
        <p:nvPicPr>
          <p:cNvPr id="3733" name="Google Shape;3733;p223"/>
          <p:cNvPicPr preferRelativeResize="0"/>
          <p:nvPr/>
        </p:nvPicPr>
        <p:blipFill rotWithShape="1">
          <a:blip r:embed="rId3">
            <a:alphaModFix/>
          </a:blip>
          <a:srcRect b="55298" l="26311" r="38510" t="7836"/>
          <a:stretch/>
        </p:blipFill>
        <p:spPr>
          <a:xfrm>
            <a:off x="716726" y="2095359"/>
            <a:ext cx="4173251" cy="2391744"/>
          </a:xfrm>
          <a:prstGeom prst="rect">
            <a:avLst/>
          </a:prstGeom>
          <a:noFill/>
          <a:ln>
            <a:noFill/>
          </a:ln>
        </p:spPr>
      </p:pic>
      <p:grpSp>
        <p:nvGrpSpPr>
          <p:cNvPr id="3734" name="Google Shape;3734;p223"/>
          <p:cNvGrpSpPr/>
          <p:nvPr/>
        </p:nvGrpSpPr>
        <p:grpSpPr>
          <a:xfrm>
            <a:off x="716726" y="4927453"/>
            <a:ext cx="7712898" cy="1370267"/>
            <a:chOff x="716726" y="4508353"/>
            <a:chExt cx="7712898" cy="1370267"/>
          </a:xfrm>
        </p:grpSpPr>
        <p:pic>
          <p:nvPicPr>
            <p:cNvPr id="3735" name="Google Shape;3735;p223"/>
            <p:cNvPicPr preferRelativeResize="0"/>
            <p:nvPr/>
          </p:nvPicPr>
          <p:blipFill rotWithShape="1">
            <a:blip r:embed="rId4">
              <a:alphaModFix/>
            </a:blip>
            <a:srcRect b="42194" l="0" r="19831" t="10125"/>
            <a:stretch/>
          </p:blipFill>
          <p:spPr>
            <a:xfrm>
              <a:off x="716726" y="4508353"/>
              <a:ext cx="4140838" cy="1370267"/>
            </a:xfrm>
            <a:prstGeom prst="rect">
              <a:avLst/>
            </a:prstGeom>
            <a:noFill/>
            <a:ln>
              <a:noFill/>
            </a:ln>
          </p:spPr>
        </p:pic>
        <p:pic>
          <p:nvPicPr>
            <p:cNvPr id="3736" name="Google Shape;3736;p223"/>
            <p:cNvPicPr preferRelativeResize="0"/>
            <p:nvPr/>
          </p:nvPicPr>
          <p:blipFill rotWithShape="1">
            <a:blip r:embed="rId5">
              <a:alphaModFix/>
            </a:blip>
            <a:srcRect b="0" l="0" r="0" t="0"/>
            <a:stretch/>
          </p:blipFill>
          <p:spPr>
            <a:xfrm>
              <a:off x="722881" y="4824549"/>
              <a:ext cx="3155266" cy="113850"/>
            </a:xfrm>
            <a:prstGeom prst="rect">
              <a:avLst/>
            </a:prstGeom>
            <a:noFill/>
            <a:ln>
              <a:noFill/>
            </a:ln>
          </p:spPr>
        </p:pic>
        <p:pic>
          <p:nvPicPr>
            <p:cNvPr id="3737" name="Google Shape;3737;p223"/>
            <p:cNvPicPr preferRelativeResize="0"/>
            <p:nvPr/>
          </p:nvPicPr>
          <p:blipFill rotWithShape="1">
            <a:blip r:embed="rId6">
              <a:alphaModFix/>
            </a:blip>
            <a:srcRect b="0" l="0" r="0" t="0"/>
            <a:stretch/>
          </p:blipFill>
          <p:spPr>
            <a:xfrm>
              <a:off x="719217" y="4627371"/>
              <a:ext cx="1736796" cy="93475"/>
            </a:xfrm>
            <a:prstGeom prst="rect">
              <a:avLst/>
            </a:prstGeom>
            <a:noFill/>
            <a:ln>
              <a:noFill/>
            </a:ln>
          </p:spPr>
        </p:pic>
        <p:sp>
          <p:nvSpPr>
            <p:cNvPr id="3738" name="Google Shape;3738;p223"/>
            <p:cNvSpPr/>
            <p:nvPr/>
          </p:nvSpPr>
          <p:spPr>
            <a:xfrm>
              <a:off x="2331808" y="4607835"/>
              <a:ext cx="177085" cy="113851"/>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739" name="Google Shape;3739;p223"/>
            <p:cNvSpPr/>
            <p:nvPr/>
          </p:nvSpPr>
          <p:spPr>
            <a:xfrm>
              <a:off x="2467938" y="4817385"/>
              <a:ext cx="1441524" cy="113851"/>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740" name="Google Shape;3740;p223"/>
            <p:cNvPicPr preferRelativeResize="0"/>
            <p:nvPr/>
          </p:nvPicPr>
          <p:blipFill rotWithShape="1">
            <a:blip r:embed="rId7">
              <a:alphaModFix/>
            </a:blip>
            <a:srcRect b="0" l="0" r="0" t="0"/>
            <a:stretch/>
          </p:blipFill>
          <p:spPr>
            <a:xfrm rot="-10093725">
              <a:off x="2825572" y="4996427"/>
              <a:ext cx="399525" cy="378028"/>
            </a:xfrm>
            <a:prstGeom prst="rect">
              <a:avLst/>
            </a:prstGeom>
            <a:noFill/>
            <a:ln>
              <a:noFill/>
            </a:ln>
          </p:spPr>
        </p:pic>
        <p:grpSp>
          <p:nvGrpSpPr>
            <p:cNvPr id="3741" name="Google Shape;3741;p223"/>
            <p:cNvGrpSpPr/>
            <p:nvPr/>
          </p:nvGrpSpPr>
          <p:grpSpPr>
            <a:xfrm>
              <a:off x="3357012" y="5038998"/>
              <a:ext cx="5072612" cy="568084"/>
              <a:chOff x="3357012" y="5080241"/>
              <a:chExt cx="5072612" cy="568084"/>
            </a:xfrm>
          </p:grpSpPr>
          <p:pic>
            <p:nvPicPr>
              <p:cNvPr id="3742" name="Google Shape;3742;p223"/>
              <p:cNvPicPr preferRelativeResize="0"/>
              <p:nvPr/>
            </p:nvPicPr>
            <p:blipFill rotWithShape="1">
              <a:blip r:embed="rId4">
                <a:alphaModFix/>
              </a:blip>
              <a:srcRect b="74720" l="-91" r="44774" t="14167"/>
              <a:stretch/>
            </p:blipFill>
            <p:spPr>
              <a:xfrm>
                <a:off x="3357012" y="5080241"/>
                <a:ext cx="5053563" cy="564725"/>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3743" name="Google Shape;3743;p223"/>
              <p:cNvSpPr/>
              <p:nvPr/>
            </p:nvSpPr>
            <p:spPr>
              <a:xfrm>
                <a:off x="5772150" y="5080241"/>
                <a:ext cx="342900" cy="177559"/>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744" name="Google Shape;3744;p223"/>
              <p:cNvSpPr/>
              <p:nvPr/>
            </p:nvSpPr>
            <p:spPr>
              <a:xfrm>
                <a:off x="5772149" y="5452476"/>
                <a:ext cx="2657475" cy="195849"/>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grpSp>
      <p:grpSp>
        <p:nvGrpSpPr>
          <p:cNvPr id="3745" name="Google Shape;3745;p223"/>
          <p:cNvGrpSpPr/>
          <p:nvPr/>
        </p:nvGrpSpPr>
        <p:grpSpPr>
          <a:xfrm>
            <a:off x="5264841" y="3983642"/>
            <a:ext cx="3672090" cy="294654"/>
            <a:chOff x="5089424" y="5783565"/>
            <a:chExt cx="3672090" cy="294654"/>
          </a:xfrm>
        </p:grpSpPr>
        <p:sp>
          <p:nvSpPr>
            <p:cNvPr id="3746" name="Google Shape;3746;p223"/>
            <p:cNvSpPr/>
            <p:nvPr/>
          </p:nvSpPr>
          <p:spPr>
            <a:xfrm>
              <a:off x="5132193" y="5783565"/>
              <a:ext cx="3629321"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python3 method_get.py</a:t>
              </a:r>
              <a:endParaRPr/>
            </a:p>
          </p:txBody>
        </p:sp>
        <p:sp>
          <p:nvSpPr>
            <p:cNvPr id="3747" name="Google Shape;3747;p223"/>
            <p:cNvSpPr/>
            <p:nvPr/>
          </p:nvSpPr>
          <p:spPr>
            <a:xfrm>
              <a:off x="5089424" y="5783565"/>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2" name="Shape 3752"/>
        <p:cNvGrpSpPr/>
        <p:nvPr/>
      </p:nvGrpSpPr>
      <p:grpSpPr>
        <a:xfrm>
          <a:off x="0" y="0"/>
          <a:ext cx="0" cy="0"/>
          <a:chOff x="0" y="0"/>
          <a:chExt cx="0" cy="0"/>
        </a:xfrm>
      </p:grpSpPr>
      <p:sp>
        <p:nvSpPr>
          <p:cNvPr id="3753" name="Google Shape;3753;p224"/>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754" name="Google Shape;3754;p224"/>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755" name="Google Shape;3755;p224"/>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màn hình kết nối</a:t>
            </a:r>
            <a:endParaRPr sz="1400">
              <a:solidFill>
                <a:schemeClr val="dk1"/>
              </a:solidFill>
              <a:latin typeface="Arial"/>
              <a:ea typeface="Arial"/>
              <a:cs typeface="Arial"/>
              <a:sym typeface="Arial"/>
            </a:endParaRPr>
          </a:p>
        </p:txBody>
      </p:sp>
      <p:sp>
        <p:nvSpPr>
          <p:cNvPr id="3756" name="Google Shape;3756;p224"/>
          <p:cNvSpPr/>
          <p:nvPr/>
        </p:nvSpPr>
        <p:spPr>
          <a:xfrm>
            <a:off x="4664075" y="1759881"/>
            <a:ext cx="4535488" cy="155088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kết nối qua trình duyệt web với địa </a:t>
            </a:r>
            <a:r>
              <a:rPr lang="en-US" sz="1300">
                <a:solidFill>
                  <a:srgbClr val="34339A"/>
                </a:solidFill>
                <a:latin typeface="Arial"/>
                <a:ea typeface="Arial"/>
                <a:cs typeface="Arial"/>
                <a:sym typeface="Arial"/>
              </a:rPr>
              <a:t>chỉ IP /method_get </a:t>
            </a:r>
            <a:r>
              <a:rPr lang="en-US" sz="1300">
                <a:solidFill>
                  <a:srgbClr val="262626"/>
                </a:solidFill>
                <a:latin typeface="Arial"/>
                <a:ea typeface="Arial"/>
                <a:cs typeface="Arial"/>
                <a:sym typeface="Arial"/>
              </a:rPr>
              <a:t>của Raspberry Pi, bạn có thể thấy màn hình hiển thị bên trái.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Hiện tại chưa nhận được ID hoặc Password, id và password trống như hình bên trái.</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3757" name="Google Shape;3757;p224"/>
          <p:cNvSpPr/>
          <p:nvPr/>
        </p:nvSpPr>
        <p:spPr>
          <a:xfrm>
            <a:off x="4664075" y="3489748"/>
            <a:ext cx="4535488"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id và mật khẩu mong muốn của bạn và nhấp vào gửi.</a:t>
            </a:r>
            <a:endParaRPr sz="1300">
              <a:solidFill>
                <a:srgbClr val="262626"/>
              </a:solidFill>
              <a:latin typeface="Arial"/>
              <a:ea typeface="Arial"/>
              <a:cs typeface="Arial"/>
              <a:sym typeface="Arial"/>
            </a:endParaRPr>
          </a:p>
        </p:txBody>
      </p:sp>
      <p:sp>
        <p:nvSpPr>
          <p:cNvPr id="3758" name="Google Shape;3758;p224"/>
          <p:cNvSpPr/>
          <p:nvPr/>
        </p:nvSpPr>
        <p:spPr>
          <a:xfrm>
            <a:off x="4664075" y="4834610"/>
            <a:ext cx="4535488"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Bạn có thể thấy nội dung ID và MẬT KHẨU đã được thay đổi trên màn hình của trang web.</a:t>
            </a:r>
            <a:endParaRPr b="1" sz="1300">
              <a:solidFill>
                <a:srgbClr val="262626"/>
              </a:solidFill>
              <a:latin typeface="Arial"/>
              <a:ea typeface="Arial"/>
              <a:cs typeface="Arial"/>
              <a:sym typeface="Arial"/>
            </a:endParaRPr>
          </a:p>
        </p:txBody>
      </p:sp>
      <p:grpSp>
        <p:nvGrpSpPr>
          <p:cNvPr id="3759" name="Google Shape;3759;p224"/>
          <p:cNvGrpSpPr/>
          <p:nvPr/>
        </p:nvGrpSpPr>
        <p:grpSpPr>
          <a:xfrm>
            <a:off x="558801" y="1830944"/>
            <a:ext cx="6883164" cy="4186307"/>
            <a:chOff x="558801" y="1830944"/>
            <a:chExt cx="6883164" cy="4186307"/>
          </a:xfrm>
        </p:grpSpPr>
        <p:sp>
          <p:nvSpPr>
            <p:cNvPr id="3760" name="Google Shape;3760;p224"/>
            <p:cNvSpPr/>
            <p:nvPr/>
          </p:nvSpPr>
          <p:spPr>
            <a:xfrm>
              <a:off x="558801" y="1830944"/>
              <a:ext cx="3924300" cy="4093606"/>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3761" name="Google Shape;3761;p224"/>
            <p:cNvPicPr preferRelativeResize="0"/>
            <p:nvPr/>
          </p:nvPicPr>
          <p:blipFill rotWithShape="1">
            <a:blip r:embed="rId3">
              <a:alphaModFix/>
            </a:blip>
            <a:srcRect b="83791" l="0" r="77686" t="1988"/>
            <a:stretch/>
          </p:blipFill>
          <p:spPr>
            <a:xfrm>
              <a:off x="696542" y="1939381"/>
              <a:ext cx="3648825" cy="1271740"/>
            </a:xfrm>
            <a:prstGeom prst="rect">
              <a:avLst/>
            </a:prstGeom>
            <a:noFill/>
            <a:ln cap="flat" cmpd="sng" w="9525">
              <a:solidFill>
                <a:srgbClr val="7F7F7F"/>
              </a:solidFill>
              <a:prstDash val="solid"/>
              <a:round/>
              <a:headEnd len="sm" w="sm" type="none"/>
              <a:tailEnd len="sm" w="sm" type="none"/>
            </a:ln>
          </p:spPr>
        </p:pic>
        <p:pic>
          <p:nvPicPr>
            <p:cNvPr id="3762" name="Google Shape;3762;p224"/>
            <p:cNvPicPr preferRelativeResize="0"/>
            <p:nvPr/>
          </p:nvPicPr>
          <p:blipFill rotWithShape="1">
            <a:blip r:embed="rId4">
              <a:alphaModFix/>
            </a:blip>
            <a:srcRect b="83896" l="0" r="76134" t="2388"/>
            <a:stretch/>
          </p:blipFill>
          <p:spPr>
            <a:xfrm>
              <a:off x="696541" y="3462067"/>
              <a:ext cx="3648825" cy="1146773"/>
            </a:xfrm>
            <a:prstGeom prst="rect">
              <a:avLst/>
            </a:prstGeom>
            <a:noFill/>
            <a:ln cap="flat" cmpd="sng" w="9525">
              <a:solidFill>
                <a:srgbClr val="7F7F7F"/>
              </a:solidFill>
              <a:prstDash val="solid"/>
              <a:round/>
              <a:headEnd len="sm" w="sm" type="none"/>
              <a:tailEnd len="sm" w="sm" type="none"/>
            </a:ln>
          </p:spPr>
        </p:pic>
        <p:pic>
          <p:nvPicPr>
            <p:cNvPr id="3763" name="Google Shape;3763;p224"/>
            <p:cNvPicPr preferRelativeResize="0"/>
            <p:nvPr/>
          </p:nvPicPr>
          <p:blipFill rotWithShape="1">
            <a:blip r:embed="rId5">
              <a:alphaModFix/>
            </a:blip>
            <a:srcRect b="82789" l="0" r="70345" t="2651"/>
            <a:stretch/>
          </p:blipFill>
          <p:spPr>
            <a:xfrm>
              <a:off x="696540" y="4836430"/>
              <a:ext cx="3648825" cy="979688"/>
            </a:xfrm>
            <a:prstGeom prst="rect">
              <a:avLst/>
            </a:prstGeom>
            <a:noFill/>
            <a:ln cap="flat" cmpd="sng" w="9525">
              <a:solidFill>
                <a:srgbClr val="7F7F7F"/>
              </a:solidFill>
              <a:prstDash val="solid"/>
              <a:round/>
              <a:headEnd len="sm" w="sm" type="none"/>
              <a:tailEnd len="sm" w="sm" type="none"/>
            </a:ln>
          </p:spPr>
        </p:pic>
        <p:sp>
          <p:nvSpPr>
            <p:cNvPr id="3764" name="Google Shape;3764;p224"/>
            <p:cNvSpPr/>
            <p:nvPr/>
          </p:nvSpPr>
          <p:spPr>
            <a:xfrm>
              <a:off x="2343867" y="2016016"/>
              <a:ext cx="1090275" cy="150955"/>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765" name="Google Shape;3765;p224"/>
            <p:cNvSpPr/>
            <p:nvPr/>
          </p:nvSpPr>
          <p:spPr>
            <a:xfrm>
              <a:off x="696540" y="3959975"/>
              <a:ext cx="1647327" cy="332736"/>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766" name="Google Shape;3766;p224"/>
            <p:cNvSpPr/>
            <p:nvPr/>
          </p:nvSpPr>
          <p:spPr>
            <a:xfrm>
              <a:off x="696540" y="4341333"/>
              <a:ext cx="432552" cy="178968"/>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767" name="Google Shape;3767;p224"/>
            <p:cNvSpPr/>
            <p:nvPr/>
          </p:nvSpPr>
          <p:spPr>
            <a:xfrm>
              <a:off x="1904965" y="4839607"/>
              <a:ext cx="2434050" cy="180068"/>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768" name="Google Shape;3768;p224"/>
            <p:cNvSpPr/>
            <p:nvPr/>
          </p:nvSpPr>
          <p:spPr>
            <a:xfrm>
              <a:off x="696540" y="5024210"/>
              <a:ext cx="1512052" cy="165075"/>
            </a:xfrm>
            <a:prstGeom prst="rect">
              <a:avLst/>
            </a:prstGeom>
            <a:solidFill>
              <a:srgbClr val="FFC000">
                <a:alpha val="29803"/>
              </a:srgbClr>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769" name="Google Shape;3769;p224"/>
            <p:cNvPicPr preferRelativeResize="0"/>
            <p:nvPr/>
          </p:nvPicPr>
          <p:blipFill rotWithShape="1">
            <a:blip r:embed="rId6">
              <a:alphaModFix/>
            </a:blip>
            <a:srcRect b="0" l="0" r="0" t="0"/>
            <a:stretch/>
          </p:blipFill>
          <p:spPr>
            <a:xfrm rot="-5400000">
              <a:off x="2529831" y="2255082"/>
              <a:ext cx="407507" cy="385581"/>
            </a:xfrm>
            <a:prstGeom prst="rect">
              <a:avLst/>
            </a:prstGeom>
            <a:noFill/>
            <a:ln>
              <a:noFill/>
            </a:ln>
          </p:spPr>
        </p:pic>
        <p:pic>
          <p:nvPicPr>
            <p:cNvPr id="3770" name="Google Shape;3770;p224"/>
            <p:cNvPicPr preferRelativeResize="0"/>
            <p:nvPr/>
          </p:nvPicPr>
          <p:blipFill rotWithShape="1">
            <a:blip r:embed="rId3">
              <a:alphaModFix/>
            </a:blip>
            <a:srcRect b="95602" l="9884" r="83764" t="2984"/>
            <a:stretch/>
          </p:blipFill>
          <p:spPr>
            <a:xfrm>
              <a:off x="2419350" y="2695575"/>
              <a:ext cx="1876425" cy="228600"/>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771" name="Google Shape;3771;p224"/>
            <p:cNvPicPr preferRelativeResize="0"/>
            <p:nvPr/>
          </p:nvPicPr>
          <p:blipFill rotWithShape="1">
            <a:blip r:embed="rId4">
              <a:alphaModFix/>
            </a:blip>
            <a:srcRect b="84573" l="0" r="89821" t="8104"/>
            <a:stretch/>
          </p:blipFill>
          <p:spPr>
            <a:xfrm>
              <a:off x="2586378" y="3881235"/>
              <a:ext cx="2099180" cy="825660"/>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772" name="Google Shape;3772;p224"/>
            <p:cNvPicPr preferRelativeResize="0"/>
            <p:nvPr/>
          </p:nvPicPr>
          <p:blipFill rotWithShape="1">
            <a:blip r:embed="rId6">
              <a:alphaModFix/>
            </a:blip>
            <a:srcRect b="0" l="0" r="0" t="0"/>
            <a:stretch/>
          </p:blipFill>
          <p:spPr>
            <a:xfrm flipH="1" rot="1403379">
              <a:off x="2062172" y="3764658"/>
              <a:ext cx="447251" cy="412933"/>
            </a:xfrm>
            <a:prstGeom prst="rect">
              <a:avLst/>
            </a:prstGeom>
            <a:noFill/>
            <a:ln>
              <a:noFill/>
            </a:ln>
          </p:spPr>
        </p:pic>
        <p:pic>
          <p:nvPicPr>
            <p:cNvPr id="3773" name="Google Shape;3773;p224"/>
            <p:cNvPicPr preferRelativeResize="0"/>
            <p:nvPr/>
          </p:nvPicPr>
          <p:blipFill rotWithShape="1">
            <a:blip r:embed="rId5">
              <a:alphaModFix/>
            </a:blip>
            <a:srcRect b="95606" l="9986" r="71567" t="3043"/>
            <a:stretch/>
          </p:blipFill>
          <p:spPr>
            <a:xfrm>
              <a:off x="2034664" y="5468005"/>
              <a:ext cx="5407301" cy="216592"/>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774" name="Google Shape;3774;p224"/>
            <p:cNvPicPr preferRelativeResize="0"/>
            <p:nvPr/>
          </p:nvPicPr>
          <p:blipFill rotWithShape="1">
            <a:blip r:embed="rId5">
              <a:alphaModFix/>
            </a:blip>
            <a:srcRect b="92296" l="0" r="87376" t="5533"/>
            <a:stretch/>
          </p:blipFill>
          <p:spPr>
            <a:xfrm>
              <a:off x="917147" y="5800725"/>
              <a:ext cx="2302303" cy="216526"/>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775" name="Google Shape;3775;p224"/>
            <p:cNvPicPr preferRelativeResize="0"/>
            <p:nvPr/>
          </p:nvPicPr>
          <p:blipFill rotWithShape="1">
            <a:blip r:embed="rId6">
              <a:alphaModFix/>
            </a:blip>
            <a:srcRect b="0" l="0" r="0" t="0"/>
            <a:stretch/>
          </p:blipFill>
          <p:spPr>
            <a:xfrm rot="-5400000">
              <a:off x="1169922" y="5232619"/>
              <a:ext cx="469836" cy="444556"/>
            </a:xfrm>
            <a:prstGeom prst="rect">
              <a:avLst/>
            </a:prstGeom>
            <a:noFill/>
            <a:ln>
              <a:noFill/>
            </a:ln>
          </p:spPr>
        </p:pic>
        <p:sp>
          <p:nvSpPr>
            <p:cNvPr id="3776" name="Google Shape;3776;p224"/>
            <p:cNvSpPr/>
            <p:nvPr/>
          </p:nvSpPr>
          <p:spPr>
            <a:xfrm>
              <a:off x="2225677" y="2543176"/>
              <a:ext cx="252252" cy="252252"/>
            </a:xfrm>
            <a:prstGeom prst="ellipse">
              <a:avLst/>
            </a:prstGeom>
            <a:solidFill>
              <a:srgbClr val="3433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1</a:t>
              </a:r>
              <a:endParaRPr sz="1400">
                <a:solidFill>
                  <a:schemeClr val="lt1"/>
                </a:solidFill>
                <a:latin typeface="Arial"/>
                <a:ea typeface="Arial"/>
                <a:cs typeface="Arial"/>
                <a:sym typeface="Arial"/>
              </a:endParaRPr>
            </a:p>
          </p:txBody>
        </p:sp>
        <p:sp>
          <p:nvSpPr>
            <p:cNvPr id="3777" name="Google Shape;3777;p224"/>
            <p:cNvSpPr/>
            <p:nvPr/>
          </p:nvSpPr>
          <p:spPr>
            <a:xfrm>
              <a:off x="2483980" y="3734039"/>
              <a:ext cx="252252" cy="252252"/>
            </a:xfrm>
            <a:prstGeom prst="ellipse">
              <a:avLst/>
            </a:prstGeom>
            <a:solidFill>
              <a:srgbClr val="3433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2</a:t>
              </a:r>
              <a:endParaRPr sz="1400">
                <a:solidFill>
                  <a:schemeClr val="lt1"/>
                </a:solidFill>
                <a:latin typeface="Arial"/>
                <a:ea typeface="Arial"/>
                <a:cs typeface="Arial"/>
                <a:sym typeface="Arial"/>
              </a:endParaRPr>
            </a:p>
          </p:txBody>
        </p:sp>
        <p:pic>
          <p:nvPicPr>
            <p:cNvPr id="3778" name="Google Shape;3778;p224"/>
            <p:cNvPicPr preferRelativeResize="0"/>
            <p:nvPr/>
          </p:nvPicPr>
          <p:blipFill rotWithShape="1">
            <a:blip r:embed="rId6">
              <a:alphaModFix/>
            </a:blip>
            <a:srcRect b="0" l="0" r="0" t="0"/>
            <a:stretch/>
          </p:blipFill>
          <p:spPr>
            <a:xfrm rot="-5400000">
              <a:off x="2705134" y="5014382"/>
              <a:ext cx="407507" cy="385581"/>
            </a:xfrm>
            <a:prstGeom prst="rect">
              <a:avLst/>
            </a:prstGeom>
            <a:noFill/>
            <a:ln>
              <a:noFill/>
            </a:ln>
          </p:spPr>
        </p:pic>
        <p:sp>
          <p:nvSpPr>
            <p:cNvPr id="3779" name="Google Shape;3779;p224"/>
            <p:cNvSpPr/>
            <p:nvPr/>
          </p:nvSpPr>
          <p:spPr>
            <a:xfrm>
              <a:off x="1816046" y="5264585"/>
              <a:ext cx="252252" cy="252252"/>
            </a:xfrm>
            <a:prstGeom prst="ellipse">
              <a:avLst/>
            </a:prstGeom>
            <a:solidFill>
              <a:srgbClr val="3433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3</a:t>
              </a:r>
              <a:endParaRPr sz="1400">
                <a:solidFill>
                  <a:schemeClr val="lt1"/>
                </a:solidFill>
                <a:latin typeface="Arial"/>
                <a:ea typeface="Arial"/>
                <a:cs typeface="Arial"/>
                <a:sym typeface="Arial"/>
              </a:endParaRPr>
            </a:p>
          </p:txBody>
        </p:sp>
      </p:gr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4" name="Shape 3784"/>
        <p:cNvGrpSpPr/>
        <p:nvPr/>
      </p:nvGrpSpPr>
      <p:grpSpPr>
        <a:xfrm>
          <a:off x="0" y="0"/>
          <a:ext cx="0" cy="0"/>
          <a:chOff x="0" y="0"/>
          <a:chExt cx="0" cy="0"/>
        </a:xfrm>
      </p:grpSpPr>
      <p:sp>
        <p:nvSpPr>
          <p:cNvPr id="3785" name="Google Shape;3785;p225"/>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786" name="Google Shape;3786;p225"/>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787" name="Google Shape;3787;p2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Thứ tự các cuộc gọi giữa trình duyệt web và máy chủ bình</a:t>
            </a:r>
            <a:endParaRPr sz="2400">
              <a:solidFill>
                <a:srgbClr val="0C0C0C"/>
              </a:solidFill>
              <a:latin typeface="Arial"/>
              <a:ea typeface="Arial"/>
              <a:cs typeface="Arial"/>
              <a:sym typeface="Arial"/>
            </a:endParaRPr>
          </a:p>
        </p:txBody>
      </p:sp>
      <p:grpSp>
        <p:nvGrpSpPr>
          <p:cNvPr id="3788" name="Google Shape;3788;p225"/>
          <p:cNvGrpSpPr/>
          <p:nvPr/>
        </p:nvGrpSpPr>
        <p:grpSpPr>
          <a:xfrm>
            <a:off x="566739" y="1911332"/>
            <a:ext cx="8547100" cy="4308492"/>
            <a:chOff x="652464" y="1958957"/>
            <a:chExt cx="8547100" cy="4308492"/>
          </a:xfrm>
        </p:grpSpPr>
        <p:grpSp>
          <p:nvGrpSpPr>
            <p:cNvPr id="3789" name="Google Shape;3789;p225"/>
            <p:cNvGrpSpPr/>
            <p:nvPr/>
          </p:nvGrpSpPr>
          <p:grpSpPr>
            <a:xfrm>
              <a:off x="652464" y="2057402"/>
              <a:ext cx="2001734" cy="762111"/>
              <a:chOff x="414339" y="1952627"/>
              <a:chExt cx="2001734" cy="762111"/>
            </a:xfrm>
          </p:grpSpPr>
          <p:sp>
            <p:nvSpPr>
              <p:cNvPr id="3790" name="Google Shape;3790;p225"/>
              <p:cNvSpPr txBox="1"/>
              <p:nvPr/>
            </p:nvSpPr>
            <p:spPr>
              <a:xfrm>
                <a:off x="414339" y="1952627"/>
                <a:ext cx="2001734" cy="762111"/>
              </a:xfrm>
              <a:prstGeom prst="rect">
                <a:avLst/>
              </a:prstGeom>
              <a:solidFill>
                <a:schemeClr val="accent5"/>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Trình duyệt Internet</a:t>
                </a:r>
                <a:endParaRPr sz="1400">
                  <a:solidFill>
                    <a:schemeClr val="lt1"/>
                  </a:solidFill>
                  <a:latin typeface="Arial"/>
                  <a:ea typeface="Arial"/>
                  <a:cs typeface="Arial"/>
                  <a:sym typeface="Arial"/>
                </a:endParaRPr>
              </a:p>
            </p:txBody>
          </p:sp>
          <p:sp>
            <p:nvSpPr>
              <p:cNvPr id="3791" name="Google Shape;3791;p225"/>
              <p:cNvSpPr txBox="1"/>
              <p:nvPr/>
            </p:nvSpPr>
            <p:spPr>
              <a:xfrm>
                <a:off x="497531" y="2290520"/>
                <a:ext cx="1835348" cy="34104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method_get.py</a:t>
                </a:r>
                <a:endParaRPr sz="1200">
                  <a:solidFill>
                    <a:schemeClr val="dk1"/>
                  </a:solidFill>
                  <a:latin typeface="Arial"/>
                  <a:ea typeface="Arial"/>
                  <a:cs typeface="Arial"/>
                  <a:sym typeface="Arial"/>
                </a:endParaRPr>
              </a:p>
            </p:txBody>
          </p:sp>
        </p:grpSp>
        <p:sp>
          <p:nvSpPr>
            <p:cNvPr id="3792" name="Google Shape;3792;p225"/>
            <p:cNvSpPr txBox="1"/>
            <p:nvPr/>
          </p:nvSpPr>
          <p:spPr>
            <a:xfrm>
              <a:off x="3938414" y="1958957"/>
              <a:ext cx="5261150" cy="936644"/>
            </a:xfrm>
            <a:prstGeom prst="rect">
              <a:avLst/>
            </a:prstGeom>
            <a:solidFill>
              <a:schemeClr val="accent5"/>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method_get.py</a:t>
              </a:r>
              <a:endParaRPr/>
            </a:p>
          </p:txBody>
        </p:sp>
        <p:sp>
          <p:nvSpPr>
            <p:cNvPr id="3793" name="Google Shape;3793;p225"/>
            <p:cNvSpPr txBox="1"/>
            <p:nvPr/>
          </p:nvSpPr>
          <p:spPr>
            <a:xfrm>
              <a:off x="4057650" y="2238376"/>
              <a:ext cx="5057775" cy="5905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@app.route('/method_get', methods=['GET'])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def method_get():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return render_template('method_get.html')</a:t>
              </a:r>
              <a:endParaRPr sz="1200">
                <a:solidFill>
                  <a:schemeClr val="dk1"/>
                </a:solidFill>
                <a:latin typeface="Arial"/>
                <a:ea typeface="Arial"/>
                <a:cs typeface="Arial"/>
                <a:sym typeface="Arial"/>
              </a:endParaRPr>
            </a:p>
          </p:txBody>
        </p:sp>
        <p:sp>
          <p:nvSpPr>
            <p:cNvPr id="3794" name="Google Shape;3794;p225"/>
            <p:cNvSpPr txBox="1"/>
            <p:nvPr/>
          </p:nvSpPr>
          <p:spPr>
            <a:xfrm>
              <a:off x="3938414" y="2996915"/>
              <a:ext cx="5261150" cy="1660809"/>
            </a:xfrm>
            <a:prstGeom prst="rect">
              <a:avLst/>
            </a:prstGeom>
            <a:solidFill>
              <a:schemeClr val="accent5"/>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method_get.html Rendering</a:t>
              </a:r>
              <a:endParaRPr/>
            </a:p>
            <a:p>
              <a:pPr indent="0" lvl="0" marL="0" marR="0" rtl="0" algn="ctr">
                <a:spcBef>
                  <a:spcPts val="0"/>
                </a:spcBef>
                <a:spcAft>
                  <a:spcPts val="0"/>
                </a:spcAft>
                <a:buNone/>
              </a:pPr>
              <a:r>
                <a:t/>
              </a:r>
              <a:endParaRPr sz="1400">
                <a:solidFill>
                  <a:schemeClr val="lt1"/>
                </a:solidFill>
                <a:latin typeface="Arial"/>
                <a:ea typeface="Arial"/>
                <a:cs typeface="Arial"/>
                <a:sym typeface="Arial"/>
              </a:endParaRPr>
            </a:p>
            <a:p>
              <a:pPr indent="0" lvl="0" marL="0" marR="0" rtl="0" algn="ctr">
                <a:spcBef>
                  <a:spcPts val="0"/>
                </a:spcBef>
                <a:spcAft>
                  <a:spcPts val="0"/>
                </a:spcAft>
                <a:buNone/>
              </a:pPr>
              <a:r>
                <a:t/>
              </a:r>
              <a:endParaRPr sz="1400">
                <a:solidFill>
                  <a:schemeClr val="lt1"/>
                </a:solidFill>
                <a:latin typeface="Arial"/>
                <a:ea typeface="Arial"/>
                <a:cs typeface="Arial"/>
                <a:sym typeface="Arial"/>
              </a:endParaRPr>
            </a:p>
            <a:p>
              <a:pPr indent="0" lvl="0" marL="0" marR="0" rtl="0" algn="ctr">
                <a:spcBef>
                  <a:spcPts val="0"/>
                </a:spcBef>
                <a:spcAft>
                  <a:spcPts val="0"/>
                </a:spcAft>
                <a:buNone/>
              </a:pPr>
              <a:r>
                <a:t/>
              </a:r>
              <a:endParaRPr sz="1400">
                <a:solidFill>
                  <a:schemeClr val="lt1"/>
                </a:solidFill>
                <a:latin typeface="Arial"/>
                <a:ea typeface="Arial"/>
                <a:cs typeface="Arial"/>
                <a:sym typeface="Arial"/>
              </a:endParaRPr>
            </a:p>
            <a:p>
              <a:pPr indent="0" lvl="0" marL="0" marR="0" rtl="0" algn="ctr">
                <a:spcBef>
                  <a:spcPts val="0"/>
                </a:spcBef>
                <a:spcAft>
                  <a:spcPts val="0"/>
                </a:spcAft>
                <a:buNone/>
              </a:pPr>
              <a:r>
                <a:t/>
              </a:r>
              <a:endParaRPr sz="1400">
                <a:solidFill>
                  <a:schemeClr val="lt1"/>
                </a:solidFill>
                <a:latin typeface="Arial"/>
                <a:ea typeface="Arial"/>
                <a:cs typeface="Arial"/>
                <a:sym typeface="Arial"/>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ㅍ</a:t>
              </a:r>
              <a:endParaRPr sz="1400">
                <a:solidFill>
                  <a:schemeClr val="lt1"/>
                </a:solidFill>
                <a:latin typeface="Arial"/>
                <a:ea typeface="Arial"/>
                <a:cs typeface="Arial"/>
                <a:sym typeface="Arial"/>
              </a:endParaRPr>
            </a:p>
          </p:txBody>
        </p:sp>
        <p:sp>
          <p:nvSpPr>
            <p:cNvPr id="3795" name="Google Shape;3795;p225"/>
            <p:cNvSpPr txBox="1"/>
            <p:nvPr/>
          </p:nvSpPr>
          <p:spPr>
            <a:xfrm>
              <a:off x="4057650" y="3276600"/>
              <a:ext cx="5057775" cy="13144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2E75B5"/>
                  </a:solidFill>
                  <a:latin typeface="Arial"/>
                  <a:ea typeface="Arial"/>
                  <a:cs typeface="Arial"/>
                  <a:sym typeface="Arial"/>
                </a:rPr>
                <a:t>&lt;form method="get" action="/method_get_act"&gt;</a:t>
              </a:r>
              <a:endParaRPr/>
            </a:p>
            <a:p>
              <a:pPr indent="0" lvl="0" marL="0" marR="0" rtl="0" algn="l">
                <a:spcBef>
                  <a:spcPts val="0"/>
                </a:spcBef>
                <a:spcAft>
                  <a:spcPts val="0"/>
                </a:spcAft>
                <a:buNone/>
              </a:pPr>
              <a:r>
                <a:rPr lang="en-US" sz="1200">
                  <a:solidFill>
                    <a:srgbClr val="FF0000"/>
                  </a:solidFill>
                  <a:latin typeface="Arial"/>
                  <a:ea typeface="Arial"/>
                  <a:cs typeface="Arial"/>
                  <a:sym typeface="Arial"/>
                </a:rPr>
                <a:t>	&lt;label id="Label1"&gt;id&lt;/label</a:t>
              </a:r>
              <a:endParaRPr/>
            </a:p>
            <a:p>
              <a:pPr indent="0" lvl="0" marL="0" marR="0" rtl="0" algn="l">
                <a:spcBef>
                  <a:spcPts val="0"/>
                </a:spcBef>
                <a:spcAft>
                  <a:spcPts val="0"/>
                </a:spcAft>
                <a:buNone/>
              </a:pPr>
              <a:r>
                <a:rPr lang="en-US" sz="1200">
                  <a:solidFill>
                    <a:srgbClr val="FF0000"/>
                  </a:solidFill>
                  <a:latin typeface="Arial"/>
                  <a:ea typeface="Arial"/>
                  <a:cs typeface="Arial"/>
                  <a:sym typeface="Arial"/>
                </a:rPr>
                <a:t>	&lt;input name="id" type="text" /&gt;</a:t>
              </a:r>
              <a:endParaRPr/>
            </a:p>
            <a:p>
              <a:pPr indent="0" lvl="0" marL="0" marR="0" rtl="0" algn="l">
                <a:spcBef>
                  <a:spcPts val="0"/>
                </a:spcBef>
                <a:spcAft>
                  <a:spcPts val="0"/>
                </a:spcAft>
                <a:buNone/>
              </a:pPr>
              <a:r>
                <a:rPr lang="en-US" sz="1200">
                  <a:solidFill>
                    <a:srgbClr val="FF0000"/>
                  </a:solidFill>
                  <a:latin typeface="Arial"/>
                  <a:ea typeface="Arial"/>
                  <a:cs typeface="Arial"/>
                  <a:sym typeface="Arial"/>
                </a:rPr>
                <a:t>	&lt;label id="Label1"&gt;&lt;br /&gt;password &lt;/label&gt;</a:t>
              </a:r>
              <a:endParaRPr/>
            </a:p>
            <a:p>
              <a:pPr indent="0" lvl="0" marL="0" marR="0" rtl="0" algn="l">
                <a:spcBef>
                  <a:spcPts val="0"/>
                </a:spcBef>
                <a:spcAft>
                  <a:spcPts val="0"/>
                </a:spcAft>
                <a:buNone/>
              </a:pPr>
              <a:r>
                <a:rPr lang="en-US" sz="1200">
                  <a:solidFill>
                    <a:srgbClr val="FF0000"/>
                  </a:solidFill>
                  <a:latin typeface="Arial"/>
                  <a:ea typeface="Arial"/>
                  <a:cs typeface="Arial"/>
                  <a:sym typeface="Arial"/>
                </a:rPr>
                <a:t>	&lt;input name="password" type="text" /&gt;&lt;br /&gt;&lt;br /&gt;</a:t>
              </a:r>
              <a:endParaRPr/>
            </a:p>
            <a:p>
              <a:pPr indent="0" lvl="0" marL="0" marR="0" rtl="0" algn="l">
                <a:spcBef>
                  <a:spcPts val="0"/>
                </a:spcBef>
                <a:spcAft>
                  <a:spcPts val="0"/>
                </a:spcAft>
                <a:buNone/>
              </a:pPr>
              <a:r>
                <a:rPr lang="en-US" sz="1200">
                  <a:solidFill>
                    <a:srgbClr val="FF0000"/>
                  </a:solidFill>
                  <a:latin typeface="Arial"/>
                  <a:ea typeface="Arial"/>
                  <a:cs typeface="Arial"/>
                  <a:sym typeface="Arial"/>
                </a:rPr>
                <a:t>	&lt;input name="Submit1" type="submit“ value="submit" /&gt;</a:t>
              </a:r>
              <a:endParaRPr/>
            </a:p>
            <a:p>
              <a:pPr indent="0" lvl="0" marL="0" marR="0" rtl="0" algn="l">
                <a:spcBef>
                  <a:spcPts val="0"/>
                </a:spcBef>
                <a:spcAft>
                  <a:spcPts val="0"/>
                </a:spcAft>
                <a:buNone/>
              </a:pPr>
              <a:r>
                <a:rPr lang="en-US" sz="1200">
                  <a:solidFill>
                    <a:srgbClr val="2E75B5"/>
                  </a:solidFill>
                  <a:latin typeface="Arial"/>
                  <a:ea typeface="Arial"/>
                  <a:cs typeface="Arial"/>
                  <a:sym typeface="Arial"/>
                </a:rPr>
                <a:t>&lt;/form&gt;</a:t>
              </a:r>
              <a:endParaRPr sz="1200">
                <a:solidFill>
                  <a:srgbClr val="2E75B5"/>
                </a:solidFill>
                <a:latin typeface="Arial"/>
                <a:ea typeface="Arial"/>
                <a:cs typeface="Arial"/>
                <a:sym typeface="Arial"/>
              </a:endParaRPr>
            </a:p>
          </p:txBody>
        </p:sp>
        <p:sp>
          <p:nvSpPr>
            <p:cNvPr id="3796" name="Google Shape;3796;p225"/>
            <p:cNvSpPr txBox="1"/>
            <p:nvPr/>
          </p:nvSpPr>
          <p:spPr>
            <a:xfrm>
              <a:off x="3938414" y="4729338"/>
              <a:ext cx="5261150" cy="1538111"/>
            </a:xfrm>
            <a:prstGeom prst="rect">
              <a:avLst/>
            </a:prstGeom>
            <a:solidFill>
              <a:schemeClr val="accent5"/>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method_get.py</a:t>
              </a:r>
              <a:endParaRPr sz="1400">
                <a:solidFill>
                  <a:schemeClr val="lt1"/>
                </a:solidFill>
                <a:latin typeface="Arial"/>
                <a:ea typeface="Arial"/>
                <a:cs typeface="Arial"/>
                <a:sym typeface="Arial"/>
              </a:endParaRPr>
            </a:p>
          </p:txBody>
        </p:sp>
        <p:sp>
          <p:nvSpPr>
            <p:cNvPr id="3797" name="Google Shape;3797;p225"/>
            <p:cNvSpPr txBox="1"/>
            <p:nvPr/>
          </p:nvSpPr>
          <p:spPr>
            <a:xfrm>
              <a:off x="4057650" y="5012485"/>
              <a:ext cx="5057775" cy="11692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def method_get_act():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if Yêu cầu.method == 'GET':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id = Yêu cầu.args["id"]</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password = Yêu cầu.args.get("password")</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r>
                <a:rPr lang="en-US" sz="1200">
                  <a:solidFill>
                    <a:srgbClr val="FF0000"/>
                  </a:solidFill>
                  <a:latin typeface="Arial"/>
                  <a:ea typeface="Arial"/>
                  <a:cs typeface="Arial"/>
                  <a:sym typeface="Arial"/>
                </a:rPr>
                <a:t>return render_template('method_get.html', id=id, 						       password=password)</a:t>
              </a:r>
              <a:endParaRPr sz="1200">
                <a:solidFill>
                  <a:srgbClr val="FF0000"/>
                </a:solidFill>
                <a:latin typeface="Arial"/>
                <a:ea typeface="Arial"/>
                <a:cs typeface="Arial"/>
                <a:sym typeface="Arial"/>
              </a:endParaRPr>
            </a:p>
          </p:txBody>
        </p:sp>
        <p:cxnSp>
          <p:nvCxnSpPr>
            <p:cNvPr id="3798" name="Google Shape;3798;p225"/>
            <p:cNvCxnSpPr/>
            <p:nvPr/>
          </p:nvCxnSpPr>
          <p:spPr>
            <a:xfrm>
              <a:off x="2670997" y="2493388"/>
              <a:ext cx="1255379" cy="0"/>
            </a:xfrm>
            <a:prstGeom prst="straightConnector1">
              <a:avLst/>
            </a:prstGeom>
            <a:noFill/>
            <a:ln cap="flat" cmpd="sng" w="28575">
              <a:solidFill>
                <a:srgbClr val="34339A"/>
              </a:solidFill>
              <a:prstDash val="solid"/>
              <a:miter lim="800000"/>
              <a:headEnd len="sm" w="sm" type="none"/>
              <a:tailEnd len="med" w="med" type="triangle"/>
            </a:ln>
          </p:spPr>
        </p:cxnSp>
        <p:cxnSp>
          <p:nvCxnSpPr>
            <p:cNvPr id="3799" name="Google Shape;3799;p225"/>
            <p:cNvCxnSpPr/>
            <p:nvPr/>
          </p:nvCxnSpPr>
          <p:spPr>
            <a:xfrm flipH="1">
              <a:off x="4124786" y="3366331"/>
              <a:ext cx="15538" cy="2116568"/>
            </a:xfrm>
            <a:prstGeom prst="bentConnector3">
              <a:avLst>
                <a:gd fmla="val 3345926" name="adj1"/>
              </a:avLst>
            </a:prstGeom>
            <a:noFill/>
            <a:ln cap="flat" cmpd="sng" w="28575">
              <a:solidFill>
                <a:srgbClr val="34339A"/>
              </a:solidFill>
              <a:prstDash val="solid"/>
              <a:miter lim="800000"/>
              <a:headEnd len="sm" w="sm" type="none"/>
              <a:tailEnd len="med" w="med" type="triangle"/>
            </a:ln>
          </p:spPr>
        </p:cxnSp>
        <p:cxnSp>
          <p:nvCxnSpPr>
            <p:cNvPr id="3800" name="Google Shape;3800;p225"/>
            <p:cNvCxnSpPr/>
            <p:nvPr/>
          </p:nvCxnSpPr>
          <p:spPr>
            <a:xfrm rot="10800000">
              <a:off x="4304802" y="3552066"/>
              <a:ext cx="15538" cy="2328225"/>
            </a:xfrm>
            <a:prstGeom prst="bentConnector3">
              <a:avLst>
                <a:gd fmla="val 9071910" name="adj1"/>
              </a:avLst>
            </a:prstGeom>
            <a:noFill/>
            <a:ln cap="flat" cmpd="sng" w="28575">
              <a:solidFill>
                <a:srgbClr val="34339A"/>
              </a:solidFill>
              <a:prstDash val="solid"/>
              <a:miter lim="800000"/>
              <a:headEnd len="sm" w="sm" type="none"/>
              <a:tailEnd len="med" w="med" type="triangle"/>
            </a:ln>
          </p:spPr>
        </p:cxnSp>
        <p:sp>
          <p:nvSpPr>
            <p:cNvPr id="3801" name="Google Shape;3801;p225"/>
            <p:cNvSpPr/>
            <p:nvPr/>
          </p:nvSpPr>
          <p:spPr>
            <a:xfrm>
              <a:off x="3118049" y="2360393"/>
              <a:ext cx="288000" cy="288000"/>
            </a:xfrm>
            <a:prstGeom prst="ellipse">
              <a:avLst/>
            </a:prstGeom>
            <a:solidFill>
              <a:srgbClr val="3433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1</a:t>
              </a:r>
              <a:endParaRPr/>
            </a:p>
          </p:txBody>
        </p:sp>
        <p:sp>
          <p:nvSpPr>
            <p:cNvPr id="3802" name="Google Shape;3802;p225"/>
            <p:cNvSpPr/>
            <p:nvPr/>
          </p:nvSpPr>
          <p:spPr>
            <a:xfrm>
              <a:off x="3382838" y="4220612"/>
              <a:ext cx="288000" cy="288000"/>
            </a:xfrm>
            <a:prstGeom prst="ellipse">
              <a:avLst/>
            </a:prstGeom>
            <a:solidFill>
              <a:srgbClr val="3433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2</a:t>
              </a:r>
              <a:endParaRPr/>
            </a:p>
          </p:txBody>
        </p:sp>
        <p:sp>
          <p:nvSpPr>
            <p:cNvPr id="3803" name="Google Shape;3803;p225"/>
            <p:cNvSpPr/>
            <p:nvPr/>
          </p:nvSpPr>
          <p:spPr>
            <a:xfrm>
              <a:off x="2670997" y="4424615"/>
              <a:ext cx="288000" cy="288000"/>
            </a:xfrm>
            <a:prstGeom prst="ellipse">
              <a:avLst/>
            </a:prstGeom>
            <a:solidFill>
              <a:srgbClr val="3433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3</a:t>
              </a:r>
              <a:endParaRPr/>
            </a:p>
          </p:txBody>
        </p:sp>
      </p:gr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8" name="Shape 3808"/>
        <p:cNvGrpSpPr/>
        <p:nvPr/>
      </p:nvGrpSpPr>
      <p:grpSpPr>
        <a:xfrm>
          <a:off x="0" y="0"/>
          <a:ext cx="0" cy="0"/>
          <a:chOff x="0" y="0"/>
          <a:chExt cx="0" cy="0"/>
        </a:xfrm>
      </p:grpSpPr>
      <p:sp>
        <p:nvSpPr>
          <p:cNvPr id="3809" name="Google Shape;3809;p226"/>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810" name="Google Shape;3810;p226"/>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811" name="Google Shape;3811;p2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POST</a:t>
            </a:r>
            <a:endParaRPr/>
          </a:p>
        </p:txBody>
      </p:sp>
      <p:sp>
        <p:nvSpPr>
          <p:cNvPr id="3812" name="Google Shape;3812;p226"/>
          <p:cNvSpPr/>
          <p:nvPr/>
        </p:nvSpPr>
        <p:spPr>
          <a:xfrm>
            <a:off x="712183" y="2174875"/>
            <a:ext cx="8487380" cy="1350830"/>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giống như phương thức GET, phương thức POST không thực hiện Yêu cầu thông qua các tham số tới URL.</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thức POST phải được gọi với thuộc tính method=“post” trong thẻ HTML “&lt;form method=“post” action=“/method_get_act”&gt;”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lấy id và mật khẩu đã nhập bằng phương thức POST Yêu cầu.</a:t>
            </a:r>
            <a:endParaRPr sz="1300">
              <a:solidFill>
                <a:srgbClr val="262626"/>
              </a:solidFill>
              <a:latin typeface="Arial"/>
              <a:ea typeface="Arial"/>
              <a:cs typeface="Arial"/>
              <a:sym typeface="Arial"/>
            </a:endParaRPr>
          </a:p>
        </p:txBody>
      </p:sp>
      <p:sp>
        <p:nvSpPr>
          <p:cNvPr id="3813" name="Google Shape;3813;p226"/>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Tham số phương thức POST</a:t>
            </a:r>
            <a:endParaRPr sz="1400">
              <a:solidFill>
                <a:schemeClr val="dk1"/>
              </a:solidFill>
              <a:latin typeface="Arial"/>
              <a:ea typeface="Arial"/>
              <a:cs typeface="Arial"/>
              <a:sym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8" name="Shape 3818"/>
        <p:cNvGrpSpPr/>
        <p:nvPr/>
      </p:nvGrpSpPr>
      <p:grpSpPr>
        <a:xfrm>
          <a:off x="0" y="0"/>
          <a:ext cx="0" cy="0"/>
          <a:chOff x="0" y="0"/>
          <a:chExt cx="0" cy="0"/>
        </a:xfrm>
      </p:grpSpPr>
      <p:sp>
        <p:nvSpPr>
          <p:cNvPr id="3819" name="Google Shape;3819;p227"/>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820" name="Google Shape;3820;p227"/>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821" name="Google Shape;3821;p227"/>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~/webapp/templates/method_post.html</a:t>
            </a:r>
            <a:endParaRPr/>
          </a:p>
        </p:txBody>
      </p:sp>
      <p:sp>
        <p:nvSpPr>
          <p:cNvPr id="3822" name="Google Shape;3822;p227"/>
          <p:cNvSpPr/>
          <p:nvPr/>
        </p:nvSpPr>
        <p:spPr>
          <a:xfrm>
            <a:off x="712184" y="175988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HTML để kiểm tra phương thức đăng bài</a:t>
            </a:r>
            <a:endParaRPr sz="1300">
              <a:solidFill>
                <a:srgbClr val="262626"/>
              </a:solidFill>
              <a:latin typeface="Arial"/>
              <a:ea typeface="Arial"/>
              <a:cs typeface="Arial"/>
              <a:sym typeface="Arial"/>
            </a:endParaRPr>
          </a:p>
        </p:txBody>
      </p:sp>
      <p:sp>
        <p:nvSpPr>
          <p:cNvPr id="3823" name="Google Shape;3823;p227"/>
          <p:cNvSpPr/>
          <p:nvPr/>
        </p:nvSpPr>
        <p:spPr>
          <a:xfrm>
            <a:off x="5143500" y="2136600"/>
            <a:ext cx="4324502" cy="1950994"/>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7: Nhận giá trị truyền từ Flask Python Script và xuất ra theo định dạng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8-14: Tạo khung nhận id và mật khẩu nhập vào và gửi thông qua nút gửi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8: Nếu phương thức là post trong thẻ form thì Yêu cầu được thực hiện trong phương thức POST. Mã sau hành động = quyết định chức năng nào của Flask Server sẽ gọi khi nhấn nút gửi.</a:t>
            </a:r>
            <a:endParaRPr b="0" i="0" sz="1300" u="none" cap="none" strike="noStrike">
              <a:solidFill>
                <a:srgbClr val="262626"/>
              </a:solidFill>
              <a:latin typeface="Arial"/>
              <a:ea typeface="Arial"/>
              <a:cs typeface="Arial"/>
              <a:sym typeface="Arial"/>
            </a:endParaRPr>
          </a:p>
        </p:txBody>
      </p:sp>
      <p:pic>
        <p:nvPicPr>
          <p:cNvPr id="3824" name="Google Shape;3824;p227"/>
          <p:cNvPicPr preferRelativeResize="0"/>
          <p:nvPr/>
        </p:nvPicPr>
        <p:blipFill rotWithShape="1">
          <a:blip r:embed="rId3">
            <a:alphaModFix/>
          </a:blip>
          <a:srcRect b="58007" l="27037" r="46215" t="7570"/>
          <a:stretch/>
        </p:blipFill>
        <p:spPr>
          <a:xfrm>
            <a:off x="703263" y="2148934"/>
            <a:ext cx="4471364" cy="3146965"/>
          </a:xfrm>
          <a:prstGeom prst="rect">
            <a:avLst/>
          </a:prstGeom>
          <a:noFill/>
          <a:ln>
            <a:noFill/>
          </a:ln>
        </p:spPr>
      </p:pic>
      <p:sp>
        <p:nvSpPr>
          <p:cNvPr id="3825" name="Google Shape;3825;p227"/>
          <p:cNvSpPr/>
          <p:nvPr/>
        </p:nvSpPr>
        <p:spPr>
          <a:xfrm>
            <a:off x="712184" y="5362815"/>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tệp này ở cùng dạng với ~/rasp_ex/webapp/templates/method_post.html.</a:t>
            </a:r>
            <a:endParaRPr sz="1300">
              <a:solidFill>
                <a:srgbClr val="262626"/>
              </a:solidFill>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0" name="Shape 3830"/>
        <p:cNvGrpSpPr/>
        <p:nvPr/>
      </p:nvGrpSpPr>
      <p:grpSpPr>
        <a:xfrm>
          <a:off x="0" y="0"/>
          <a:ext cx="0" cy="0"/>
          <a:chOff x="0" y="0"/>
          <a:chExt cx="0" cy="0"/>
        </a:xfrm>
      </p:grpSpPr>
      <p:sp>
        <p:nvSpPr>
          <p:cNvPr id="3831" name="Google Shape;3831;p228"/>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832" name="Google Shape;3832;p228"/>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833" name="Google Shape;3833;p228"/>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~/rasp_ex/webapp/method_post.py</a:t>
            </a:r>
            <a:endParaRPr/>
          </a:p>
        </p:txBody>
      </p:sp>
      <p:sp>
        <p:nvSpPr>
          <p:cNvPr id="3834" name="Google Shape;3834;p228"/>
          <p:cNvSpPr/>
          <p:nvPr/>
        </p:nvSpPr>
        <p:spPr>
          <a:xfrm>
            <a:off x="712184" y="175988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Tập lệnh Python để kiểm tra phương thức POST</a:t>
            </a:r>
            <a:endParaRPr sz="1300">
              <a:solidFill>
                <a:srgbClr val="262626"/>
              </a:solidFill>
              <a:latin typeface="Arial"/>
              <a:ea typeface="Arial"/>
              <a:cs typeface="Arial"/>
              <a:sym typeface="Arial"/>
            </a:endParaRPr>
          </a:p>
        </p:txBody>
      </p:sp>
      <p:sp>
        <p:nvSpPr>
          <p:cNvPr id="3835" name="Google Shape;3835;p228"/>
          <p:cNvSpPr/>
          <p:nvPr/>
        </p:nvSpPr>
        <p:spPr>
          <a:xfrm>
            <a:off x="5876924" y="2136602"/>
            <a:ext cx="3514725" cy="3053860"/>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Truyền tham số id và mật khẩu cho method_post.html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5-7: Phương thức kết xuất_post.html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9: Được gọi bởi thẻ &lt;form method=“get” action=“/method_post_act”&gt; trong html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12-13: Đọc “id” và “password” Yêu cầu trong method_post.html. Không giống như phương thức GET, bạn có thể đọc các tham số bằng cách đọc giá trị thẻ HTML FORM bằng cách sử dụng biểu mẫu tương tự như Yêu cầu.form[“”]</a:t>
            </a:r>
            <a:endParaRPr b="0" i="0" sz="1300" u="none" cap="none" strike="noStrike">
              <a:solidFill>
                <a:srgbClr val="262626"/>
              </a:solidFill>
              <a:latin typeface="Arial"/>
              <a:ea typeface="Arial"/>
              <a:cs typeface="Arial"/>
              <a:sym typeface="Arial"/>
            </a:endParaRPr>
          </a:p>
        </p:txBody>
      </p:sp>
      <p:pic>
        <p:nvPicPr>
          <p:cNvPr id="3836" name="Google Shape;3836;p228"/>
          <p:cNvPicPr preferRelativeResize="0"/>
          <p:nvPr/>
        </p:nvPicPr>
        <p:blipFill rotWithShape="1">
          <a:blip r:embed="rId3">
            <a:alphaModFix/>
          </a:blip>
          <a:srcRect b="54286" l="26530" r="38510" t="7967"/>
          <a:stretch/>
        </p:blipFill>
        <p:spPr>
          <a:xfrm>
            <a:off x="703263" y="2166083"/>
            <a:ext cx="5220192" cy="3082192"/>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1" name="Shape 3841"/>
        <p:cNvGrpSpPr/>
        <p:nvPr/>
      </p:nvGrpSpPr>
      <p:grpSpPr>
        <a:xfrm>
          <a:off x="0" y="0"/>
          <a:ext cx="0" cy="0"/>
          <a:chOff x="0" y="0"/>
          <a:chExt cx="0" cy="0"/>
        </a:xfrm>
      </p:grpSpPr>
      <p:sp>
        <p:nvSpPr>
          <p:cNvPr id="3842" name="Google Shape;3842;p229"/>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843" name="Google Shape;3843;p229"/>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844" name="Google Shape;3844;p229"/>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~/rasp_ex/webapp/method_post.py</a:t>
            </a:r>
            <a:endParaRPr/>
          </a:p>
        </p:txBody>
      </p:sp>
      <p:sp>
        <p:nvSpPr>
          <p:cNvPr id="3845" name="Google Shape;3845;p229"/>
          <p:cNvSpPr/>
          <p:nvPr/>
        </p:nvSpPr>
        <p:spPr>
          <a:xfrm>
            <a:off x="712182" y="1759883"/>
            <a:ext cx="8943882"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lưu tệp này vào vị trí ~/rasp_ex/webapp/method_post.py, hãy thực thi method_get.py bằng lệnh python3.</a:t>
            </a:r>
            <a:endParaRPr sz="1300">
              <a:solidFill>
                <a:srgbClr val="262626"/>
              </a:solidFill>
              <a:latin typeface="Arial"/>
              <a:ea typeface="Arial"/>
              <a:cs typeface="Arial"/>
              <a:sym typeface="Arial"/>
            </a:endParaRPr>
          </a:p>
        </p:txBody>
      </p:sp>
      <p:pic>
        <p:nvPicPr>
          <p:cNvPr id="3846" name="Google Shape;3846;p229"/>
          <p:cNvPicPr preferRelativeResize="0"/>
          <p:nvPr/>
        </p:nvPicPr>
        <p:blipFill rotWithShape="1">
          <a:blip r:embed="rId3">
            <a:alphaModFix/>
          </a:blip>
          <a:srcRect b="27312" l="0" r="22670" t="13756"/>
          <a:stretch/>
        </p:blipFill>
        <p:spPr>
          <a:xfrm>
            <a:off x="712182" y="2547542"/>
            <a:ext cx="6754812" cy="2864168"/>
          </a:xfrm>
          <a:prstGeom prst="rect">
            <a:avLst/>
          </a:prstGeom>
          <a:noFill/>
          <a:ln>
            <a:noFill/>
          </a:ln>
        </p:spPr>
      </p:pic>
      <p:grpSp>
        <p:nvGrpSpPr>
          <p:cNvPr id="3847" name="Google Shape;3847;p229"/>
          <p:cNvGrpSpPr/>
          <p:nvPr/>
        </p:nvGrpSpPr>
        <p:grpSpPr>
          <a:xfrm>
            <a:off x="889273" y="2119540"/>
            <a:ext cx="3672090" cy="294654"/>
            <a:chOff x="917848" y="2243365"/>
            <a:chExt cx="3672090" cy="294654"/>
          </a:xfrm>
        </p:grpSpPr>
        <p:sp>
          <p:nvSpPr>
            <p:cNvPr id="3848" name="Google Shape;3848;p229"/>
            <p:cNvSpPr/>
            <p:nvPr/>
          </p:nvSpPr>
          <p:spPr>
            <a:xfrm>
              <a:off x="960617" y="2243365"/>
              <a:ext cx="3629321"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python3 method_post.py</a:t>
              </a:r>
              <a:endParaRPr/>
            </a:p>
          </p:txBody>
        </p:sp>
        <p:sp>
          <p:nvSpPr>
            <p:cNvPr id="3849" name="Google Shape;3849;p229"/>
            <p:cNvSpPr/>
            <p:nvPr/>
          </p:nvSpPr>
          <p:spPr>
            <a:xfrm>
              <a:off x="917848" y="2243365"/>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Truyền dữ liệu đồng bộ và bất đồng bộ</a:t>
            </a:r>
            <a:endParaRPr sz="2400">
              <a:solidFill>
                <a:srgbClr val="0C0C0C"/>
              </a:solidFill>
              <a:latin typeface="Arial"/>
              <a:ea typeface="Arial"/>
              <a:cs typeface="Arial"/>
              <a:sym typeface="Arial"/>
            </a:endParaRPr>
          </a:p>
        </p:txBody>
      </p:sp>
      <p:sp>
        <p:nvSpPr>
          <p:cNvPr id="410" name="Google Shape;410;p2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a:t>
            </a:r>
            <a:r>
              <a:rPr lang="en-US" sz="1800">
                <a:solidFill>
                  <a:srgbClr val="F2F2F2"/>
                </a:solidFill>
                <a:latin typeface="Arial"/>
                <a:ea typeface="Arial"/>
                <a:cs typeface="Arial"/>
                <a:sym typeface="Arial"/>
              </a:rPr>
              <a:t>Phương thức truyền dữ liệu của Mạng</a:t>
            </a:r>
            <a:endParaRPr sz="1800">
              <a:solidFill>
                <a:schemeClr val="lt1"/>
              </a:solidFill>
              <a:latin typeface="Arial"/>
              <a:ea typeface="Arial"/>
              <a:cs typeface="Arial"/>
              <a:sym typeface="Arial"/>
            </a:endParaRPr>
          </a:p>
        </p:txBody>
      </p:sp>
      <p:sp>
        <p:nvSpPr>
          <p:cNvPr id="411" name="Google Shape;411;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12" name="Google Shape;412;p23"/>
          <p:cNvSpPr/>
          <p:nvPr/>
        </p:nvSpPr>
        <p:spPr>
          <a:xfrm>
            <a:off x="712182" y="2393948"/>
            <a:ext cx="8487381" cy="159192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Truyền dữ liệu bất đồng bộ</a:t>
            </a:r>
            <a:endParaRPr/>
          </a:p>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phương pháp truyền dữ liệu bất đồng bộ, tín hiệu dữ liệu được phân biệt bằng bit bắt đầu, dữ liệu và bit kết thúc</a:t>
            </a:r>
            <a:endParaRPr/>
          </a:p>
          <a:p>
            <a:pPr indent="-87312" lvl="2" marL="444500"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Bên truyền và bên nhận sử dụng các xung đồng hồ hệ thống độc lập nhưng chúng đều đồng bộ ở các bit bắt đầu và </a:t>
            </a:r>
            <a:endParaRPr b="0" i="0" sz="1200" u="none" cap="none" strike="noStrike">
              <a:solidFill>
                <a:srgbClr val="262626"/>
              </a:solidFill>
              <a:latin typeface="Arial"/>
              <a:ea typeface="Arial"/>
              <a:cs typeface="Arial"/>
              <a:sym typeface="Arial"/>
            </a:endParaRPr>
          </a:p>
          <a:p>
            <a:pPr indent="0" lvl="2" marL="357187" marR="0" rtl="0" algn="l">
              <a:spcBef>
                <a:spcPts val="0"/>
              </a:spcBef>
              <a:spcAft>
                <a:spcPts val="0"/>
              </a:spcAft>
              <a:buNone/>
            </a:pPr>
            <a:r>
              <a:rPr b="0" i="0" lang="en-US" sz="1200" u="none" cap="none" strike="noStrike">
                <a:solidFill>
                  <a:srgbClr val="262626"/>
                </a:solidFill>
                <a:latin typeface="Arial"/>
                <a:ea typeface="Arial"/>
                <a:cs typeface="Arial"/>
                <a:sym typeface="Arial"/>
              </a:rPr>
              <a:t>  kết thúc để nhận diện dữ liệu.</a:t>
            </a:r>
            <a:endParaRPr/>
          </a:p>
          <a:p>
            <a:pPr indent="-179387" lvl="1" marL="355600"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Truyền dữ liệu bất đồng bộ có chi phí truyền tải thấp vì cấu trúc của các thiết bị truy cập đơn giản.</a:t>
            </a:r>
            <a:endParaRPr/>
          </a:p>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Dữ liệu càng dài sẽ càng làm tăng nguy cơ xuất hiện các lỗi do cộng dồn chênh lệch xung đồng hồ hệ thống. </a:t>
            </a:r>
            <a:endParaRPr/>
          </a:p>
        </p:txBody>
      </p:sp>
      <p:grpSp>
        <p:nvGrpSpPr>
          <p:cNvPr id="413" name="Google Shape;413;p23"/>
          <p:cNvGrpSpPr/>
          <p:nvPr/>
        </p:nvGrpSpPr>
        <p:grpSpPr>
          <a:xfrm>
            <a:off x="2084388" y="4499836"/>
            <a:ext cx="5734050" cy="1759902"/>
            <a:chOff x="3012954" y="4846676"/>
            <a:chExt cx="4380564" cy="1344489"/>
          </a:xfrm>
        </p:grpSpPr>
        <p:pic>
          <p:nvPicPr>
            <p:cNvPr id="414" name="Google Shape;414;p23"/>
            <p:cNvPicPr preferRelativeResize="0"/>
            <p:nvPr/>
          </p:nvPicPr>
          <p:blipFill rotWithShape="1">
            <a:blip r:embed="rId3">
              <a:alphaModFix/>
            </a:blip>
            <a:srcRect b="12853" l="84815" r="0" t="0"/>
            <a:stretch/>
          </p:blipFill>
          <p:spPr>
            <a:xfrm>
              <a:off x="6714614" y="4863677"/>
              <a:ext cx="678904" cy="1327488"/>
            </a:xfrm>
            <a:prstGeom prst="rect">
              <a:avLst/>
            </a:prstGeom>
            <a:noFill/>
            <a:ln>
              <a:noFill/>
            </a:ln>
          </p:spPr>
        </p:pic>
        <p:sp>
          <p:nvSpPr>
            <p:cNvPr id="415" name="Google Shape;415;p23"/>
            <p:cNvSpPr txBox="1"/>
            <p:nvPr/>
          </p:nvSpPr>
          <p:spPr>
            <a:xfrm>
              <a:off x="3849039" y="5577283"/>
              <a:ext cx="841563" cy="2351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Bit kết thúc</a:t>
              </a:r>
              <a:endParaRPr sz="1400">
                <a:solidFill>
                  <a:schemeClr val="dk1"/>
                </a:solidFill>
                <a:latin typeface="Arial"/>
                <a:ea typeface="Arial"/>
                <a:cs typeface="Arial"/>
                <a:sym typeface="Arial"/>
              </a:endParaRPr>
            </a:p>
          </p:txBody>
        </p:sp>
        <p:sp>
          <p:nvSpPr>
            <p:cNvPr id="416" name="Google Shape;416;p23"/>
            <p:cNvSpPr txBox="1"/>
            <p:nvPr/>
          </p:nvSpPr>
          <p:spPr>
            <a:xfrm>
              <a:off x="5410287" y="5584191"/>
              <a:ext cx="799926" cy="2351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Bit bắt đầu</a:t>
              </a:r>
              <a:endParaRPr sz="1400">
                <a:solidFill>
                  <a:schemeClr val="dk1"/>
                </a:solidFill>
                <a:latin typeface="Arial"/>
                <a:ea typeface="Arial"/>
                <a:cs typeface="Arial"/>
                <a:sym typeface="Arial"/>
              </a:endParaRPr>
            </a:p>
          </p:txBody>
        </p:sp>
        <p:pic>
          <p:nvPicPr>
            <p:cNvPr id="417" name="Google Shape;417;p23"/>
            <p:cNvPicPr preferRelativeResize="0"/>
            <p:nvPr/>
          </p:nvPicPr>
          <p:blipFill rotWithShape="1">
            <a:blip r:embed="rId3">
              <a:alphaModFix/>
            </a:blip>
            <a:srcRect b="12853" l="0" r="84815" t="0"/>
            <a:stretch/>
          </p:blipFill>
          <p:spPr>
            <a:xfrm>
              <a:off x="3012954" y="4846676"/>
              <a:ext cx="678904" cy="1327488"/>
            </a:xfrm>
            <a:prstGeom prst="rect">
              <a:avLst/>
            </a:prstGeom>
            <a:noFill/>
            <a:ln>
              <a:noFill/>
            </a:ln>
          </p:spPr>
        </p:pic>
        <p:cxnSp>
          <p:nvCxnSpPr>
            <p:cNvPr id="418" name="Google Shape;418;p23"/>
            <p:cNvCxnSpPr/>
            <p:nvPr/>
          </p:nvCxnSpPr>
          <p:spPr>
            <a:xfrm>
              <a:off x="3779520" y="5242560"/>
              <a:ext cx="1937174" cy="0"/>
            </a:xfrm>
            <a:prstGeom prst="straightConnector1">
              <a:avLst/>
            </a:prstGeom>
            <a:noFill/>
            <a:ln cap="flat" cmpd="sng" w="12700">
              <a:solidFill>
                <a:srgbClr val="BFBFBF"/>
              </a:solidFill>
              <a:prstDash val="solid"/>
              <a:miter lim="800000"/>
              <a:headEnd len="sm" w="sm" type="none"/>
              <a:tailEnd len="sm" w="sm" type="none"/>
            </a:ln>
          </p:spPr>
        </p:cxnSp>
        <p:cxnSp>
          <p:nvCxnSpPr>
            <p:cNvPr id="419" name="Google Shape;419;p23"/>
            <p:cNvCxnSpPr/>
            <p:nvPr/>
          </p:nvCxnSpPr>
          <p:spPr>
            <a:xfrm>
              <a:off x="5903384" y="5242560"/>
              <a:ext cx="544468" cy="0"/>
            </a:xfrm>
            <a:prstGeom prst="straightConnector1">
              <a:avLst/>
            </a:prstGeom>
            <a:noFill/>
            <a:ln cap="flat" cmpd="sng" w="12700">
              <a:solidFill>
                <a:srgbClr val="BFBFBF"/>
              </a:solidFill>
              <a:prstDash val="solid"/>
              <a:miter lim="800000"/>
              <a:headEnd len="sm" w="sm" type="none"/>
              <a:tailEnd len="sm" w="sm" type="none"/>
            </a:ln>
          </p:spPr>
        </p:cxnSp>
        <p:cxnSp>
          <p:nvCxnSpPr>
            <p:cNvPr id="420" name="Google Shape;420;p23"/>
            <p:cNvCxnSpPr/>
            <p:nvPr/>
          </p:nvCxnSpPr>
          <p:spPr>
            <a:xfrm>
              <a:off x="4186921" y="5522889"/>
              <a:ext cx="1529773" cy="0"/>
            </a:xfrm>
            <a:prstGeom prst="straightConnector1">
              <a:avLst/>
            </a:prstGeom>
            <a:noFill/>
            <a:ln cap="flat" cmpd="sng" w="12700">
              <a:solidFill>
                <a:srgbClr val="BFBFBF"/>
              </a:solidFill>
              <a:prstDash val="solid"/>
              <a:miter lim="800000"/>
              <a:headEnd len="sm" w="sm" type="none"/>
              <a:tailEnd len="sm" w="sm" type="none"/>
            </a:ln>
          </p:spPr>
        </p:cxnSp>
        <p:cxnSp>
          <p:nvCxnSpPr>
            <p:cNvPr id="421" name="Google Shape;421;p23"/>
            <p:cNvCxnSpPr/>
            <p:nvPr/>
          </p:nvCxnSpPr>
          <p:spPr>
            <a:xfrm>
              <a:off x="4184650" y="5242560"/>
              <a:ext cx="0" cy="280329"/>
            </a:xfrm>
            <a:prstGeom prst="straightConnector1">
              <a:avLst/>
            </a:prstGeom>
            <a:noFill/>
            <a:ln cap="flat" cmpd="sng" w="12700">
              <a:solidFill>
                <a:srgbClr val="BFBFBF"/>
              </a:solidFill>
              <a:prstDash val="solid"/>
              <a:miter lim="800000"/>
              <a:headEnd len="sm" w="sm" type="none"/>
              <a:tailEnd len="sm" w="sm" type="none"/>
            </a:ln>
          </p:spPr>
        </p:cxnSp>
        <p:cxnSp>
          <p:nvCxnSpPr>
            <p:cNvPr id="422" name="Google Shape;422;p23"/>
            <p:cNvCxnSpPr/>
            <p:nvPr/>
          </p:nvCxnSpPr>
          <p:spPr>
            <a:xfrm>
              <a:off x="4354989" y="5242560"/>
              <a:ext cx="0" cy="280329"/>
            </a:xfrm>
            <a:prstGeom prst="straightConnector1">
              <a:avLst/>
            </a:prstGeom>
            <a:noFill/>
            <a:ln cap="flat" cmpd="sng" w="12700">
              <a:solidFill>
                <a:srgbClr val="BFBFBF"/>
              </a:solidFill>
              <a:prstDash val="solid"/>
              <a:miter lim="800000"/>
              <a:headEnd len="sm" w="sm" type="none"/>
              <a:tailEnd len="sm" w="sm" type="none"/>
            </a:ln>
          </p:spPr>
        </p:cxnSp>
        <p:cxnSp>
          <p:nvCxnSpPr>
            <p:cNvPr id="423" name="Google Shape;423;p23"/>
            <p:cNvCxnSpPr/>
            <p:nvPr/>
          </p:nvCxnSpPr>
          <p:spPr>
            <a:xfrm>
              <a:off x="4525328" y="5242560"/>
              <a:ext cx="0" cy="280329"/>
            </a:xfrm>
            <a:prstGeom prst="straightConnector1">
              <a:avLst/>
            </a:prstGeom>
            <a:noFill/>
            <a:ln cap="flat" cmpd="sng" w="12700">
              <a:solidFill>
                <a:srgbClr val="BFBFBF"/>
              </a:solidFill>
              <a:prstDash val="solid"/>
              <a:miter lim="800000"/>
              <a:headEnd len="sm" w="sm" type="none"/>
              <a:tailEnd len="sm" w="sm" type="none"/>
            </a:ln>
          </p:spPr>
        </p:cxnSp>
        <p:cxnSp>
          <p:nvCxnSpPr>
            <p:cNvPr id="424" name="Google Shape;424;p23"/>
            <p:cNvCxnSpPr/>
            <p:nvPr/>
          </p:nvCxnSpPr>
          <p:spPr>
            <a:xfrm>
              <a:off x="4695667" y="5242560"/>
              <a:ext cx="0" cy="280329"/>
            </a:xfrm>
            <a:prstGeom prst="straightConnector1">
              <a:avLst/>
            </a:prstGeom>
            <a:noFill/>
            <a:ln cap="flat" cmpd="sng" w="12700">
              <a:solidFill>
                <a:srgbClr val="BFBFBF"/>
              </a:solidFill>
              <a:prstDash val="solid"/>
              <a:miter lim="800000"/>
              <a:headEnd len="sm" w="sm" type="none"/>
              <a:tailEnd len="sm" w="sm" type="none"/>
            </a:ln>
          </p:spPr>
        </p:cxnSp>
        <p:cxnSp>
          <p:nvCxnSpPr>
            <p:cNvPr id="425" name="Google Shape;425;p23"/>
            <p:cNvCxnSpPr/>
            <p:nvPr/>
          </p:nvCxnSpPr>
          <p:spPr>
            <a:xfrm>
              <a:off x="4866006" y="5242560"/>
              <a:ext cx="0" cy="280329"/>
            </a:xfrm>
            <a:prstGeom prst="straightConnector1">
              <a:avLst/>
            </a:prstGeom>
            <a:noFill/>
            <a:ln cap="flat" cmpd="sng" w="12700">
              <a:solidFill>
                <a:srgbClr val="BFBFBF"/>
              </a:solidFill>
              <a:prstDash val="solid"/>
              <a:miter lim="800000"/>
              <a:headEnd len="sm" w="sm" type="none"/>
              <a:tailEnd len="sm" w="sm" type="none"/>
            </a:ln>
          </p:spPr>
        </p:cxnSp>
        <p:cxnSp>
          <p:nvCxnSpPr>
            <p:cNvPr id="426" name="Google Shape;426;p23"/>
            <p:cNvCxnSpPr/>
            <p:nvPr/>
          </p:nvCxnSpPr>
          <p:spPr>
            <a:xfrm>
              <a:off x="5036345" y="5242560"/>
              <a:ext cx="0" cy="280329"/>
            </a:xfrm>
            <a:prstGeom prst="straightConnector1">
              <a:avLst/>
            </a:prstGeom>
            <a:noFill/>
            <a:ln cap="flat" cmpd="sng" w="12700">
              <a:solidFill>
                <a:srgbClr val="BFBFBF"/>
              </a:solidFill>
              <a:prstDash val="solid"/>
              <a:miter lim="800000"/>
              <a:headEnd len="sm" w="sm" type="none"/>
              <a:tailEnd len="sm" w="sm" type="none"/>
            </a:ln>
          </p:spPr>
        </p:cxnSp>
        <p:cxnSp>
          <p:nvCxnSpPr>
            <p:cNvPr id="427" name="Google Shape;427;p23"/>
            <p:cNvCxnSpPr/>
            <p:nvPr/>
          </p:nvCxnSpPr>
          <p:spPr>
            <a:xfrm>
              <a:off x="5206684" y="5242560"/>
              <a:ext cx="0" cy="280329"/>
            </a:xfrm>
            <a:prstGeom prst="straightConnector1">
              <a:avLst/>
            </a:prstGeom>
            <a:noFill/>
            <a:ln cap="flat" cmpd="sng" w="12700">
              <a:solidFill>
                <a:srgbClr val="BFBFBF"/>
              </a:solidFill>
              <a:prstDash val="solid"/>
              <a:miter lim="800000"/>
              <a:headEnd len="sm" w="sm" type="none"/>
              <a:tailEnd len="sm" w="sm" type="none"/>
            </a:ln>
          </p:spPr>
        </p:cxnSp>
        <p:cxnSp>
          <p:nvCxnSpPr>
            <p:cNvPr id="428" name="Google Shape;428;p23"/>
            <p:cNvCxnSpPr/>
            <p:nvPr/>
          </p:nvCxnSpPr>
          <p:spPr>
            <a:xfrm>
              <a:off x="5377023" y="5242560"/>
              <a:ext cx="0" cy="280329"/>
            </a:xfrm>
            <a:prstGeom prst="straightConnector1">
              <a:avLst/>
            </a:prstGeom>
            <a:noFill/>
            <a:ln cap="flat" cmpd="sng" w="12700">
              <a:solidFill>
                <a:srgbClr val="BFBFBF"/>
              </a:solidFill>
              <a:prstDash val="solid"/>
              <a:miter lim="800000"/>
              <a:headEnd len="sm" w="sm" type="none"/>
              <a:tailEnd len="sm" w="sm" type="none"/>
            </a:ln>
          </p:spPr>
        </p:cxnSp>
        <p:cxnSp>
          <p:nvCxnSpPr>
            <p:cNvPr id="429" name="Google Shape;429;p23"/>
            <p:cNvCxnSpPr/>
            <p:nvPr/>
          </p:nvCxnSpPr>
          <p:spPr>
            <a:xfrm>
              <a:off x="5547360" y="5242560"/>
              <a:ext cx="0" cy="280329"/>
            </a:xfrm>
            <a:prstGeom prst="straightConnector1">
              <a:avLst/>
            </a:prstGeom>
            <a:noFill/>
            <a:ln cap="flat" cmpd="sng" w="12700">
              <a:solidFill>
                <a:srgbClr val="BFBFBF"/>
              </a:solidFill>
              <a:prstDash val="solid"/>
              <a:miter lim="800000"/>
              <a:headEnd len="sm" w="sm" type="none"/>
              <a:tailEnd len="sm" w="sm" type="none"/>
            </a:ln>
          </p:spPr>
        </p:cxnSp>
        <p:cxnSp>
          <p:nvCxnSpPr>
            <p:cNvPr id="430" name="Google Shape;430;p23"/>
            <p:cNvCxnSpPr/>
            <p:nvPr/>
          </p:nvCxnSpPr>
          <p:spPr>
            <a:xfrm>
              <a:off x="5716694" y="5242560"/>
              <a:ext cx="0" cy="280329"/>
            </a:xfrm>
            <a:prstGeom prst="straightConnector1">
              <a:avLst/>
            </a:prstGeom>
            <a:noFill/>
            <a:ln cap="flat" cmpd="sng" w="12700">
              <a:solidFill>
                <a:srgbClr val="BFBFBF"/>
              </a:solidFill>
              <a:prstDash val="solid"/>
              <a:miter lim="800000"/>
              <a:headEnd len="sm" w="sm" type="none"/>
              <a:tailEnd len="sm" w="sm" type="none"/>
            </a:ln>
          </p:spPr>
        </p:cxnSp>
        <p:cxnSp>
          <p:nvCxnSpPr>
            <p:cNvPr id="431" name="Google Shape;431;p23"/>
            <p:cNvCxnSpPr/>
            <p:nvPr/>
          </p:nvCxnSpPr>
          <p:spPr>
            <a:xfrm>
              <a:off x="5716694" y="5522889"/>
              <a:ext cx="195156" cy="0"/>
            </a:xfrm>
            <a:prstGeom prst="straightConnector1">
              <a:avLst/>
            </a:prstGeom>
            <a:noFill/>
            <a:ln cap="flat" cmpd="sng" w="28575">
              <a:solidFill>
                <a:srgbClr val="193EB0"/>
              </a:solidFill>
              <a:prstDash val="solid"/>
              <a:miter lim="800000"/>
              <a:headEnd len="sm" w="sm" type="none"/>
              <a:tailEnd len="sm" w="sm" type="none"/>
            </a:ln>
          </p:spPr>
        </p:cxnSp>
        <p:cxnSp>
          <p:nvCxnSpPr>
            <p:cNvPr id="432" name="Google Shape;432;p23"/>
            <p:cNvCxnSpPr/>
            <p:nvPr/>
          </p:nvCxnSpPr>
          <p:spPr>
            <a:xfrm>
              <a:off x="4184650" y="5242560"/>
              <a:ext cx="170339" cy="0"/>
            </a:xfrm>
            <a:prstGeom prst="straightConnector1">
              <a:avLst/>
            </a:prstGeom>
            <a:noFill/>
            <a:ln cap="flat" cmpd="sng" w="28575">
              <a:solidFill>
                <a:srgbClr val="193EB0"/>
              </a:solidFill>
              <a:prstDash val="solid"/>
              <a:miter lim="800000"/>
              <a:headEnd len="sm" w="sm" type="none"/>
              <a:tailEnd len="sm" w="sm" type="none"/>
            </a:ln>
          </p:spPr>
        </p:cxnSp>
        <p:cxnSp>
          <p:nvCxnSpPr>
            <p:cNvPr id="433" name="Google Shape;433;p23"/>
            <p:cNvCxnSpPr/>
            <p:nvPr/>
          </p:nvCxnSpPr>
          <p:spPr>
            <a:xfrm>
              <a:off x="5913545" y="5242560"/>
              <a:ext cx="0" cy="280329"/>
            </a:xfrm>
            <a:prstGeom prst="straightConnector1">
              <a:avLst/>
            </a:prstGeom>
            <a:noFill/>
            <a:ln cap="flat" cmpd="sng" w="12700">
              <a:solidFill>
                <a:srgbClr val="BFBFBF"/>
              </a:solidFill>
              <a:prstDash val="solid"/>
              <a:miter lim="800000"/>
              <a:headEnd len="sm" w="sm" type="none"/>
              <a:tailEnd len="sm" w="sm" type="none"/>
            </a:ln>
          </p:spPr>
        </p:cxnSp>
        <p:sp>
          <p:nvSpPr>
            <p:cNvPr id="434" name="Google Shape;434;p23"/>
            <p:cNvSpPr/>
            <p:nvPr/>
          </p:nvSpPr>
          <p:spPr>
            <a:xfrm flipH="1" rot="-5400000">
              <a:off x="5014110" y="4505997"/>
              <a:ext cx="229651" cy="2874154"/>
            </a:xfrm>
            <a:prstGeom prst="downArrow">
              <a:avLst>
                <a:gd fmla="val 52347" name="adj1"/>
                <a:gd fmla="val 44306" name="adj2"/>
              </a:avLst>
            </a:prstGeom>
            <a:gradFill>
              <a:gsLst>
                <a:gs pos="0">
                  <a:srgbClr val="FFFFFF">
                    <a:alpha val="0"/>
                  </a:srgbClr>
                </a:gs>
                <a:gs pos="62000">
                  <a:srgbClr val="D8D8D8"/>
                </a:gs>
                <a:gs pos="100000">
                  <a:srgbClr val="D8D8D8"/>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sp>
        <p:nvSpPr>
          <p:cNvPr id="435" name="Google Shape;435;p23"/>
          <p:cNvSpPr/>
          <p:nvPr/>
        </p:nvSpPr>
        <p:spPr>
          <a:xfrm>
            <a:off x="580388" y="1944537"/>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Truyền dữ liệu bất đồng bộ là phương pháp truyền dữ liệu theo từng ký tự khi dữ liệu được gửi từ bên truyền đến bên nhận mà không cần làm việc cùng một nhịp.</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4" name="Shape 3854"/>
        <p:cNvGrpSpPr/>
        <p:nvPr/>
      </p:nvGrpSpPr>
      <p:grpSpPr>
        <a:xfrm>
          <a:off x="0" y="0"/>
          <a:ext cx="0" cy="0"/>
          <a:chOff x="0" y="0"/>
          <a:chExt cx="0" cy="0"/>
        </a:xfrm>
      </p:grpSpPr>
      <p:sp>
        <p:nvSpPr>
          <p:cNvPr id="3855" name="Google Shape;3855;p230"/>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856" name="Google Shape;3856;p230"/>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857" name="Google Shape;3857;p230"/>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màn hình kết nối</a:t>
            </a:r>
            <a:endParaRPr sz="1400">
              <a:solidFill>
                <a:schemeClr val="dk1"/>
              </a:solidFill>
              <a:latin typeface="Arial"/>
              <a:ea typeface="Arial"/>
              <a:cs typeface="Arial"/>
              <a:sym typeface="Arial"/>
            </a:endParaRPr>
          </a:p>
        </p:txBody>
      </p:sp>
      <p:sp>
        <p:nvSpPr>
          <p:cNvPr id="3858" name="Google Shape;3858;p230"/>
          <p:cNvSpPr/>
          <p:nvPr/>
        </p:nvSpPr>
        <p:spPr>
          <a:xfrm>
            <a:off x="4664075" y="3171983"/>
            <a:ext cx="4535488"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ID và mật khẩu mong muốn của bạn vào đây và nhấp vào gửi.</a:t>
            </a:r>
            <a:endParaRPr sz="1300">
              <a:solidFill>
                <a:srgbClr val="262626"/>
              </a:solidFill>
              <a:latin typeface="Arial"/>
              <a:ea typeface="Arial"/>
              <a:cs typeface="Arial"/>
              <a:sym typeface="Arial"/>
            </a:endParaRPr>
          </a:p>
        </p:txBody>
      </p:sp>
      <p:sp>
        <p:nvSpPr>
          <p:cNvPr id="3859" name="Google Shape;3859;p230"/>
          <p:cNvSpPr/>
          <p:nvPr/>
        </p:nvSpPr>
        <p:spPr>
          <a:xfrm>
            <a:off x="4664075" y="3631009"/>
            <a:ext cx="4535488" cy="215104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thấy rằng ID và MẬT KHẨU được chỉ định khi bạn nhập.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Ở đây, </a:t>
            </a:r>
            <a:r>
              <a:rPr b="1" lang="en-US" sz="1300">
                <a:solidFill>
                  <a:srgbClr val="34339A"/>
                </a:solidFill>
                <a:latin typeface="Arial"/>
                <a:ea typeface="Arial"/>
                <a:cs typeface="Arial"/>
                <a:sym typeface="Arial"/>
              </a:rPr>
              <a:t>điểm khác biệt </a:t>
            </a:r>
            <a:r>
              <a:rPr b="1" lang="en-US" sz="1300">
                <a:solidFill>
                  <a:srgbClr val="262626"/>
                </a:solidFill>
                <a:latin typeface="Arial"/>
                <a:ea typeface="Arial"/>
                <a:cs typeface="Arial"/>
                <a:sym typeface="Arial"/>
              </a:rPr>
              <a:t>so với GET là trong POST, ID và mật khẩu đã gửi không được hiển thị dưới dạng tham số Yêu cầu trong URL.</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tạo Yêu cầu bằng </a:t>
            </a:r>
            <a:r>
              <a:rPr b="1" lang="en-US" sz="1300">
                <a:solidFill>
                  <a:srgbClr val="262626"/>
                </a:solidFill>
                <a:latin typeface="Arial"/>
                <a:ea typeface="Arial"/>
                <a:cs typeface="Arial"/>
                <a:sym typeface="Arial"/>
              </a:rPr>
              <a:t>phương thức GET để truyền tham số đơn giản và sử dụng phương thức POST để truyền mật khẩu cần được bảo mật hoặc lượng dữ liệu lớn đến máy chủ web.</a:t>
            </a:r>
            <a:endParaRPr b="1" sz="1300">
              <a:solidFill>
                <a:srgbClr val="262626"/>
              </a:solidFill>
              <a:latin typeface="Arial"/>
              <a:ea typeface="Arial"/>
              <a:cs typeface="Arial"/>
              <a:sym typeface="Arial"/>
            </a:endParaRPr>
          </a:p>
        </p:txBody>
      </p:sp>
      <p:sp>
        <p:nvSpPr>
          <p:cNvPr id="3860" name="Google Shape;3860;p230"/>
          <p:cNvSpPr/>
          <p:nvPr/>
        </p:nvSpPr>
        <p:spPr>
          <a:xfrm>
            <a:off x="4664075" y="1759881"/>
            <a:ext cx="4535488"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kết nối thông qua trình duyệt web với địa chỉ IP/method_post của Raspberry Pi, bạn có thể thấy màn hình hiển thị bên trái.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lúc đầu id và mật khẩu trống vì không nhận được id hoặc mật khẩu.</a:t>
            </a:r>
            <a:endParaRPr sz="1300">
              <a:solidFill>
                <a:srgbClr val="262626"/>
              </a:solidFill>
              <a:latin typeface="Arial"/>
              <a:ea typeface="Arial"/>
              <a:cs typeface="Arial"/>
              <a:sym typeface="Arial"/>
            </a:endParaRPr>
          </a:p>
        </p:txBody>
      </p:sp>
      <p:grpSp>
        <p:nvGrpSpPr>
          <p:cNvPr id="3861" name="Google Shape;3861;p230"/>
          <p:cNvGrpSpPr/>
          <p:nvPr/>
        </p:nvGrpSpPr>
        <p:grpSpPr>
          <a:xfrm>
            <a:off x="558800" y="1841727"/>
            <a:ext cx="3924300" cy="4093606"/>
            <a:chOff x="558800" y="1841727"/>
            <a:chExt cx="3924300" cy="4093606"/>
          </a:xfrm>
        </p:grpSpPr>
        <p:sp>
          <p:nvSpPr>
            <p:cNvPr id="3862" name="Google Shape;3862;p230"/>
            <p:cNvSpPr/>
            <p:nvPr/>
          </p:nvSpPr>
          <p:spPr>
            <a:xfrm>
              <a:off x="558800" y="1841727"/>
              <a:ext cx="3924300" cy="4093606"/>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3863" name="Google Shape;3863;p230"/>
            <p:cNvPicPr preferRelativeResize="0"/>
            <p:nvPr/>
          </p:nvPicPr>
          <p:blipFill rotWithShape="1">
            <a:blip r:embed="rId3">
              <a:alphaModFix/>
            </a:blip>
            <a:srcRect b="82789" l="0" r="77541" t="2386"/>
            <a:stretch/>
          </p:blipFill>
          <p:spPr>
            <a:xfrm>
              <a:off x="696537" y="1939379"/>
              <a:ext cx="3648826" cy="1232604"/>
            </a:xfrm>
            <a:prstGeom prst="rect">
              <a:avLst/>
            </a:prstGeom>
            <a:noFill/>
            <a:ln cap="flat" cmpd="sng" w="9525">
              <a:solidFill>
                <a:srgbClr val="7F7F7F"/>
              </a:solidFill>
              <a:prstDash val="solid"/>
              <a:round/>
              <a:headEnd len="sm" w="sm" type="none"/>
              <a:tailEnd len="sm" w="sm" type="none"/>
            </a:ln>
          </p:spPr>
        </p:pic>
        <p:pic>
          <p:nvPicPr>
            <p:cNvPr id="3864" name="Google Shape;3864;p230"/>
            <p:cNvPicPr preferRelativeResize="0"/>
            <p:nvPr/>
          </p:nvPicPr>
          <p:blipFill rotWithShape="1">
            <a:blip r:embed="rId4">
              <a:alphaModFix/>
            </a:blip>
            <a:srcRect b="84058" l="0" r="77614" t="2785"/>
            <a:stretch/>
          </p:blipFill>
          <p:spPr>
            <a:xfrm>
              <a:off x="696537" y="4504823"/>
              <a:ext cx="3648826" cy="1097524"/>
            </a:xfrm>
            <a:prstGeom prst="rect">
              <a:avLst/>
            </a:prstGeom>
            <a:noFill/>
            <a:ln cap="flat" cmpd="sng" w="9525">
              <a:solidFill>
                <a:srgbClr val="7F7F7F"/>
              </a:solidFill>
              <a:prstDash val="solid"/>
              <a:round/>
              <a:headEnd len="sm" w="sm" type="none"/>
              <a:tailEnd len="sm" w="sm" type="none"/>
            </a:ln>
          </p:spPr>
        </p:pic>
        <p:pic>
          <p:nvPicPr>
            <p:cNvPr id="3865" name="Google Shape;3865;p230"/>
            <p:cNvPicPr preferRelativeResize="0"/>
            <p:nvPr/>
          </p:nvPicPr>
          <p:blipFill rotWithShape="1">
            <a:blip r:embed="rId5">
              <a:alphaModFix/>
            </a:blip>
            <a:srcRect b="83916" l="0" r="81102" t="2519"/>
            <a:stretch/>
          </p:blipFill>
          <p:spPr>
            <a:xfrm>
              <a:off x="696537" y="3098310"/>
              <a:ext cx="3648826" cy="1340244"/>
            </a:xfrm>
            <a:prstGeom prst="rect">
              <a:avLst/>
            </a:prstGeom>
            <a:noFill/>
            <a:ln cap="flat" cmpd="sng" w="9525">
              <a:solidFill>
                <a:srgbClr val="7F7F7F"/>
              </a:solidFill>
              <a:prstDash val="solid"/>
              <a:round/>
              <a:headEnd len="sm" w="sm" type="none"/>
              <a:tailEnd len="sm" w="sm" type="none"/>
            </a:ln>
          </p:spPr>
        </p:pic>
        <p:sp>
          <p:nvSpPr>
            <p:cNvPr id="3866" name="Google Shape;3866;p230"/>
            <p:cNvSpPr/>
            <p:nvPr/>
          </p:nvSpPr>
          <p:spPr>
            <a:xfrm>
              <a:off x="2320812" y="1939378"/>
              <a:ext cx="1060563" cy="213271"/>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67" name="Google Shape;3867;p230"/>
            <p:cNvSpPr/>
            <p:nvPr/>
          </p:nvSpPr>
          <p:spPr>
            <a:xfrm>
              <a:off x="733575" y="3715833"/>
              <a:ext cx="1867986" cy="359077"/>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68" name="Google Shape;3868;p230"/>
            <p:cNvSpPr/>
            <p:nvPr/>
          </p:nvSpPr>
          <p:spPr>
            <a:xfrm>
              <a:off x="736213" y="4136482"/>
              <a:ext cx="459032" cy="184723"/>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69" name="Google Shape;3869;p230"/>
            <p:cNvSpPr/>
            <p:nvPr/>
          </p:nvSpPr>
          <p:spPr>
            <a:xfrm>
              <a:off x="2300319" y="4505471"/>
              <a:ext cx="1242981" cy="203689"/>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70" name="Google Shape;3870;p230"/>
            <p:cNvSpPr/>
            <p:nvPr/>
          </p:nvSpPr>
          <p:spPr>
            <a:xfrm>
              <a:off x="677855" y="4739963"/>
              <a:ext cx="2109250" cy="184723"/>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871" name="Google Shape;3871;p230"/>
            <p:cNvPicPr preferRelativeResize="0"/>
            <p:nvPr/>
          </p:nvPicPr>
          <p:blipFill rotWithShape="1">
            <a:blip r:embed="rId6">
              <a:alphaModFix/>
            </a:blip>
            <a:srcRect b="0" l="0" r="0" t="0"/>
            <a:stretch/>
          </p:blipFill>
          <p:spPr>
            <a:xfrm rot="-5400000">
              <a:off x="2555682" y="2193811"/>
              <a:ext cx="359715" cy="340360"/>
            </a:xfrm>
            <a:prstGeom prst="rect">
              <a:avLst/>
            </a:prstGeom>
            <a:noFill/>
            <a:ln>
              <a:noFill/>
            </a:ln>
          </p:spPr>
        </p:pic>
        <p:pic>
          <p:nvPicPr>
            <p:cNvPr id="3872" name="Google Shape;3872;p230"/>
            <p:cNvPicPr preferRelativeResize="0"/>
            <p:nvPr/>
          </p:nvPicPr>
          <p:blipFill rotWithShape="1">
            <a:blip r:embed="rId3">
              <a:alphaModFix/>
            </a:blip>
            <a:srcRect b="95403" l="10009" r="83432" t="2884"/>
            <a:stretch/>
          </p:blipFill>
          <p:spPr>
            <a:xfrm>
              <a:off x="2409825" y="2605088"/>
              <a:ext cx="1647825" cy="220276"/>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873" name="Google Shape;3873;p230"/>
            <p:cNvPicPr preferRelativeResize="0"/>
            <p:nvPr/>
          </p:nvPicPr>
          <p:blipFill rotWithShape="1">
            <a:blip r:embed="rId4">
              <a:alphaModFix/>
            </a:blip>
            <a:srcRect b="95502" l="9968" r="82635" t="2916"/>
            <a:stretch/>
          </p:blipFill>
          <p:spPr>
            <a:xfrm>
              <a:off x="2241320" y="5116200"/>
              <a:ext cx="2172912" cy="237696"/>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874" name="Google Shape;3874;p230"/>
            <p:cNvPicPr preferRelativeResize="0"/>
            <p:nvPr/>
          </p:nvPicPr>
          <p:blipFill rotWithShape="1">
            <a:blip r:embed="rId6">
              <a:alphaModFix/>
            </a:blip>
            <a:srcRect b="0" l="0" r="0" t="0"/>
            <a:stretch/>
          </p:blipFill>
          <p:spPr>
            <a:xfrm rot="-5400000">
              <a:off x="2968504" y="4716212"/>
              <a:ext cx="359715" cy="340360"/>
            </a:xfrm>
            <a:prstGeom prst="rect">
              <a:avLst/>
            </a:prstGeom>
            <a:noFill/>
            <a:ln>
              <a:noFill/>
            </a:ln>
          </p:spPr>
        </p:pic>
      </p:grpSp>
      <p:sp>
        <p:nvSpPr>
          <p:cNvPr id="3875" name="Google Shape;3875;p230"/>
          <p:cNvSpPr/>
          <p:nvPr/>
        </p:nvSpPr>
        <p:spPr>
          <a:xfrm>
            <a:off x="3600074" y="4504823"/>
            <a:ext cx="161925" cy="184723"/>
          </a:xfrm>
          <a:prstGeom prst="star6">
            <a:avLst>
              <a:gd fmla="val 28868" name="adj"/>
              <a:gd fmla="val 115470" name="hf"/>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0" name="Shape 3880"/>
        <p:cNvGrpSpPr/>
        <p:nvPr/>
      </p:nvGrpSpPr>
      <p:grpSpPr>
        <a:xfrm>
          <a:off x="0" y="0"/>
          <a:ext cx="0" cy="0"/>
          <a:chOff x="0" y="0"/>
          <a:chExt cx="0" cy="0"/>
        </a:xfrm>
      </p:grpSpPr>
      <p:sp>
        <p:nvSpPr>
          <p:cNvPr id="3881" name="Google Shape;3881;p231"/>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882" name="Google Shape;3882;p231"/>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883" name="Google Shape;3883;p23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Web GPIO Control</a:t>
            </a:r>
            <a:endParaRPr sz="2400">
              <a:solidFill>
                <a:srgbClr val="0C0C0C"/>
              </a:solidFill>
              <a:latin typeface="Arial"/>
              <a:ea typeface="Arial"/>
              <a:cs typeface="Arial"/>
              <a:sym typeface="Arial"/>
            </a:endParaRPr>
          </a:p>
        </p:txBody>
      </p:sp>
      <p:sp>
        <p:nvSpPr>
          <p:cNvPr id="3884" name="Google Shape;3884;p231"/>
          <p:cNvSpPr/>
          <p:nvPr/>
        </p:nvSpPr>
        <p:spPr>
          <a:xfrm>
            <a:off x="3758594" y="2174875"/>
            <a:ext cx="5122863" cy="165347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tạo các nút LED ON và LED OFF trong trang HTML để điều khiển đèn LED được kết nối với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tạo và lưu tệp ~/rasp_ex/webapp/led_control.py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15-25: led_control_act hàm điều khiển led. Bật/tắt led theo biến led với Yêu cầu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1 bật đèn LED, nếu không thì tắt.</a:t>
            </a:r>
            <a:endParaRPr sz="1300">
              <a:solidFill>
                <a:srgbClr val="262626"/>
              </a:solidFill>
              <a:latin typeface="Arial"/>
              <a:ea typeface="Arial"/>
              <a:cs typeface="Arial"/>
              <a:sym typeface="Arial"/>
            </a:endParaRPr>
          </a:p>
        </p:txBody>
      </p:sp>
      <p:sp>
        <p:nvSpPr>
          <p:cNvPr id="3885" name="Google Shape;3885;p231"/>
          <p:cNvSpPr/>
          <p:nvPr/>
        </p:nvSpPr>
        <p:spPr>
          <a:xfrm>
            <a:off x="580390" y="186849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Điều khiển BẬT/TẮT đèn LED thông qua Web</a:t>
            </a:r>
            <a:endParaRPr sz="1400">
              <a:solidFill>
                <a:schemeClr val="dk1"/>
              </a:solidFill>
              <a:latin typeface="Arial"/>
              <a:ea typeface="Arial"/>
              <a:cs typeface="Arial"/>
              <a:sym typeface="Arial"/>
            </a:endParaRPr>
          </a:p>
        </p:txBody>
      </p:sp>
      <p:sp>
        <p:nvSpPr>
          <p:cNvPr id="3886" name="Google Shape;3886;p231"/>
          <p:cNvSpPr/>
          <p:nvPr/>
        </p:nvSpPr>
        <p:spPr>
          <a:xfrm>
            <a:off x="3689357" y="5953125"/>
            <a:ext cx="5510208"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Truyền trạng thái cho một biến có tên là </a:t>
            </a:r>
            <a:r>
              <a:rPr lang="en-US" sz="1300">
                <a:solidFill>
                  <a:srgbClr val="FF0000"/>
                </a:solidFill>
                <a:latin typeface="Arial"/>
                <a:ea typeface="Arial"/>
                <a:cs typeface="Arial"/>
                <a:sym typeface="Arial"/>
              </a:rPr>
              <a:t>ret</a:t>
            </a:r>
            <a:r>
              <a:rPr lang="en-US" sz="1300">
                <a:solidFill>
                  <a:srgbClr val="262626"/>
                </a:solidFill>
                <a:latin typeface="Arial"/>
                <a:ea typeface="Arial"/>
                <a:cs typeface="Arial"/>
                <a:sym typeface="Arial"/>
              </a:rPr>
              <a:t> trong html (trình duyệt web)</a:t>
            </a:r>
            <a:endParaRPr/>
          </a:p>
        </p:txBody>
      </p:sp>
      <p:grpSp>
        <p:nvGrpSpPr>
          <p:cNvPr id="3887" name="Google Shape;3887;p231"/>
          <p:cNvGrpSpPr/>
          <p:nvPr/>
        </p:nvGrpSpPr>
        <p:grpSpPr>
          <a:xfrm>
            <a:off x="570865" y="2241553"/>
            <a:ext cx="7182487" cy="3711572"/>
            <a:chOff x="570863" y="2241551"/>
            <a:chExt cx="7182487" cy="3711572"/>
          </a:xfrm>
        </p:grpSpPr>
        <p:pic>
          <p:nvPicPr>
            <p:cNvPr id="3888" name="Google Shape;3888;p231"/>
            <p:cNvPicPr preferRelativeResize="0"/>
            <p:nvPr/>
          </p:nvPicPr>
          <p:blipFill rotWithShape="1">
            <a:blip r:embed="rId3">
              <a:alphaModFix/>
            </a:blip>
            <a:srcRect b="31894" l="27256" r="45997" t="7835"/>
            <a:stretch/>
          </p:blipFill>
          <p:spPr>
            <a:xfrm>
              <a:off x="570863" y="2241551"/>
              <a:ext cx="3011935" cy="3711572"/>
            </a:xfrm>
            <a:prstGeom prst="rect">
              <a:avLst/>
            </a:prstGeom>
            <a:noFill/>
            <a:ln>
              <a:noFill/>
            </a:ln>
          </p:spPr>
        </p:pic>
        <p:sp>
          <p:nvSpPr>
            <p:cNvPr id="3889" name="Google Shape;3889;p231"/>
            <p:cNvSpPr/>
            <p:nvPr/>
          </p:nvSpPr>
          <p:spPr>
            <a:xfrm>
              <a:off x="570864" y="3676299"/>
              <a:ext cx="3011934" cy="1854225"/>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890" name="Google Shape;3890;p231"/>
            <p:cNvPicPr preferRelativeResize="0"/>
            <p:nvPr/>
          </p:nvPicPr>
          <p:blipFill rotWithShape="1">
            <a:blip r:embed="rId3">
              <a:alphaModFix/>
            </a:blip>
            <a:srcRect b="38358" l="27256" r="45997" t="36954"/>
            <a:stretch/>
          </p:blipFill>
          <p:spPr>
            <a:xfrm>
              <a:off x="3730672" y="3857704"/>
              <a:ext cx="4022678" cy="2030436"/>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891" name="Google Shape;3891;p231"/>
            <p:cNvPicPr preferRelativeResize="0"/>
            <p:nvPr/>
          </p:nvPicPr>
          <p:blipFill rotWithShape="1">
            <a:blip r:embed="rId4">
              <a:alphaModFix/>
            </a:blip>
            <a:srcRect b="0" l="0" r="0" t="0"/>
            <a:stretch/>
          </p:blipFill>
          <p:spPr>
            <a:xfrm flipH="1" rot="909360">
              <a:off x="3420926" y="4108035"/>
              <a:ext cx="485056" cy="444556"/>
            </a:xfrm>
            <a:prstGeom prst="rect">
              <a:avLst/>
            </a:prstGeom>
            <a:noFill/>
            <a:ln>
              <a:noFill/>
            </a:ln>
          </p:spPr>
        </p:pic>
      </p:gr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6" name="Shape 3896"/>
        <p:cNvGrpSpPr/>
        <p:nvPr/>
      </p:nvGrpSpPr>
      <p:grpSpPr>
        <a:xfrm>
          <a:off x="0" y="0"/>
          <a:ext cx="0" cy="0"/>
          <a:chOff x="0" y="0"/>
          <a:chExt cx="0" cy="0"/>
        </a:xfrm>
      </p:grpSpPr>
      <p:sp>
        <p:nvSpPr>
          <p:cNvPr id="3897" name="Google Shape;3897;p232"/>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898" name="Google Shape;3898;p232"/>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899" name="Google Shape;3899;p232"/>
          <p:cNvSpPr/>
          <p:nvPr/>
        </p:nvSpPr>
        <p:spPr>
          <a:xfrm>
            <a:off x="3782933" y="1975674"/>
            <a:ext cx="5655596" cy="245882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và lưu tệp ~/rasp_ex/webapp/template/led_control.html</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24-30: Định nghĩa của nút để vận hành đèn LED</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26, 29: Truyền số nguyên tương ứng dưới dạng tham số Yêu cầu là Yêu cầu.arg[“led”] trong hàm led_control_act() của led_control.py</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32: Hiển thị trạng thái của đèn LED bằng ret khi trạng thái của led_control.py được phân phối dưới dạng ret</a:t>
            </a:r>
            <a:endParaRPr b="0" i="0" sz="1300" u="none" cap="none" strike="noStrike">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pic>
        <p:nvPicPr>
          <p:cNvPr id="3900" name="Google Shape;3900;p232"/>
          <p:cNvPicPr preferRelativeResize="0"/>
          <p:nvPr/>
        </p:nvPicPr>
        <p:blipFill rotWithShape="1">
          <a:blip r:embed="rId3">
            <a:alphaModFix/>
          </a:blip>
          <a:srcRect b="0" l="0" r="0" t="0"/>
          <a:stretch/>
        </p:blipFill>
        <p:spPr>
          <a:xfrm rot="-8721467">
            <a:off x="2576008" y="5275513"/>
            <a:ext cx="469836" cy="444556"/>
          </a:xfrm>
          <a:prstGeom prst="rect">
            <a:avLst/>
          </a:prstGeom>
          <a:noFill/>
          <a:ln>
            <a:noFill/>
          </a:ln>
        </p:spPr>
      </p:pic>
      <p:sp>
        <p:nvSpPr>
          <p:cNvPr id="3901" name="Google Shape;3901;p232"/>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Điều khiển BẬT/TẮT đèn LED thông qua Web</a:t>
            </a:r>
            <a:endParaRPr sz="1400">
              <a:solidFill>
                <a:schemeClr val="dk1"/>
              </a:solidFill>
              <a:latin typeface="Arial"/>
              <a:ea typeface="Arial"/>
              <a:cs typeface="Arial"/>
              <a:sym typeface="Arial"/>
            </a:endParaRPr>
          </a:p>
        </p:txBody>
      </p:sp>
      <p:grpSp>
        <p:nvGrpSpPr>
          <p:cNvPr id="3902" name="Google Shape;3902;p232"/>
          <p:cNvGrpSpPr/>
          <p:nvPr/>
        </p:nvGrpSpPr>
        <p:grpSpPr>
          <a:xfrm>
            <a:off x="558800" y="1885950"/>
            <a:ext cx="8785224" cy="4305300"/>
            <a:chOff x="558800" y="1952625"/>
            <a:chExt cx="8785224" cy="4305300"/>
          </a:xfrm>
        </p:grpSpPr>
        <p:pic>
          <p:nvPicPr>
            <p:cNvPr id="3903" name="Google Shape;3903;p232"/>
            <p:cNvPicPr preferRelativeResize="0"/>
            <p:nvPr/>
          </p:nvPicPr>
          <p:blipFill rotWithShape="1">
            <a:blip r:embed="rId4">
              <a:alphaModFix/>
            </a:blip>
            <a:srcRect b="17071" l="27111" r="43016" t="7703"/>
            <a:stretch/>
          </p:blipFill>
          <p:spPr>
            <a:xfrm>
              <a:off x="558801" y="1952625"/>
              <a:ext cx="3126286" cy="4305300"/>
            </a:xfrm>
            <a:prstGeom prst="rect">
              <a:avLst/>
            </a:prstGeom>
            <a:noFill/>
            <a:ln>
              <a:noFill/>
            </a:ln>
          </p:spPr>
        </p:pic>
        <p:sp>
          <p:nvSpPr>
            <p:cNvPr id="3904" name="Google Shape;3904;p232"/>
            <p:cNvSpPr/>
            <p:nvPr/>
          </p:nvSpPr>
          <p:spPr>
            <a:xfrm>
              <a:off x="558800" y="4738941"/>
              <a:ext cx="3126286" cy="1166469"/>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905" name="Google Shape;3905;p232"/>
            <p:cNvPicPr preferRelativeResize="0"/>
            <p:nvPr/>
          </p:nvPicPr>
          <p:blipFill rotWithShape="1">
            <a:blip r:embed="rId4">
              <a:alphaModFix/>
            </a:blip>
            <a:srcRect b="23522" l="27111" r="43016" t="57032"/>
            <a:stretch/>
          </p:blipFill>
          <p:spPr>
            <a:xfrm>
              <a:off x="3863432" y="3963698"/>
              <a:ext cx="5480592" cy="1951016"/>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906" name="Google Shape;3906;p232"/>
            <p:cNvPicPr preferRelativeResize="0"/>
            <p:nvPr/>
          </p:nvPicPr>
          <p:blipFill rotWithShape="1">
            <a:blip r:embed="rId3">
              <a:alphaModFix/>
            </a:blip>
            <a:srcRect b="0" l="0" r="0" t="0"/>
            <a:stretch/>
          </p:blipFill>
          <p:spPr>
            <a:xfrm flipH="1" rot="989460">
              <a:off x="3537879" y="4278897"/>
              <a:ext cx="469836" cy="444556"/>
            </a:xfrm>
            <a:prstGeom prst="rect">
              <a:avLst/>
            </a:prstGeom>
            <a:noFill/>
            <a:ln>
              <a:noFill/>
            </a:ln>
          </p:spPr>
        </p:pic>
      </p:gr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1" name="Shape 3911"/>
        <p:cNvGrpSpPr/>
        <p:nvPr/>
      </p:nvGrpSpPr>
      <p:grpSpPr>
        <a:xfrm>
          <a:off x="0" y="0"/>
          <a:ext cx="0" cy="0"/>
          <a:chOff x="0" y="0"/>
          <a:chExt cx="0" cy="0"/>
        </a:xfrm>
      </p:grpSpPr>
      <p:sp>
        <p:nvSpPr>
          <p:cNvPr id="3912" name="Google Shape;3912;p233"/>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4.4. Máy chủ web Flask</a:t>
            </a:r>
            <a:endParaRPr/>
          </a:p>
        </p:txBody>
      </p:sp>
      <p:sp>
        <p:nvSpPr>
          <p:cNvPr id="3913" name="Google Shape;3913;p233"/>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sp>
        <p:nvSpPr>
          <p:cNvPr id="3914" name="Google Shape;3914;p233"/>
          <p:cNvSpPr/>
          <p:nvPr/>
        </p:nvSpPr>
        <p:spPr>
          <a:xfrm>
            <a:off x="641824" y="1386131"/>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Điều khiển BẬT/TẮT đèn LED thông qua Web</a:t>
            </a:r>
            <a:endParaRPr sz="1400">
              <a:solidFill>
                <a:schemeClr val="dk1"/>
              </a:solidFill>
              <a:latin typeface="Arial"/>
              <a:ea typeface="Arial"/>
              <a:cs typeface="Arial"/>
              <a:sym typeface="Arial"/>
            </a:endParaRPr>
          </a:p>
        </p:txBody>
      </p:sp>
      <p:grpSp>
        <p:nvGrpSpPr>
          <p:cNvPr id="3915" name="Google Shape;3915;p233"/>
          <p:cNvGrpSpPr/>
          <p:nvPr/>
        </p:nvGrpSpPr>
        <p:grpSpPr>
          <a:xfrm>
            <a:off x="712182" y="3111172"/>
            <a:ext cx="6807286" cy="1802590"/>
            <a:chOff x="4514399" y="2413705"/>
            <a:chExt cx="4916025" cy="1301778"/>
          </a:xfrm>
        </p:grpSpPr>
        <p:pic>
          <p:nvPicPr>
            <p:cNvPr id="3916" name="Google Shape;3916;p233"/>
            <p:cNvPicPr preferRelativeResize="0"/>
            <p:nvPr/>
          </p:nvPicPr>
          <p:blipFill rotWithShape="1">
            <a:blip r:embed="rId3">
              <a:alphaModFix/>
            </a:blip>
            <a:srcRect b="38538" l="0" r="205" t="13967"/>
            <a:stretch/>
          </p:blipFill>
          <p:spPr>
            <a:xfrm>
              <a:off x="4514399" y="2413705"/>
              <a:ext cx="4916025" cy="1301778"/>
            </a:xfrm>
            <a:prstGeom prst="rect">
              <a:avLst/>
            </a:prstGeom>
            <a:noFill/>
            <a:ln>
              <a:noFill/>
            </a:ln>
          </p:spPr>
        </p:pic>
        <p:pic>
          <p:nvPicPr>
            <p:cNvPr id="3917" name="Google Shape;3917;p233"/>
            <p:cNvPicPr preferRelativeResize="0"/>
            <p:nvPr/>
          </p:nvPicPr>
          <p:blipFill rotWithShape="1">
            <a:blip r:embed="rId4">
              <a:alphaModFix/>
            </a:blip>
            <a:srcRect b="0" l="0" r="0" t="0"/>
            <a:stretch/>
          </p:blipFill>
          <p:spPr>
            <a:xfrm>
              <a:off x="4519160" y="2422206"/>
              <a:ext cx="3143250" cy="103935"/>
            </a:xfrm>
            <a:prstGeom prst="rect">
              <a:avLst/>
            </a:prstGeom>
            <a:noFill/>
            <a:ln>
              <a:noFill/>
            </a:ln>
          </p:spPr>
        </p:pic>
        <p:sp>
          <p:nvSpPr>
            <p:cNvPr id="3918" name="Google Shape;3918;p233"/>
            <p:cNvSpPr/>
            <p:nvPr/>
          </p:nvSpPr>
          <p:spPr>
            <a:xfrm>
              <a:off x="5461684" y="2413706"/>
              <a:ext cx="2200726" cy="103935"/>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3919" name="Google Shape;3919;p233"/>
          <p:cNvSpPr/>
          <p:nvPr/>
        </p:nvSpPr>
        <p:spPr>
          <a:xfrm>
            <a:off x="671279" y="1625950"/>
            <a:ext cx="9053610" cy="115077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lưu led_control.py và led_control.html, hãy thực hiện lệnh sudo python3 ~/webapp/led_control.py.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kết nối thông qua trình duyệt web với địa chỉ IP/led_control của Raspberry Pi, bạn có thể thấy màn hình bên dưới.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Bằng cách nhấn từng nút, bạn có thể kiểm tra văn bản của trang web thay đổi như thế nào và đèn LED thay đổi như mong muốn.</a:t>
            </a:r>
            <a:endParaRPr sz="1300">
              <a:solidFill>
                <a:srgbClr val="262626"/>
              </a:solidFill>
              <a:latin typeface="Arial"/>
              <a:ea typeface="Arial"/>
              <a:cs typeface="Arial"/>
              <a:sym typeface="Arial"/>
            </a:endParaRPr>
          </a:p>
        </p:txBody>
      </p:sp>
      <p:pic>
        <p:nvPicPr>
          <p:cNvPr id="3920" name="Google Shape;3920;p233"/>
          <p:cNvPicPr preferRelativeResize="0"/>
          <p:nvPr/>
        </p:nvPicPr>
        <p:blipFill rotWithShape="1">
          <a:blip r:embed="rId4">
            <a:alphaModFix/>
          </a:blip>
          <a:srcRect b="0" l="29986" r="0" t="0"/>
          <a:stretch/>
        </p:blipFill>
        <p:spPr>
          <a:xfrm>
            <a:off x="3238499" y="3719770"/>
            <a:ext cx="4646749" cy="219455"/>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3921" name="Google Shape;3921;p233"/>
          <p:cNvPicPr preferRelativeResize="0"/>
          <p:nvPr/>
        </p:nvPicPr>
        <p:blipFill rotWithShape="1">
          <a:blip r:embed="rId5">
            <a:alphaModFix/>
          </a:blip>
          <a:srcRect b="0" l="0" r="0" t="0"/>
          <a:stretch/>
        </p:blipFill>
        <p:spPr>
          <a:xfrm rot="-8721467">
            <a:off x="2778212" y="3400404"/>
            <a:ext cx="412703" cy="390497"/>
          </a:xfrm>
          <a:prstGeom prst="rect">
            <a:avLst/>
          </a:prstGeom>
          <a:noFill/>
          <a:ln>
            <a:noFill/>
          </a:ln>
        </p:spPr>
      </p:pic>
      <p:grpSp>
        <p:nvGrpSpPr>
          <p:cNvPr id="3922" name="Google Shape;3922;p233"/>
          <p:cNvGrpSpPr/>
          <p:nvPr/>
        </p:nvGrpSpPr>
        <p:grpSpPr>
          <a:xfrm>
            <a:off x="718776" y="5021209"/>
            <a:ext cx="6800693" cy="1210564"/>
            <a:chOff x="718776" y="5314061"/>
            <a:chExt cx="6800693" cy="1210564"/>
          </a:xfrm>
        </p:grpSpPr>
        <p:sp>
          <p:nvSpPr>
            <p:cNvPr id="3923" name="Google Shape;3923;p233"/>
            <p:cNvSpPr/>
            <p:nvPr/>
          </p:nvSpPr>
          <p:spPr>
            <a:xfrm>
              <a:off x="718776" y="5314061"/>
              <a:ext cx="6800693" cy="1210564"/>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grpSp>
          <p:nvGrpSpPr>
            <p:cNvPr id="3924" name="Google Shape;3924;p233"/>
            <p:cNvGrpSpPr/>
            <p:nvPr/>
          </p:nvGrpSpPr>
          <p:grpSpPr>
            <a:xfrm>
              <a:off x="836515" y="5458187"/>
              <a:ext cx="6565210" cy="971388"/>
              <a:chOff x="954258" y="4982429"/>
              <a:chExt cx="6565210" cy="971388"/>
            </a:xfrm>
          </p:grpSpPr>
          <p:sp>
            <p:nvSpPr>
              <p:cNvPr id="3925" name="Google Shape;3925;p233"/>
              <p:cNvSpPr txBox="1"/>
              <p:nvPr/>
            </p:nvSpPr>
            <p:spPr>
              <a:xfrm>
                <a:off x="3478086" y="4982429"/>
                <a:ext cx="1504950" cy="4924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HOME IOT ứng dụng</a:t>
                </a:r>
                <a:endParaRPr sz="1300">
                  <a:solidFill>
                    <a:srgbClr val="262626"/>
                  </a:solidFill>
                  <a:latin typeface="Arial"/>
                  <a:ea typeface="Arial"/>
                  <a:cs typeface="Arial"/>
                  <a:sym typeface="Arial"/>
                </a:endParaRPr>
              </a:p>
            </p:txBody>
          </p:sp>
          <p:sp>
            <p:nvSpPr>
              <p:cNvPr id="3926" name="Google Shape;3926;p233"/>
              <p:cNvSpPr txBox="1"/>
              <p:nvPr/>
            </p:nvSpPr>
            <p:spPr>
              <a:xfrm>
                <a:off x="3478086" y="5661429"/>
                <a:ext cx="1504950"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LED is OFF</a:t>
                </a:r>
                <a:endParaRPr sz="1300">
                  <a:solidFill>
                    <a:srgbClr val="262626"/>
                  </a:solidFill>
                  <a:latin typeface="Arial"/>
                  <a:ea typeface="Arial"/>
                  <a:cs typeface="Arial"/>
                  <a:sym typeface="Arial"/>
                </a:endParaRPr>
              </a:p>
            </p:txBody>
          </p:sp>
          <p:sp>
            <p:nvSpPr>
              <p:cNvPr id="3927" name="Google Shape;3927;p233"/>
              <p:cNvSpPr txBox="1"/>
              <p:nvPr/>
            </p:nvSpPr>
            <p:spPr>
              <a:xfrm>
                <a:off x="954258" y="5259693"/>
                <a:ext cx="1966646" cy="470687"/>
              </a:xfrm>
              <a:prstGeom prst="rect">
                <a:avLst/>
              </a:prstGeom>
              <a:solidFill>
                <a:srgbClr val="BAE0E3"/>
              </a:solidFill>
              <a:ln cap="flat" cmpd="sng" w="9525">
                <a:solidFill>
                  <a:srgbClr val="34339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u="sng">
                    <a:solidFill>
                      <a:srgbClr val="262626"/>
                    </a:solidFill>
                    <a:latin typeface="Arial"/>
                    <a:ea typeface="Arial"/>
                    <a:cs typeface="Arial"/>
                    <a:sym typeface="Arial"/>
                  </a:rPr>
                  <a:t>LED ON</a:t>
                </a:r>
                <a:endParaRPr sz="1300" u="sng">
                  <a:solidFill>
                    <a:srgbClr val="262626"/>
                  </a:solidFill>
                  <a:latin typeface="Arial"/>
                  <a:ea typeface="Arial"/>
                  <a:cs typeface="Arial"/>
                  <a:sym typeface="Arial"/>
                </a:endParaRPr>
              </a:p>
            </p:txBody>
          </p:sp>
          <p:sp>
            <p:nvSpPr>
              <p:cNvPr id="3928" name="Google Shape;3928;p233"/>
              <p:cNvSpPr txBox="1"/>
              <p:nvPr/>
            </p:nvSpPr>
            <p:spPr>
              <a:xfrm>
                <a:off x="5552822" y="5259693"/>
                <a:ext cx="1966646" cy="470687"/>
              </a:xfrm>
              <a:prstGeom prst="rect">
                <a:avLst/>
              </a:prstGeom>
              <a:solidFill>
                <a:srgbClr val="BAE0E3"/>
              </a:solidFill>
              <a:ln cap="flat" cmpd="sng" w="9525">
                <a:solidFill>
                  <a:srgbClr val="34339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u="sng">
                    <a:solidFill>
                      <a:srgbClr val="262626"/>
                    </a:solidFill>
                    <a:latin typeface="Arial"/>
                    <a:ea typeface="Arial"/>
                    <a:cs typeface="Arial"/>
                    <a:sym typeface="Arial"/>
                  </a:rPr>
                  <a:t>LED OFF</a:t>
                </a:r>
                <a:endParaRPr sz="1300" u="sng">
                  <a:solidFill>
                    <a:srgbClr val="262626"/>
                  </a:solidFill>
                  <a:latin typeface="Arial"/>
                  <a:ea typeface="Arial"/>
                  <a:cs typeface="Arial"/>
                  <a:sym typeface="Arial"/>
                </a:endParaRPr>
              </a:p>
            </p:txBody>
          </p:sp>
        </p:grpSp>
      </p:grpSp>
      <p:grpSp>
        <p:nvGrpSpPr>
          <p:cNvPr id="3929" name="Google Shape;3929;p233"/>
          <p:cNvGrpSpPr/>
          <p:nvPr/>
        </p:nvGrpSpPr>
        <p:grpSpPr>
          <a:xfrm>
            <a:off x="899919" y="2709071"/>
            <a:ext cx="3672090" cy="294654"/>
            <a:chOff x="899919" y="2709071"/>
            <a:chExt cx="3672090" cy="294654"/>
          </a:xfrm>
        </p:grpSpPr>
        <p:sp>
          <p:nvSpPr>
            <p:cNvPr id="3930" name="Google Shape;3930;p233"/>
            <p:cNvSpPr/>
            <p:nvPr/>
          </p:nvSpPr>
          <p:spPr>
            <a:xfrm>
              <a:off x="942688" y="2709071"/>
              <a:ext cx="3629321"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python3 rasp_ex/webapp/led_control.py </a:t>
              </a:r>
              <a:endParaRPr/>
            </a:p>
          </p:txBody>
        </p:sp>
        <p:sp>
          <p:nvSpPr>
            <p:cNvPr id="3931" name="Google Shape;3931;p233"/>
            <p:cNvSpPr/>
            <p:nvPr/>
          </p:nvSpPr>
          <p:spPr>
            <a:xfrm>
              <a:off x="899919" y="2709071"/>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6" name="Shape 3936"/>
        <p:cNvGrpSpPr/>
        <p:nvPr/>
      </p:nvGrpSpPr>
      <p:grpSpPr>
        <a:xfrm>
          <a:off x="0" y="0"/>
          <a:ext cx="0" cy="0"/>
          <a:chOff x="0" y="0"/>
          <a:chExt cx="0" cy="0"/>
        </a:xfrm>
      </p:grpSpPr>
      <p:sp>
        <p:nvSpPr>
          <p:cNvPr id="3937" name="Google Shape;3937;p23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Sử dụng Raspberry Pi làm Máy chủ DB</a:t>
            </a:r>
            <a:endParaRPr/>
          </a:p>
        </p:txBody>
      </p:sp>
      <p:sp>
        <p:nvSpPr>
          <p:cNvPr id="3938" name="Google Shape;3938;p23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5.</a:t>
            </a:r>
            <a:endParaRPr/>
          </a:p>
        </p:txBody>
      </p:sp>
      <p:sp>
        <p:nvSpPr>
          <p:cNvPr id="3939" name="Google Shape;3939;p234"/>
          <p:cNvSpPr/>
          <p:nvPr/>
        </p:nvSpPr>
        <p:spPr>
          <a:xfrm>
            <a:off x="1054112" y="4003778"/>
            <a:ext cx="3740912"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5.1. Sử dụng MariaDB</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5.2. Sử dụng HeidiSQL</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5.3. Ứng dụng của MariaDB</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4" name="Shape 3944"/>
        <p:cNvGrpSpPr/>
        <p:nvPr/>
      </p:nvGrpSpPr>
      <p:grpSpPr>
        <a:xfrm>
          <a:off x="0" y="0"/>
          <a:ext cx="0" cy="0"/>
          <a:chOff x="0" y="0"/>
          <a:chExt cx="0" cy="0"/>
        </a:xfrm>
      </p:grpSpPr>
      <p:sp>
        <p:nvSpPr>
          <p:cNvPr id="3945" name="Google Shape;3945;p235"/>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5.1. Sử dụng MariaDB</a:t>
            </a:r>
            <a:endParaRPr/>
          </a:p>
        </p:txBody>
      </p:sp>
      <p:sp>
        <p:nvSpPr>
          <p:cNvPr id="3946" name="Google Shape;3946;p235"/>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3947" name="Google Shape;3947;p23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MariaDB</a:t>
            </a:r>
            <a:endParaRPr/>
          </a:p>
        </p:txBody>
      </p:sp>
      <p:sp>
        <p:nvSpPr>
          <p:cNvPr id="3948" name="Google Shape;3948;p235"/>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Một hệ thống cơ sở dữ liệu quan hệ mã nguồn mở</a:t>
            </a:r>
            <a:endParaRPr sz="1400">
              <a:solidFill>
                <a:schemeClr val="dk1"/>
              </a:solidFill>
              <a:latin typeface="Arial"/>
              <a:ea typeface="Arial"/>
              <a:cs typeface="Arial"/>
              <a:sym typeface="Arial"/>
            </a:endParaRPr>
          </a:p>
        </p:txBody>
      </p:sp>
      <p:sp>
        <p:nvSpPr>
          <p:cNvPr id="3949" name="Google Shape;3949;p235"/>
          <p:cNvSpPr/>
          <p:nvPr/>
        </p:nvSpPr>
        <p:spPr>
          <a:xfrm>
            <a:off x="712184" y="2174873"/>
            <a:ext cx="8487381" cy="125336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MariaDB là một hệ thống quản lý cơ sở dữ liệu quan hệ mã nguồn mở (RDBMS).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MariaDB dựa trên cùng một mã nguồn với MySQL, vì vậy nó có giấy phép GPL v2</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Nhà phân phối phải chia sẻ bản quyền với Monty Program AB để duy trì khả năng tương thích cao với MySQL</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MariaDB dùng chung mã nguồn với MySQL nên cách sử dụng và cấu trúc cũng giống như của MySQL.</a:t>
            </a:r>
            <a:endParaRPr sz="1300">
              <a:solidFill>
                <a:srgbClr val="262626"/>
              </a:solidFill>
              <a:latin typeface="Arial"/>
              <a:ea typeface="Arial"/>
              <a:cs typeface="Arial"/>
              <a:sym typeface="Arial"/>
            </a:endParaRPr>
          </a:p>
        </p:txBody>
      </p:sp>
      <p:pic>
        <p:nvPicPr>
          <p:cNvPr id="3950" name="Google Shape;3950;p235"/>
          <p:cNvPicPr preferRelativeResize="0"/>
          <p:nvPr/>
        </p:nvPicPr>
        <p:blipFill rotWithShape="1">
          <a:blip r:embed="rId3">
            <a:alphaModFix/>
          </a:blip>
          <a:srcRect b="0" l="0" r="0" t="0"/>
          <a:stretch/>
        </p:blipFill>
        <p:spPr>
          <a:xfrm>
            <a:off x="2883224" y="3753100"/>
            <a:ext cx="3561705" cy="10091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5" name="Shape 3955"/>
        <p:cNvGrpSpPr/>
        <p:nvPr/>
      </p:nvGrpSpPr>
      <p:grpSpPr>
        <a:xfrm>
          <a:off x="0" y="0"/>
          <a:ext cx="0" cy="0"/>
          <a:chOff x="0" y="0"/>
          <a:chExt cx="0" cy="0"/>
        </a:xfrm>
      </p:grpSpPr>
      <p:sp>
        <p:nvSpPr>
          <p:cNvPr id="3956" name="Google Shape;3956;p236"/>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5.1. Sử dụng MariaDB</a:t>
            </a:r>
            <a:endParaRPr/>
          </a:p>
        </p:txBody>
      </p:sp>
      <p:sp>
        <p:nvSpPr>
          <p:cNvPr id="3957" name="Google Shape;3957;p236"/>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3958" name="Google Shape;3958;p236"/>
          <p:cNvSpPr/>
          <p:nvPr/>
        </p:nvSpPr>
        <p:spPr>
          <a:xfrm>
            <a:off x="5780035" y="1813870"/>
            <a:ext cx="3529503" cy="205358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lệnh sudo apt-get install mariadb-server để cài đặt MariaDB trên Raspberry Pi và trả lời bằng y cho thông báo [Y/n] xuất hiện ở giữa.</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cài đặt xong, dùng lệnh mysql -V để kiểm tra phiên bản DB.</a:t>
            </a:r>
            <a:endParaRPr sz="1300">
              <a:solidFill>
                <a:srgbClr val="262626"/>
              </a:solidFill>
              <a:latin typeface="Arial"/>
              <a:ea typeface="Arial"/>
              <a:cs typeface="Arial"/>
              <a:sym typeface="Arial"/>
            </a:endParaRPr>
          </a:p>
        </p:txBody>
      </p:sp>
      <p:sp>
        <p:nvSpPr>
          <p:cNvPr id="3959" name="Google Shape;3959;p236"/>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MariaDB trên Raspberry Pi</a:t>
            </a:r>
            <a:endParaRPr sz="1400">
              <a:solidFill>
                <a:schemeClr val="dk1"/>
              </a:solidFill>
              <a:latin typeface="Arial"/>
              <a:ea typeface="Arial"/>
              <a:cs typeface="Arial"/>
              <a:sym typeface="Arial"/>
            </a:endParaRPr>
          </a:p>
        </p:txBody>
      </p:sp>
      <p:grpSp>
        <p:nvGrpSpPr>
          <p:cNvPr id="3960" name="Google Shape;3960;p236"/>
          <p:cNvGrpSpPr/>
          <p:nvPr/>
        </p:nvGrpSpPr>
        <p:grpSpPr>
          <a:xfrm>
            <a:off x="558802" y="1842161"/>
            <a:ext cx="5123625" cy="3767842"/>
            <a:chOff x="4391025" y="2450520"/>
            <a:chExt cx="4953000" cy="3642367"/>
          </a:xfrm>
        </p:grpSpPr>
        <p:pic>
          <p:nvPicPr>
            <p:cNvPr id="3961" name="Google Shape;3961;p236"/>
            <p:cNvPicPr preferRelativeResize="0"/>
            <p:nvPr/>
          </p:nvPicPr>
          <p:blipFill rotWithShape="1">
            <a:blip r:embed="rId3">
              <a:alphaModFix/>
            </a:blip>
            <a:srcRect b="0" l="0" r="0" t="0"/>
            <a:stretch/>
          </p:blipFill>
          <p:spPr>
            <a:xfrm>
              <a:off x="4391025" y="2450520"/>
              <a:ext cx="4953000" cy="2755886"/>
            </a:xfrm>
            <a:prstGeom prst="rect">
              <a:avLst/>
            </a:prstGeom>
            <a:noFill/>
            <a:ln>
              <a:noFill/>
            </a:ln>
          </p:spPr>
        </p:pic>
        <p:pic>
          <p:nvPicPr>
            <p:cNvPr id="3962" name="Google Shape;3962;p236"/>
            <p:cNvPicPr preferRelativeResize="0"/>
            <p:nvPr/>
          </p:nvPicPr>
          <p:blipFill rotWithShape="1">
            <a:blip r:embed="rId4">
              <a:alphaModFix/>
            </a:blip>
            <a:srcRect b="0" l="0" r="0" t="63945"/>
            <a:stretch/>
          </p:blipFill>
          <p:spPr>
            <a:xfrm>
              <a:off x="4391025" y="5099244"/>
              <a:ext cx="4953000" cy="993643"/>
            </a:xfrm>
            <a:prstGeom prst="rect">
              <a:avLst/>
            </a:prstGeom>
            <a:noFill/>
            <a:ln>
              <a:noFill/>
            </a:ln>
          </p:spPr>
        </p:pic>
        <p:pic>
          <p:nvPicPr>
            <p:cNvPr id="3963" name="Google Shape;3963;p236"/>
            <p:cNvPicPr preferRelativeResize="0"/>
            <p:nvPr/>
          </p:nvPicPr>
          <p:blipFill rotWithShape="1">
            <a:blip r:embed="rId5">
              <a:alphaModFix/>
            </a:blip>
            <a:srcRect b="3677" l="0" r="2095" t="67451"/>
            <a:stretch/>
          </p:blipFill>
          <p:spPr>
            <a:xfrm>
              <a:off x="4391025" y="3791374"/>
              <a:ext cx="4953000" cy="796977"/>
            </a:xfrm>
            <a:prstGeom prst="rect">
              <a:avLst/>
            </a:prstGeom>
            <a:noFill/>
            <a:ln>
              <a:noFill/>
            </a:ln>
          </p:spPr>
        </p:pic>
      </p:grpSp>
      <p:grpSp>
        <p:nvGrpSpPr>
          <p:cNvPr id="3964" name="Google Shape;3964;p236"/>
          <p:cNvGrpSpPr/>
          <p:nvPr/>
        </p:nvGrpSpPr>
        <p:grpSpPr>
          <a:xfrm>
            <a:off x="5927852" y="2788852"/>
            <a:ext cx="3245019" cy="294654"/>
            <a:chOff x="5965695" y="3595661"/>
            <a:chExt cx="3245019" cy="294654"/>
          </a:xfrm>
        </p:grpSpPr>
        <p:sp>
          <p:nvSpPr>
            <p:cNvPr id="3965" name="Google Shape;3965;p236"/>
            <p:cNvSpPr/>
            <p:nvPr/>
          </p:nvSpPr>
          <p:spPr>
            <a:xfrm>
              <a:off x="6019614" y="3595661"/>
              <a:ext cx="3191100" cy="294600"/>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apt-get install mariadb-server </a:t>
              </a:r>
              <a:endParaRPr/>
            </a:p>
          </p:txBody>
        </p:sp>
        <p:sp>
          <p:nvSpPr>
            <p:cNvPr id="3966" name="Google Shape;3966;p236"/>
            <p:cNvSpPr/>
            <p:nvPr/>
          </p:nvSpPr>
          <p:spPr>
            <a:xfrm>
              <a:off x="5965695" y="3595661"/>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pic>
        <p:nvPicPr>
          <p:cNvPr id="3967" name="Google Shape;3967;p236"/>
          <p:cNvPicPr preferRelativeResize="0"/>
          <p:nvPr/>
        </p:nvPicPr>
        <p:blipFill rotWithShape="1">
          <a:blip r:embed="rId3">
            <a:alphaModFix/>
          </a:blip>
          <a:srcRect b="82128" l="1" r="48895" t="13776"/>
          <a:stretch/>
        </p:blipFill>
        <p:spPr>
          <a:xfrm>
            <a:off x="685027" y="2858113"/>
            <a:ext cx="4871173" cy="217165"/>
          </a:xfrm>
          <a:prstGeom prst="rect">
            <a:avLst/>
          </a:prstGeom>
          <a:noFill/>
          <a:ln cap="flat" cmpd="sng" w="19050">
            <a:solidFill>
              <a:schemeClr val="accent4"/>
            </a:solidFill>
            <a:prstDash val="solid"/>
            <a:round/>
            <a:headEnd len="sm" w="sm" type="none"/>
            <a:tailEnd len="sm" w="sm" type="none"/>
          </a:ln>
          <a:effectLst>
            <a:outerShdw blurRad="50800" rotWithShape="0" algn="tl" dir="2700000" dist="38100">
              <a:srgbClr val="000000">
                <a:alpha val="40000"/>
              </a:srgbClr>
            </a:outerShdw>
          </a:effectLst>
        </p:spPr>
      </p:pic>
      <p:pic>
        <p:nvPicPr>
          <p:cNvPr id="3968" name="Google Shape;3968;p236"/>
          <p:cNvPicPr preferRelativeResize="0"/>
          <p:nvPr/>
        </p:nvPicPr>
        <p:blipFill rotWithShape="1">
          <a:blip r:embed="rId6">
            <a:alphaModFix/>
          </a:blip>
          <a:srcRect b="0" l="0" r="0" t="0"/>
          <a:stretch/>
        </p:blipFill>
        <p:spPr>
          <a:xfrm rot="-7583924">
            <a:off x="554046" y="2443051"/>
            <a:ext cx="376494" cy="356236"/>
          </a:xfrm>
          <a:prstGeom prst="rect">
            <a:avLst/>
          </a:prstGeom>
          <a:noFill/>
          <a:ln>
            <a:noFill/>
          </a:ln>
        </p:spPr>
      </p:pic>
      <p:sp>
        <p:nvSpPr>
          <p:cNvPr id="3969" name="Google Shape;3969;p236"/>
          <p:cNvSpPr/>
          <p:nvPr/>
        </p:nvSpPr>
        <p:spPr>
          <a:xfrm>
            <a:off x="558802" y="2216705"/>
            <a:ext cx="3047375" cy="116818"/>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70" name="Google Shape;3970;p236"/>
          <p:cNvSpPr/>
          <p:nvPr/>
        </p:nvSpPr>
        <p:spPr>
          <a:xfrm>
            <a:off x="558151" y="5305858"/>
            <a:ext cx="1319288" cy="102721"/>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971" name="Google Shape;3971;p236"/>
          <p:cNvPicPr preferRelativeResize="0"/>
          <p:nvPr/>
        </p:nvPicPr>
        <p:blipFill rotWithShape="1">
          <a:blip r:embed="rId6">
            <a:alphaModFix/>
          </a:blip>
          <a:srcRect b="0" l="0" r="0" t="0"/>
          <a:stretch/>
        </p:blipFill>
        <p:spPr>
          <a:xfrm rot="-8621497">
            <a:off x="529057" y="5559703"/>
            <a:ext cx="391542" cy="370475"/>
          </a:xfrm>
          <a:prstGeom prst="rect">
            <a:avLst/>
          </a:prstGeom>
          <a:noFill/>
          <a:ln>
            <a:noFill/>
          </a:ln>
        </p:spPr>
      </p:pic>
      <p:grpSp>
        <p:nvGrpSpPr>
          <p:cNvPr id="3972" name="Google Shape;3972;p236"/>
          <p:cNvGrpSpPr/>
          <p:nvPr/>
        </p:nvGrpSpPr>
        <p:grpSpPr>
          <a:xfrm>
            <a:off x="898693" y="5730078"/>
            <a:ext cx="8178793" cy="383229"/>
            <a:chOff x="898693" y="5730078"/>
            <a:chExt cx="8178793" cy="383229"/>
          </a:xfrm>
        </p:grpSpPr>
        <p:pic>
          <p:nvPicPr>
            <p:cNvPr id="3973" name="Google Shape;3973;p236"/>
            <p:cNvPicPr preferRelativeResize="0"/>
            <p:nvPr/>
          </p:nvPicPr>
          <p:blipFill rotWithShape="1">
            <a:blip r:embed="rId4">
              <a:alphaModFix/>
            </a:blip>
            <a:srcRect b="3640" l="0" r="15516" t="89246"/>
            <a:stretch/>
          </p:blipFill>
          <p:spPr>
            <a:xfrm>
              <a:off x="898693" y="5730078"/>
              <a:ext cx="8178793" cy="383229"/>
            </a:xfrm>
            <a:prstGeom prst="rect">
              <a:avLst/>
            </a:prstGeom>
            <a:noFill/>
            <a:ln cap="flat" cmpd="sng" w="19050">
              <a:solidFill>
                <a:schemeClr val="accent4"/>
              </a:solidFill>
              <a:prstDash val="solid"/>
              <a:round/>
              <a:headEnd len="sm" w="sm" type="none"/>
              <a:tailEnd len="sm" w="sm" type="none"/>
            </a:ln>
            <a:effectLst>
              <a:outerShdw blurRad="50800" rotWithShape="0" algn="tl" dir="2700000" dist="38100">
                <a:srgbClr val="000000">
                  <a:alpha val="40000"/>
                </a:srgbClr>
              </a:outerShdw>
            </a:effectLst>
          </p:spPr>
        </p:pic>
        <p:sp>
          <p:nvSpPr>
            <p:cNvPr id="3974" name="Google Shape;3974;p236"/>
            <p:cNvSpPr/>
            <p:nvPr/>
          </p:nvSpPr>
          <p:spPr>
            <a:xfrm>
              <a:off x="2451959" y="5744940"/>
              <a:ext cx="752349" cy="171306"/>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9" name="Shape 3979"/>
        <p:cNvGrpSpPr/>
        <p:nvPr/>
      </p:nvGrpSpPr>
      <p:grpSpPr>
        <a:xfrm>
          <a:off x="0" y="0"/>
          <a:ext cx="0" cy="0"/>
          <a:chOff x="0" y="0"/>
          <a:chExt cx="0" cy="0"/>
        </a:xfrm>
      </p:grpSpPr>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4" name="Shape 3984"/>
        <p:cNvGrpSpPr/>
        <p:nvPr/>
      </p:nvGrpSpPr>
      <p:grpSpPr>
        <a:xfrm>
          <a:off x="0" y="0"/>
          <a:ext cx="0" cy="0"/>
          <a:chOff x="0" y="0"/>
          <a:chExt cx="0" cy="0"/>
        </a:xfrm>
      </p:grpSpPr>
      <p:sp>
        <p:nvSpPr>
          <p:cNvPr id="3985" name="Google Shape;3985;p237"/>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5.1. Sử dụng MariaDB</a:t>
            </a:r>
            <a:endParaRPr/>
          </a:p>
        </p:txBody>
      </p:sp>
      <p:sp>
        <p:nvSpPr>
          <p:cNvPr id="3986" name="Google Shape;3986;p237"/>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3987" name="Google Shape;3987;p2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tài khoản root</a:t>
            </a:r>
            <a:endParaRPr sz="2400">
              <a:solidFill>
                <a:srgbClr val="0C0C0C"/>
              </a:solidFill>
              <a:latin typeface="Arial"/>
              <a:ea typeface="Arial"/>
              <a:cs typeface="Arial"/>
              <a:sym typeface="Arial"/>
            </a:endParaRPr>
          </a:p>
        </p:txBody>
      </p:sp>
      <p:sp>
        <p:nvSpPr>
          <p:cNvPr id="3988" name="Google Shape;3988;p237"/>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Setting up the root account</a:t>
            </a:r>
            <a:endParaRPr sz="1400">
              <a:solidFill>
                <a:schemeClr val="dk1"/>
              </a:solidFill>
              <a:latin typeface="Arial"/>
              <a:ea typeface="Arial"/>
              <a:cs typeface="Arial"/>
              <a:sym typeface="Arial"/>
            </a:endParaRPr>
          </a:p>
        </p:txBody>
      </p:sp>
      <p:sp>
        <p:nvSpPr>
          <p:cNvPr id="3989" name="Google Shape;3989;p237"/>
          <p:cNvSpPr/>
          <p:nvPr/>
        </p:nvSpPr>
        <p:spPr>
          <a:xfrm>
            <a:off x="449998" y="2225232"/>
            <a:ext cx="8487381"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Thực hiện lệnh </a:t>
            </a:r>
            <a:r>
              <a:rPr lang="en-US" sz="1300">
                <a:solidFill>
                  <a:srgbClr val="34339A"/>
                </a:solidFill>
                <a:latin typeface="Arial"/>
                <a:ea typeface="Arial"/>
                <a:cs typeface="Arial"/>
                <a:sym typeface="Arial"/>
              </a:rPr>
              <a:t>sudo mysql -u root </a:t>
            </a:r>
            <a:r>
              <a:rPr lang="en-US" sz="1300">
                <a:solidFill>
                  <a:schemeClr val="dk1"/>
                </a:solidFill>
                <a:latin typeface="Arial"/>
                <a:ea typeface="Arial"/>
                <a:cs typeface="Arial"/>
                <a:sym typeface="Arial"/>
              </a:rPr>
              <a:t>để vào dấu nhắc lệnh MariaDB.</a:t>
            </a:r>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Thực hiện lệnh sử dụng </a:t>
            </a:r>
            <a:r>
              <a:rPr lang="en-US" sz="1300">
                <a:solidFill>
                  <a:srgbClr val="34339A"/>
                </a:solidFill>
                <a:latin typeface="Arial"/>
                <a:ea typeface="Arial"/>
                <a:cs typeface="Arial"/>
                <a:sym typeface="Arial"/>
              </a:rPr>
              <a:t>mysql</a:t>
            </a:r>
            <a:r>
              <a:rPr lang="en-US" sz="1300">
                <a:solidFill>
                  <a:schemeClr val="dk1"/>
                </a:solidFill>
                <a:latin typeface="Arial"/>
                <a:ea typeface="Arial"/>
                <a:cs typeface="Arial"/>
                <a:sym typeface="Arial"/>
              </a:rPr>
              <a:t>; để chọn mysql DB.</a:t>
            </a:r>
            <a:endParaRPr/>
          </a:p>
          <a:p>
            <a:pPr indent="-182563" lvl="0" marL="182563" marR="0" rtl="0" algn="l">
              <a:spcBef>
                <a:spcPts val="800"/>
              </a:spcBef>
              <a:spcAft>
                <a:spcPts val="0"/>
              </a:spcAft>
              <a:buClr>
                <a:srgbClr val="193EB0"/>
              </a:buClr>
              <a:buSzPts val="1300"/>
              <a:buFont typeface="Arial"/>
              <a:buChar char="‣"/>
            </a:pPr>
            <a:r>
              <a:rPr lang="en-US" sz="1300">
                <a:solidFill>
                  <a:schemeClr val="dk1"/>
                </a:solidFill>
                <a:latin typeface="Arial"/>
                <a:ea typeface="Arial"/>
                <a:cs typeface="Arial"/>
                <a:sym typeface="Arial"/>
              </a:rPr>
              <a:t>Bạn có thể thấy rằng dấu nhắc lệnh đã được thay đổi từ MaraiDB [(None)]&gt; thành </a:t>
            </a:r>
            <a:r>
              <a:rPr lang="en-US" sz="1300">
                <a:solidFill>
                  <a:srgbClr val="34339A"/>
                </a:solidFill>
                <a:latin typeface="Arial"/>
                <a:ea typeface="Arial"/>
                <a:cs typeface="Arial"/>
                <a:sym typeface="Arial"/>
              </a:rPr>
              <a:t>MariaDB[mysql]&gt;.</a:t>
            </a:r>
            <a:endParaRPr sz="1300">
              <a:solidFill>
                <a:srgbClr val="34339A"/>
              </a:solidFill>
              <a:latin typeface="Arial"/>
              <a:ea typeface="Arial"/>
              <a:cs typeface="Arial"/>
              <a:sym typeface="Arial"/>
            </a:endParaRPr>
          </a:p>
        </p:txBody>
      </p:sp>
      <p:grpSp>
        <p:nvGrpSpPr>
          <p:cNvPr id="3990" name="Google Shape;3990;p237"/>
          <p:cNvGrpSpPr/>
          <p:nvPr/>
        </p:nvGrpSpPr>
        <p:grpSpPr>
          <a:xfrm>
            <a:off x="6963548" y="2212758"/>
            <a:ext cx="1833612" cy="294654"/>
            <a:chOff x="893823" y="2499070"/>
            <a:chExt cx="1833612" cy="294654"/>
          </a:xfrm>
        </p:grpSpPr>
        <p:sp>
          <p:nvSpPr>
            <p:cNvPr id="3991" name="Google Shape;3991;p237"/>
            <p:cNvSpPr/>
            <p:nvPr/>
          </p:nvSpPr>
          <p:spPr>
            <a:xfrm>
              <a:off x="936593" y="2499070"/>
              <a:ext cx="1790842"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mysql –u root </a:t>
              </a:r>
              <a:endParaRPr/>
            </a:p>
          </p:txBody>
        </p:sp>
        <p:sp>
          <p:nvSpPr>
            <p:cNvPr id="3992" name="Google Shape;3992;p237"/>
            <p:cNvSpPr/>
            <p:nvPr/>
          </p:nvSpPr>
          <p:spPr>
            <a:xfrm>
              <a:off x="893823" y="2499070"/>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grpSp>
        <p:nvGrpSpPr>
          <p:cNvPr id="3993" name="Google Shape;3993;p237"/>
          <p:cNvGrpSpPr/>
          <p:nvPr/>
        </p:nvGrpSpPr>
        <p:grpSpPr>
          <a:xfrm>
            <a:off x="712182" y="3140489"/>
            <a:ext cx="7261813" cy="3196517"/>
            <a:chOff x="712182" y="3140489"/>
            <a:chExt cx="7261813" cy="3196517"/>
          </a:xfrm>
        </p:grpSpPr>
        <p:pic>
          <p:nvPicPr>
            <p:cNvPr id="3994" name="Google Shape;3994;p237"/>
            <p:cNvPicPr preferRelativeResize="0"/>
            <p:nvPr/>
          </p:nvPicPr>
          <p:blipFill rotWithShape="1">
            <a:blip r:embed="rId3">
              <a:alphaModFix/>
            </a:blip>
            <a:srcRect b="0" l="0" r="0" t="0"/>
            <a:stretch/>
          </p:blipFill>
          <p:spPr>
            <a:xfrm>
              <a:off x="712183" y="3140489"/>
              <a:ext cx="5618729" cy="3126303"/>
            </a:xfrm>
            <a:prstGeom prst="rect">
              <a:avLst/>
            </a:prstGeom>
            <a:noFill/>
            <a:ln>
              <a:noFill/>
            </a:ln>
          </p:spPr>
        </p:pic>
        <p:pic>
          <p:nvPicPr>
            <p:cNvPr id="3995" name="Google Shape;3995;p237"/>
            <p:cNvPicPr preferRelativeResize="0"/>
            <p:nvPr/>
          </p:nvPicPr>
          <p:blipFill rotWithShape="1">
            <a:blip r:embed="rId3">
              <a:alphaModFix/>
            </a:blip>
            <a:srcRect b="44859" l="0" r="65800" t="51390"/>
            <a:stretch/>
          </p:blipFill>
          <p:spPr>
            <a:xfrm>
              <a:off x="1329601" y="4962769"/>
              <a:ext cx="2946450" cy="179754"/>
            </a:xfrm>
            <a:prstGeom prst="rect">
              <a:avLst/>
            </a:prstGeom>
            <a:noFill/>
            <a:ln cap="flat" cmpd="sng" w="19050">
              <a:solidFill>
                <a:schemeClr val="accent4"/>
              </a:solidFill>
              <a:prstDash val="solid"/>
              <a:round/>
              <a:headEnd len="sm" w="sm" type="none"/>
              <a:tailEnd len="sm" w="sm" type="none"/>
            </a:ln>
          </p:spPr>
        </p:pic>
        <p:sp>
          <p:nvSpPr>
            <p:cNvPr id="3996" name="Google Shape;3996;p237"/>
            <p:cNvSpPr/>
            <p:nvPr/>
          </p:nvSpPr>
          <p:spPr>
            <a:xfrm>
              <a:off x="712183" y="4757654"/>
              <a:ext cx="3047375" cy="116818"/>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997" name="Google Shape;3997;p237"/>
            <p:cNvPicPr preferRelativeResize="0"/>
            <p:nvPr/>
          </p:nvPicPr>
          <p:blipFill rotWithShape="1">
            <a:blip r:embed="rId4">
              <a:alphaModFix/>
            </a:blip>
            <a:srcRect b="0" l="0" r="0" t="0"/>
            <a:stretch/>
          </p:blipFill>
          <p:spPr>
            <a:xfrm rot="10800000">
              <a:off x="929416" y="4889365"/>
              <a:ext cx="288097" cy="272596"/>
            </a:xfrm>
            <a:prstGeom prst="rect">
              <a:avLst/>
            </a:prstGeom>
            <a:noFill/>
            <a:ln>
              <a:noFill/>
            </a:ln>
          </p:spPr>
        </p:pic>
        <p:sp>
          <p:nvSpPr>
            <p:cNvPr id="3998" name="Google Shape;3998;p237"/>
            <p:cNvSpPr/>
            <p:nvPr/>
          </p:nvSpPr>
          <p:spPr>
            <a:xfrm>
              <a:off x="1762764" y="5637300"/>
              <a:ext cx="488068" cy="122638"/>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99" name="Google Shape;3999;p237"/>
            <p:cNvSpPr/>
            <p:nvPr/>
          </p:nvSpPr>
          <p:spPr>
            <a:xfrm>
              <a:off x="712182" y="6126983"/>
              <a:ext cx="1050581" cy="127731"/>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4000" name="Google Shape;4000;p237"/>
            <p:cNvPicPr preferRelativeResize="0"/>
            <p:nvPr/>
          </p:nvPicPr>
          <p:blipFill rotWithShape="1">
            <a:blip r:embed="rId5">
              <a:alphaModFix/>
            </a:blip>
            <a:srcRect b="0" l="0" r="0" t="0"/>
            <a:stretch/>
          </p:blipFill>
          <p:spPr>
            <a:xfrm flipH="1" rot="989460">
              <a:off x="2521477" y="5340493"/>
              <a:ext cx="469836" cy="444556"/>
            </a:xfrm>
            <a:prstGeom prst="rect">
              <a:avLst/>
            </a:prstGeom>
            <a:noFill/>
            <a:ln>
              <a:noFill/>
            </a:ln>
          </p:spPr>
        </p:pic>
        <p:grpSp>
          <p:nvGrpSpPr>
            <p:cNvPr id="4001" name="Google Shape;4001;p237"/>
            <p:cNvGrpSpPr/>
            <p:nvPr/>
          </p:nvGrpSpPr>
          <p:grpSpPr>
            <a:xfrm>
              <a:off x="3136510" y="5421425"/>
              <a:ext cx="4837485" cy="915581"/>
              <a:chOff x="3136510" y="5421425"/>
              <a:chExt cx="4837485" cy="915581"/>
            </a:xfrm>
          </p:grpSpPr>
          <p:pic>
            <p:nvPicPr>
              <p:cNvPr id="4002" name="Google Shape;4002;p237"/>
              <p:cNvPicPr preferRelativeResize="0"/>
              <p:nvPr/>
            </p:nvPicPr>
            <p:blipFill rotWithShape="1">
              <a:blip r:embed="rId3">
                <a:alphaModFix/>
              </a:blip>
              <a:srcRect b="-13" l="0" r="39889" t="79565"/>
              <a:stretch/>
            </p:blipFill>
            <p:spPr>
              <a:xfrm>
                <a:off x="3136511" y="5421425"/>
                <a:ext cx="4837484" cy="915581"/>
              </a:xfrm>
              <a:prstGeom prst="rect">
                <a:avLst/>
              </a:prstGeom>
              <a:noFill/>
              <a:ln cap="flat" cmpd="sng" w="19050">
                <a:solidFill>
                  <a:schemeClr val="accent4"/>
                </a:solidFill>
                <a:prstDash val="solid"/>
                <a:round/>
                <a:headEnd len="sm" w="sm" type="none"/>
                <a:tailEnd len="sm" w="sm" type="none"/>
              </a:ln>
              <a:effectLst>
                <a:outerShdw blurRad="50800" rotWithShape="0" algn="tl" dir="2700000" dist="38100">
                  <a:srgbClr val="000000">
                    <a:alpha val="40000"/>
                  </a:srgbClr>
                </a:outerShdw>
              </a:effectLst>
            </p:spPr>
          </p:pic>
          <p:sp>
            <p:nvSpPr>
              <p:cNvPr id="4003" name="Google Shape;4003;p237"/>
              <p:cNvSpPr/>
              <p:nvPr/>
            </p:nvSpPr>
            <p:spPr>
              <a:xfrm>
                <a:off x="4645943" y="5444632"/>
                <a:ext cx="488068" cy="122638"/>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04" name="Google Shape;4004;p237"/>
              <p:cNvSpPr/>
              <p:nvPr/>
            </p:nvSpPr>
            <p:spPr>
              <a:xfrm>
                <a:off x="3136510" y="6118073"/>
                <a:ext cx="1139541" cy="163612"/>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9" name="Shape 4009"/>
        <p:cNvGrpSpPr/>
        <p:nvPr/>
      </p:nvGrpSpPr>
      <p:grpSpPr>
        <a:xfrm>
          <a:off x="0" y="0"/>
          <a:ext cx="0" cy="0"/>
          <a:chOff x="0" y="0"/>
          <a:chExt cx="0" cy="0"/>
        </a:xfrm>
      </p:grpSpPr>
      <p:sp>
        <p:nvSpPr>
          <p:cNvPr id="4010" name="Google Shape;4010;p238"/>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5.1. Sử dụng MariaDB</a:t>
            </a:r>
            <a:endParaRPr/>
          </a:p>
        </p:txBody>
      </p:sp>
      <p:sp>
        <p:nvSpPr>
          <p:cNvPr id="4011" name="Google Shape;4011;p238"/>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012" name="Google Shape;4012;p238"/>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Thiết lập tài khoản root</a:t>
            </a:r>
            <a:endParaRPr sz="1400">
              <a:solidFill>
                <a:schemeClr val="dk1"/>
              </a:solidFill>
              <a:latin typeface="Arial"/>
              <a:ea typeface="Arial"/>
              <a:cs typeface="Arial"/>
              <a:sym typeface="Arial"/>
            </a:endParaRPr>
          </a:p>
        </p:txBody>
      </p:sp>
      <p:pic>
        <p:nvPicPr>
          <p:cNvPr id="4013" name="Google Shape;4013;p238"/>
          <p:cNvPicPr preferRelativeResize="0"/>
          <p:nvPr/>
        </p:nvPicPr>
        <p:blipFill rotWithShape="1">
          <a:blip r:embed="rId3">
            <a:alphaModFix/>
          </a:blip>
          <a:srcRect b="0" l="0" r="30513" t="32203"/>
          <a:stretch/>
        </p:blipFill>
        <p:spPr>
          <a:xfrm>
            <a:off x="580390" y="1842226"/>
            <a:ext cx="5032375" cy="2731899"/>
          </a:xfrm>
          <a:prstGeom prst="rect">
            <a:avLst/>
          </a:prstGeom>
          <a:noFill/>
          <a:ln>
            <a:noFill/>
          </a:ln>
        </p:spPr>
      </p:pic>
      <p:sp>
        <p:nvSpPr>
          <p:cNvPr id="4014" name="Google Shape;4014;p238"/>
          <p:cNvSpPr/>
          <p:nvPr/>
        </p:nvSpPr>
        <p:spPr>
          <a:xfrm>
            <a:off x="5772152" y="1759883"/>
            <a:ext cx="3427413" cy="395667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Chọn lệnh để chọn kiểm tra các giá trị user, host, password của user tabledml của mysql DB</a:t>
            </a:r>
            <a:endParaRPr/>
          </a:p>
          <a:p>
            <a:pPr indent="-182563" lvl="0" marL="182563" marR="0" rtl="0" algn="l">
              <a:spcBef>
                <a:spcPts val="800"/>
              </a:spcBef>
              <a:spcAft>
                <a:spcPts val="0"/>
              </a:spcAft>
              <a:buClr>
                <a:srgbClr val="193EB0"/>
              </a:buClr>
              <a:buSzPts val="1300"/>
              <a:buFont typeface="Arial"/>
              <a:buChar char="‣"/>
            </a:pPr>
            <a:r>
              <a:rPr lang="en-US" sz="1300">
                <a:solidFill>
                  <a:srgbClr val="34339A"/>
                </a:solidFill>
                <a:latin typeface="Arial"/>
                <a:ea typeface="Arial"/>
                <a:cs typeface="Arial"/>
                <a:sym typeface="Arial"/>
              </a:rPr>
              <a:t>chọn người dùng, máy chủ, mật khẩu từ người dùng; </a:t>
            </a:r>
            <a:r>
              <a:rPr lang="en-US" sz="1300">
                <a:solidFill>
                  <a:srgbClr val="262626"/>
                </a:solidFill>
                <a:latin typeface="Arial"/>
                <a:ea typeface="Arial"/>
                <a:cs typeface="Arial"/>
                <a:sym typeface="Arial"/>
              </a:rPr>
              <a:t>Đây là một lệnh </a:t>
            </a:r>
            <a:r>
              <a:rPr b="1" lang="en-US" sz="1300">
                <a:solidFill>
                  <a:srgbClr val="262626"/>
                </a:solidFill>
                <a:latin typeface="Arial"/>
                <a:ea typeface="Arial"/>
                <a:cs typeface="Arial"/>
                <a:sym typeface="Arial"/>
              </a:rPr>
              <a:t>cú pháp SQL </a:t>
            </a:r>
            <a:r>
              <a:rPr lang="en-US" sz="1300">
                <a:solidFill>
                  <a:srgbClr val="262626"/>
                </a:solidFill>
                <a:latin typeface="Arial"/>
                <a:ea typeface="Arial"/>
                <a:cs typeface="Arial"/>
                <a:sym typeface="Arial"/>
              </a:rPr>
              <a:t>để lấy các thuộc tính người dùng, máy chủ và mật khẩu từ bảng người dùng.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thấy rằng mật khẩu cho người dùng root trống. Chạy lệnh cập nhật để cập nhật mật khẩu cho người dùng root.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Lệnh cập nhật mật khẩu của người dùng root thành 1234 là </a:t>
            </a:r>
            <a:r>
              <a:rPr lang="en-US" sz="1300">
                <a:solidFill>
                  <a:srgbClr val="34339A"/>
                </a:solidFill>
                <a:latin typeface="Arial"/>
                <a:ea typeface="Arial"/>
                <a:cs typeface="Arial"/>
                <a:sym typeface="Arial"/>
              </a:rPr>
              <a:t>cập nhật bộ mật khẩu người dùng = mật khẩu ('1234') trong đó người dùng = 'root’.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đặc quyền </a:t>
            </a:r>
            <a:r>
              <a:rPr lang="en-US" sz="1300">
                <a:solidFill>
                  <a:srgbClr val="34339A"/>
                </a:solidFill>
                <a:latin typeface="Arial"/>
                <a:ea typeface="Arial"/>
                <a:cs typeface="Arial"/>
                <a:sym typeface="Arial"/>
              </a:rPr>
              <a:t>tạo  ra lệnh</a:t>
            </a:r>
            <a:r>
              <a:rPr lang="en-US" sz="1300">
                <a:solidFill>
                  <a:srgbClr val="262626"/>
                </a:solidFill>
                <a:latin typeface="Arial"/>
                <a:ea typeface="Arial"/>
                <a:cs typeface="Arial"/>
                <a:sym typeface="Arial"/>
              </a:rPr>
              <a:t>; phải được thực thi để cập nhật được phản ánh chính xác.</a:t>
            </a:r>
            <a:endParaRPr sz="1300">
              <a:solidFill>
                <a:srgbClr val="262626"/>
              </a:solidFill>
              <a:latin typeface="Arial"/>
              <a:ea typeface="Arial"/>
              <a:cs typeface="Arial"/>
              <a:sym typeface="Arial"/>
            </a:endParaRPr>
          </a:p>
        </p:txBody>
      </p:sp>
      <p:sp>
        <p:nvSpPr>
          <p:cNvPr id="4015" name="Google Shape;4015;p238"/>
          <p:cNvSpPr/>
          <p:nvPr/>
        </p:nvSpPr>
        <p:spPr>
          <a:xfrm>
            <a:off x="1634399" y="2479607"/>
            <a:ext cx="2531202" cy="16980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16" name="Google Shape;4016;p238"/>
          <p:cNvSpPr/>
          <p:nvPr/>
        </p:nvSpPr>
        <p:spPr>
          <a:xfrm>
            <a:off x="617417" y="2696308"/>
            <a:ext cx="1899138" cy="515815"/>
          </a:xfrm>
          <a:prstGeom prst="rect">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17" name="Google Shape;4017;p238"/>
          <p:cNvSpPr/>
          <p:nvPr/>
        </p:nvSpPr>
        <p:spPr>
          <a:xfrm>
            <a:off x="1634398" y="3503497"/>
            <a:ext cx="3867633" cy="17754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18" name="Google Shape;4018;p238"/>
          <p:cNvSpPr/>
          <p:nvPr/>
        </p:nvSpPr>
        <p:spPr>
          <a:xfrm>
            <a:off x="1634399" y="3988050"/>
            <a:ext cx="1155694" cy="17754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1.4. </a:t>
            </a:r>
            <a:r>
              <a:rPr lang="en-US" sz="1800">
                <a:solidFill>
                  <a:srgbClr val="F2F2F2"/>
                </a:solidFill>
                <a:latin typeface="Arial"/>
                <a:ea typeface="Arial"/>
                <a:cs typeface="Arial"/>
                <a:sym typeface="Arial"/>
              </a:rPr>
              <a:t>Phương thức truyền dữ liệu của Mạng </a:t>
            </a:r>
            <a:endParaRPr sz="1800">
              <a:solidFill>
                <a:schemeClr val="lt1"/>
              </a:solidFill>
              <a:latin typeface="Arial"/>
              <a:ea typeface="Arial"/>
              <a:cs typeface="Arial"/>
              <a:sym typeface="Arial"/>
            </a:endParaRPr>
          </a:p>
        </p:txBody>
      </p:sp>
      <p:sp>
        <p:nvSpPr>
          <p:cNvPr id="442" name="Google Shape;442;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43" name="Google Shape;443;p24"/>
          <p:cNvSpPr/>
          <p:nvPr/>
        </p:nvSpPr>
        <p:spPr>
          <a:xfrm>
            <a:off x="669955" y="2106339"/>
            <a:ext cx="8487381" cy="184327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Truyền dữ liệu đồng bộ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cải thiện hiệu suất truyền dữ liệu, bên truyền và bên nhận truyền dữ liệu theo một định dạng dữ liệu nhất </a:t>
            </a:r>
            <a:endParaRPr b="0" i="0" sz="13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300" u="none" cap="none" strike="noStrike">
                <a:solidFill>
                  <a:srgbClr val="262626"/>
                </a:solidFill>
                <a:latin typeface="Arial"/>
                <a:ea typeface="Arial"/>
                <a:cs typeface="Arial"/>
                <a:sym typeface="Arial"/>
              </a:rPr>
              <a:t>   định mà hai bên đã thống nhất.</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Bên gửi sẽ chèn và truyền các thông tin điều khiển trước và sau khi khối dữ liệu được truyền đi.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Truyền dữ liệu đồng bộ khôi phục từ các lỗi bằng cách truyền lại dữ liệu y hệt nếu có lỗi xảy ra trong quá trình</a:t>
            </a:r>
            <a:endParaRPr b="0" i="0" sz="13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300" u="none" cap="none" strike="noStrike">
                <a:solidFill>
                  <a:srgbClr val="262626"/>
                </a:solidFill>
                <a:latin typeface="Arial"/>
                <a:ea typeface="Arial"/>
                <a:cs typeface="Arial"/>
                <a:sym typeface="Arial"/>
              </a:rPr>
              <a:t>     truyền dữ liệu.</a:t>
            </a:r>
            <a:endParaRPr/>
          </a:p>
        </p:txBody>
      </p:sp>
      <p:pic>
        <p:nvPicPr>
          <p:cNvPr id="444" name="Google Shape;444;p24"/>
          <p:cNvPicPr preferRelativeResize="0"/>
          <p:nvPr/>
        </p:nvPicPr>
        <p:blipFill rotWithShape="1">
          <a:blip r:embed="rId3">
            <a:alphaModFix/>
          </a:blip>
          <a:srcRect b="12853" l="84815" r="0" t="0"/>
          <a:stretch/>
        </p:blipFill>
        <p:spPr>
          <a:xfrm>
            <a:off x="6759714" y="4180695"/>
            <a:ext cx="851290" cy="1664562"/>
          </a:xfrm>
          <a:prstGeom prst="rect">
            <a:avLst/>
          </a:prstGeom>
          <a:noFill/>
          <a:ln>
            <a:noFill/>
          </a:ln>
        </p:spPr>
      </p:pic>
      <p:pic>
        <p:nvPicPr>
          <p:cNvPr id="445" name="Google Shape;445;p24"/>
          <p:cNvPicPr preferRelativeResize="0"/>
          <p:nvPr/>
        </p:nvPicPr>
        <p:blipFill rotWithShape="1">
          <a:blip r:embed="rId3">
            <a:alphaModFix/>
          </a:blip>
          <a:srcRect b="12853" l="0" r="84815" t="0"/>
          <a:stretch/>
        </p:blipFill>
        <p:spPr>
          <a:xfrm>
            <a:off x="2216289" y="4180695"/>
            <a:ext cx="851290" cy="1664562"/>
          </a:xfrm>
          <a:prstGeom prst="rect">
            <a:avLst/>
          </a:prstGeom>
          <a:noFill/>
          <a:ln>
            <a:noFill/>
          </a:ln>
        </p:spPr>
      </p:pic>
      <p:sp>
        <p:nvSpPr>
          <p:cNvPr id="446" name="Google Shape;446;p24"/>
          <p:cNvSpPr/>
          <p:nvPr/>
        </p:nvSpPr>
        <p:spPr>
          <a:xfrm flipH="1" rot="-5400000">
            <a:off x="4781572" y="2791657"/>
            <a:ext cx="264148" cy="3635490"/>
          </a:xfrm>
          <a:prstGeom prst="downArrow">
            <a:avLst>
              <a:gd fmla="val 52347" name="adj1"/>
              <a:gd fmla="val 44306" name="adj2"/>
            </a:avLst>
          </a:prstGeom>
          <a:gradFill>
            <a:gsLst>
              <a:gs pos="0">
                <a:srgbClr val="FFFFFF">
                  <a:alpha val="0"/>
                </a:srgbClr>
              </a:gs>
              <a:gs pos="62000">
                <a:srgbClr val="D8D8D8"/>
              </a:gs>
              <a:gs pos="100000">
                <a:srgbClr val="D8D8D8"/>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aphicFrame>
        <p:nvGraphicFramePr>
          <p:cNvPr id="447" name="Google Shape;447;p24"/>
          <p:cNvGraphicFramePr/>
          <p:nvPr/>
        </p:nvGraphicFramePr>
        <p:xfrm>
          <a:off x="3094182" y="4807303"/>
          <a:ext cx="3000000" cy="3000000"/>
        </p:xfrm>
        <a:graphic>
          <a:graphicData uri="http://schemas.openxmlformats.org/drawingml/2006/table">
            <a:tbl>
              <a:tblPr bandRow="1" firstRow="1">
                <a:noFill/>
                <a:tableStyleId>{CD3F1575-D28F-484E-9A77-C4C70207F0F8}</a:tableStyleId>
              </a:tblPr>
              <a:tblGrid>
                <a:gridCol w="728825"/>
                <a:gridCol w="727100"/>
                <a:gridCol w="727100"/>
                <a:gridCol w="727100"/>
                <a:gridCol w="727100"/>
              </a:tblGrid>
              <a:tr h="370850">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đồng bộ</a:t>
                      </a:r>
                      <a:endParaRPr/>
                    </a:p>
                    <a:p>
                      <a:pPr indent="0" lvl="0" marL="0" marR="0" rtl="0" algn="ctr">
                        <a:lnSpc>
                          <a:spcPct val="100000"/>
                        </a:lnSpc>
                        <a:spcBef>
                          <a:spcPts val="0"/>
                        </a:spcBef>
                        <a:spcAft>
                          <a:spcPts val="0"/>
                        </a:spcAft>
                        <a:buNone/>
                      </a:pPr>
                      <a:r>
                        <a:t/>
                      </a:r>
                      <a:endParaRPr b="0" sz="14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đồng bộ</a:t>
                      </a:r>
                      <a:endParaRPr/>
                    </a:p>
                    <a:p>
                      <a:pPr indent="0" lvl="0" marL="0" marR="0" rtl="0" algn="ctr">
                        <a:lnSpc>
                          <a:spcPct val="100000"/>
                        </a:lnSpc>
                        <a:spcBef>
                          <a:spcPts val="0"/>
                        </a:spcBef>
                        <a:spcAft>
                          <a:spcPts val="0"/>
                        </a:spcAft>
                        <a:buNone/>
                      </a:pPr>
                      <a:r>
                        <a:t/>
                      </a:r>
                      <a:endParaRPr b="0" sz="14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Arial"/>
                          <a:ea typeface="Arial"/>
                          <a:cs typeface="Arial"/>
                          <a:sym typeface="Arial"/>
                        </a:rPr>
                        <a:t>Dữ liệu</a:t>
                      </a:r>
                      <a:endParaRPr b="0" sz="14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đồng bộ</a:t>
                      </a:r>
                      <a:endParaRPr/>
                    </a:p>
                    <a:p>
                      <a:pPr indent="0" lvl="0" marL="0" marR="0" rtl="0" algn="ctr">
                        <a:lnSpc>
                          <a:spcPct val="100000"/>
                        </a:lnSpc>
                        <a:spcBef>
                          <a:spcPts val="0"/>
                        </a:spcBef>
                        <a:spcAft>
                          <a:spcPts val="0"/>
                        </a:spcAft>
                        <a:buNone/>
                      </a:pPr>
                      <a:r>
                        <a:t/>
                      </a:r>
                      <a:endParaRPr b="0" sz="14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đồng bộ</a:t>
                      </a:r>
                      <a:endParaRPr/>
                    </a:p>
                    <a:p>
                      <a:pPr indent="0" lvl="0" marL="0" marR="0" rtl="0" algn="ctr">
                        <a:lnSpc>
                          <a:spcPct val="100000"/>
                        </a:lnSpc>
                        <a:spcBef>
                          <a:spcPts val="0"/>
                        </a:spcBef>
                        <a:spcAft>
                          <a:spcPts val="0"/>
                        </a:spcAft>
                        <a:buNone/>
                      </a:pPr>
                      <a:r>
                        <a:t/>
                      </a:r>
                      <a:endParaRPr b="0" sz="1400" u="none" cap="none" strike="noStrike">
                        <a:solidFill>
                          <a:schemeClr val="dk1"/>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bl>
          </a:graphicData>
        </a:graphic>
      </p:graphicFrame>
      <p:sp>
        <p:nvSpPr>
          <p:cNvPr id="448" name="Google Shape;448;p24"/>
          <p:cNvSpPr/>
          <p:nvPr/>
        </p:nvSpPr>
        <p:spPr>
          <a:xfrm>
            <a:off x="580388" y="1521738"/>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Truyền dữ liệu đồng bộ khôi phục từ các lỗi bằng cách truyền lại dữ liệu y hệt nếu có lỗi xảy ra trong quá</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trình truyền dữ liệu.</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3" name="Shape 4023"/>
        <p:cNvGrpSpPr/>
        <p:nvPr/>
      </p:nvGrpSpPr>
      <p:grpSpPr>
        <a:xfrm>
          <a:off x="0" y="0"/>
          <a:ext cx="0" cy="0"/>
          <a:chOff x="0" y="0"/>
          <a:chExt cx="0" cy="0"/>
        </a:xfrm>
      </p:grpSpPr>
      <p:sp>
        <p:nvSpPr>
          <p:cNvPr id="4024" name="Google Shape;4024;p239"/>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5.1. Sử dụng MariaDB</a:t>
            </a:r>
            <a:endParaRPr/>
          </a:p>
        </p:txBody>
      </p:sp>
      <p:sp>
        <p:nvSpPr>
          <p:cNvPr id="4025" name="Google Shape;4025;p239"/>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026" name="Google Shape;4026;p239"/>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Thiết lập tài khoản root</a:t>
            </a:r>
            <a:endParaRPr sz="1400">
              <a:solidFill>
                <a:schemeClr val="dk1"/>
              </a:solidFill>
              <a:latin typeface="Arial"/>
              <a:ea typeface="Arial"/>
              <a:cs typeface="Arial"/>
              <a:sym typeface="Arial"/>
            </a:endParaRPr>
          </a:p>
        </p:txBody>
      </p:sp>
      <p:sp>
        <p:nvSpPr>
          <p:cNvPr id="4027" name="Google Shape;4027;p239"/>
          <p:cNvSpPr/>
          <p:nvPr/>
        </p:nvSpPr>
        <p:spPr>
          <a:xfrm>
            <a:off x="5772152" y="1759881"/>
            <a:ext cx="3427413" cy="235110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kiểm tra lại các giá trị thuộc tính của người dùng, máy chủ và mật khẩu trong bảng người dùng, bạn có thể xác nhận rằng mật khẩu đã được thay đổi.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Bởi vì mật khẩu dường như ở trạng thái được băm, nên nó không giống như mật khẩu đã đặt, 1234, mà ở </a:t>
            </a:r>
            <a:r>
              <a:rPr b="1" lang="en-US" sz="1300">
                <a:solidFill>
                  <a:srgbClr val="34339A"/>
                </a:solidFill>
                <a:latin typeface="Arial"/>
                <a:ea typeface="Arial"/>
                <a:cs typeface="Arial"/>
                <a:sym typeface="Arial"/>
              </a:rPr>
              <a:t>dạng được băm</a:t>
            </a:r>
            <a:r>
              <a:rPr lang="en-US" sz="1300">
                <a:solidFill>
                  <a:srgbClr val="34339A"/>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Thoát khỏi dấu nhắc lệnh MariaDB bằng </a:t>
            </a:r>
            <a:r>
              <a:rPr lang="en-US" sz="1300">
                <a:solidFill>
                  <a:srgbClr val="34339A"/>
                </a:solidFill>
                <a:latin typeface="Arial"/>
                <a:ea typeface="Arial"/>
                <a:cs typeface="Arial"/>
                <a:sym typeface="Arial"/>
              </a:rPr>
              <a:t>lệnh thoát</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pic>
        <p:nvPicPr>
          <p:cNvPr id="4028" name="Google Shape;4028;p239"/>
          <p:cNvPicPr preferRelativeResize="0"/>
          <p:nvPr/>
        </p:nvPicPr>
        <p:blipFill rotWithShape="1">
          <a:blip r:embed="rId3">
            <a:alphaModFix/>
          </a:blip>
          <a:srcRect b="0" l="0" r="40491" t="61751"/>
          <a:stretch/>
        </p:blipFill>
        <p:spPr>
          <a:xfrm>
            <a:off x="580389" y="1842226"/>
            <a:ext cx="5032375" cy="1799723"/>
          </a:xfrm>
          <a:prstGeom prst="rect">
            <a:avLst/>
          </a:prstGeom>
          <a:noFill/>
          <a:ln>
            <a:noFill/>
          </a:ln>
        </p:spPr>
      </p:pic>
      <p:sp>
        <p:nvSpPr>
          <p:cNvPr id="4029" name="Google Shape;4029;p239"/>
          <p:cNvSpPr/>
          <p:nvPr/>
        </p:nvSpPr>
        <p:spPr>
          <a:xfrm>
            <a:off x="640863" y="2188303"/>
            <a:ext cx="4634522" cy="593974"/>
          </a:xfrm>
          <a:prstGeom prst="rect">
            <a:avLst/>
          </a:prstGeom>
          <a:noFill/>
          <a:ln cap="flat" cmpd="sng" w="1905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30" name="Google Shape;4030;p239"/>
          <p:cNvSpPr/>
          <p:nvPr/>
        </p:nvSpPr>
        <p:spPr>
          <a:xfrm>
            <a:off x="1809656" y="3128354"/>
            <a:ext cx="370836" cy="177554"/>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4031" name="Google Shape;4031;p239"/>
          <p:cNvPicPr preferRelativeResize="0"/>
          <p:nvPr/>
        </p:nvPicPr>
        <p:blipFill rotWithShape="1">
          <a:blip r:embed="rId4">
            <a:alphaModFix/>
          </a:blip>
          <a:srcRect b="0" l="0" r="0" t="0"/>
          <a:stretch/>
        </p:blipFill>
        <p:spPr>
          <a:xfrm rot="9648964">
            <a:off x="2238076" y="3259466"/>
            <a:ext cx="469836" cy="444556"/>
          </a:xfrm>
          <a:prstGeom prst="rect">
            <a:avLst/>
          </a:prstGeom>
          <a:noFill/>
          <a:ln>
            <a:noFill/>
          </a:ln>
        </p:spPr>
      </p:pic>
      <p:sp>
        <p:nvSpPr>
          <p:cNvPr id="4032" name="Google Shape;4032;p239"/>
          <p:cNvSpPr txBox="1"/>
          <p:nvPr/>
        </p:nvSpPr>
        <p:spPr>
          <a:xfrm>
            <a:off x="2767908" y="3214646"/>
            <a:ext cx="502061" cy="323165"/>
          </a:xfrm>
          <a:prstGeom prst="rect">
            <a:avLst/>
          </a:prstGeom>
          <a:noFill/>
          <a:ln cap="flat" cmpd="sng" w="9525">
            <a:solidFill>
              <a:srgbClr val="BF9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Arial"/>
                <a:ea typeface="Arial"/>
                <a:cs typeface="Arial"/>
                <a:sym typeface="Arial"/>
              </a:rPr>
              <a:t>exit</a:t>
            </a:r>
            <a:endParaRPr sz="1500">
              <a:solidFill>
                <a:schemeClr val="lt1"/>
              </a:solidFill>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7" name="Shape 4037"/>
        <p:cNvGrpSpPr/>
        <p:nvPr/>
      </p:nvGrpSpPr>
      <p:grpSpPr>
        <a:xfrm>
          <a:off x="0" y="0"/>
          <a:ext cx="0" cy="0"/>
          <a:chOff x="0" y="0"/>
          <a:chExt cx="0" cy="0"/>
        </a:xfrm>
      </p:grpSpPr>
      <p:sp>
        <p:nvSpPr>
          <p:cNvPr id="4038" name="Google Shape;4038;p240"/>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5.1. Sử dụng MariaDB</a:t>
            </a:r>
            <a:endParaRPr/>
          </a:p>
        </p:txBody>
      </p:sp>
      <p:sp>
        <p:nvSpPr>
          <p:cNvPr id="4039" name="Google Shape;4039;p240"/>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040" name="Google Shape;4040;p24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quyền của người dùng DB</a:t>
            </a:r>
            <a:endParaRPr sz="2400">
              <a:solidFill>
                <a:srgbClr val="0C0C0C"/>
              </a:solidFill>
              <a:latin typeface="Arial"/>
              <a:ea typeface="Arial"/>
              <a:cs typeface="Arial"/>
              <a:sym typeface="Arial"/>
            </a:endParaRPr>
          </a:p>
        </p:txBody>
      </p:sp>
      <p:sp>
        <p:nvSpPr>
          <p:cNvPr id="4041" name="Google Shape;4041;p240"/>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Setting all permissions for root user of DB mysql</a:t>
            </a:r>
            <a:endParaRPr sz="1400">
              <a:solidFill>
                <a:schemeClr val="dk1"/>
              </a:solidFill>
              <a:latin typeface="Arial"/>
              <a:ea typeface="Arial"/>
              <a:cs typeface="Arial"/>
              <a:sym typeface="Arial"/>
            </a:endParaRPr>
          </a:p>
        </p:txBody>
      </p:sp>
      <p:sp>
        <p:nvSpPr>
          <p:cNvPr id="4042" name="Google Shape;4042;p240"/>
          <p:cNvSpPr/>
          <p:nvPr/>
        </p:nvSpPr>
        <p:spPr>
          <a:xfrm>
            <a:off x="4800601" y="2174875"/>
            <a:ext cx="4398963" cy="3058990"/>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lệnh sudo </a:t>
            </a:r>
            <a:r>
              <a:rPr lang="en-US" sz="1300">
                <a:solidFill>
                  <a:srgbClr val="34339A"/>
                </a:solidFill>
                <a:latin typeface="Arial"/>
                <a:ea typeface="Arial"/>
                <a:cs typeface="Arial"/>
                <a:sym typeface="Arial"/>
              </a:rPr>
              <a:t>mysql -u root </a:t>
            </a:r>
            <a:r>
              <a:rPr lang="en-US" sz="1300">
                <a:solidFill>
                  <a:srgbClr val="262626"/>
                </a:solidFill>
                <a:latin typeface="Arial"/>
                <a:ea typeface="Arial"/>
                <a:cs typeface="Arial"/>
                <a:sym typeface="Arial"/>
              </a:rPr>
              <a:t>để vào dấu nhắc lệnh MariaDB.</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lệnh sử dụng </a:t>
            </a:r>
            <a:r>
              <a:rPr lang="en-US" sz="1300">
                <a:solidFill>
                  <a:srgbClr val="34339A"/>
                </a:solidFill>
                <a:latin typeface="Arial"/>
                <a:ea typeface="Arial"/>
                <a:cs typeface="Arial"/>
                <a:sym typeface="Arial"/>
              </a:rPr>
              <a:t>mysql</a:t>
            </a:r>
            <a:r>
              <a:rPr lang="en-US" sz="1300">
                <a:solidFill>
                  <a:srgbClr val="262626"/>
                </a:solidFill>
                <a:latin typeface="Arial"/>
                <a:ea typeface="Arial"/>
                <a:cs typeface="Arial"/>
                <a:sym typeface="Arial"/>
              </a:rPr>
              <a:t>; để chọn mysql DB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Ý nghĩa của lệnh cấp là </a:t>
            </a:r>
            <a:r>
              <a:rPr lang="en-US" sz="1300">
                <a:solidFill>
                  <a:srgbClr val="34339A"/>
                </a:solidFill>
                <a:latin typeface="Arial"/>
                <a:ea typeface="Arial"/>
                <a:cs typeface="Arial"/>
                <a:sym typeface="Arial"/>
              </a:rPr>
              <a:t>cấp quyền </a:t>
            </a:r>
            <a:r>
              <a:rPr lang="en-US" sz="1300">
                <a:solidFill>
                  <a:srgbClr val="262626"/>
                </a:solidFill>
                <a:latin typeface="Arial"/>
                <a:ea typeface="Arial"/>
                <a:cs typeface="Arial"/>
                <a:sym typeface="Arial"/>
              </a:rPr>
              <a:t>cho tất cả các bảng và DB, đồng thời đặt nó ở chế độ có thể truy cập được từ cả vị trí cục bộ và từ xa. Sau khi được xác định bởi, hãy nhập mật khẩu của người dùng root.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lệnh tạo ra </a:t>
            </a:r>
            <a:r>
              <a:rPr lang="en-US" sz="1300">
                <a:solidFill>
                  <a:srgbClr val="34339A"/>
                </a:solidFill>
                <a:latin typeface="Arial"/>
                <a:ea typeface="Arial"/>
                <a:cs typeface="Arial"/>
                <a:sym typeface="Arial"/>
              </a:rPr>
              <a:t>đặc quyền </a:t>
            </a:r>
            <a:r>
              <a:rPr lang="en-US" sz="1300">
                <a:solidFill>
                  <a:srgbClr val="262626"/>
                </a:solidFill>
                <a:latin typeface="Arial"/>
                <a:ea typeface="Arial"/>
                <a:cs typeface="Arial"/>
                <a:sym typeface="Arial"/>
              </a:rPr>
              <a:t>để áp dụng các sửa đổi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lệnh Thoát để điều hướng đến thiết bị đầu cuối Raspberry Pi</a:t>
            </a:r>
            <a:endParaRPr sz="1300">
              <a:solidFill>
                <a:srgbClr val="262626"/>
              </a:solidFill>
              <a:latin typeface="Arial"/>
              <a:ea typeface="Arial"/>
              <a:cs typeface="Arial"/>
              <a:sym typeface="Arial"/>
            </a:endParaRPr>
          </a:p>
        </p:txBody>
      </p:sp>
      <p:pic>
        <p:nvPicPr>
          <p:cNvPr id="4043" name="Google Shape;4043;p240"/>
          <p:cNvPicPr preferRelativeResize="0"/>
          <p:nvPr/>
        </p:nvPicPr>
        <p:blipFill rotWithShape="1">
          <a:blip r:embed="rId3">
            <a:alphaModFix/>
          </a:blip>
          <a:srcRect b="0" l="0" r="26317" t="0"/>
          <a:stretch/>
        </p:blipFill>
        <p:spPr>
          <a:xfrm>
            <a:off x="558802" y="2241550"/>
            <a:ext cx="4105275" cy="3100080"/>
          </a:xfrm>
          <a:prstGeom prst="rect">
            <a:avLst/>
          </a:prstGeom>
          <a:noFill/>
          <a:ln cap="flat" cmpd="sng" w="9525">
            <a:solidFill>
              <a:srgbClr val="7F7F7F"/>
            </a:solidFill>
            <a:prstDash val="solid"/>
            <a:round/>
            <a:headEnd len="sm" w="sm" type="none"/>
            <a:tailEnd len="sm" w="sm" type="none"/>
          </a:ln>
        </p:spPr>
      </p:pic>
      <p:grpSp>
        <p:nvGrpSpPr>
          <p:cNvPr id="4044" name="Google Shape;4044;p240"/>
          <p:cNvGrpSpPr/>
          <p:nvPr/>
        </p:nvGrpSpPr>
        <p:grpSpPr>
          <a:xfrm>
            <a:off x="4951412" y="2700619"/>
            <a:ext cx="3672090" cy="294654"/>
            <a:chOff x="4951412" y="2767294"/>
            <a:chExt cx="3672090" cy="294654"/>
          </a:xfrm>
        </p:grpSpPr>
        <p:sp>
          <p:nvSpPr>
            <p:cNvPr id="4045" name="Google Shape;4045;p240"/>
            <p:cNvSpPr/>
            <p:nvPr/>
          </p:nvSpPr>
          <p:spPr>
            <a:xfrm>
              <a:off x="4994181" y="2767294"/>
              <a:ext cx="3629321"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i="0" lang="en-US" sz="1200" u="none" cap="none" strike="noStrike">
                  <a:solidFill>
                    <a:schemeClr val="dk1"/>
                  </a:solidFill>
                  <a:latin typeface="Arial"/>
                  <a:ea typeface="Arial"/>
                  <a:cs typeface="Arial"/>
                  <a:sym typeface="Arial"/>
                </a:rPr>
                <a:t>sudo mysql –u root </a:t>
              </a:r>
              <a:endParaRPr/>
            </a:p>
          </p:txBody>
        </p:sp>
        <p:sp>
          <p:nvSpPr>
            <p:cNvPr id="4046" name="Google Shape;4046;p240"/>
            <p:cNvSpPr/>
            <p:nvPr/>
          </p:nvSpPr>
          <p:spPr>
            <a:xfrm>
              <a:off x="4951412" y="2767294"/>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grpSp>
        <p:nvGrpSpPr>
          <p:cNvPr id="4047" name="Google Shape;4047;p240"/>
          <p:cNvGrpSpPr/>
          <p:nvPr/>
        </p:nvGrpSpPr>
        <p:grpSpPr>
          <a:xfrm>
            <a:off x="544755" y="2685208"/>
            <a:ext cx="4198069" cy="564344"/>
            <a:chOff x="544755" y="2685208"/>
            <a:chExt cx="4198069" cy="564344"/>
          </a:xfrm>
        </p:grpSpPr>
        <p:pic>
          <p:nvPicPr>
            <p:cNvPr id="4048" name="Google Shape;4048;p240"/>
            <p:cNvPicPr preferRelativeResize="0"/>
            <p:nvPr/>
          </p:nvPicPr>
          <p:blipFill rotWithShape="1">
            <a:blip r:embed="rId3">
              <a:alphaModFix/>
            </a:blip>
            <a:srcRect b="82684" l="0" r="64932" t="14039"/>
            <a:stretch/>
          </p:blipFill>
          <p:spPr>
            <a:xfrm>
              <a:off x="983626" y="3054072"/>
              <a:ext cx="3759198" cy="195480"/>
            </a:xfrm>
            <a:prstGeom prst="rect">
              <a:avLst/>
            </a:prstGeom>
            <a:noFill/>
            <a:ln cap="flat" cmpd="sng" w="12700">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4049" name="Google Shape;4049;p240"/>
            <p:cNvPicPr preferRelativeResize="0"/>
            <p:nvPr/>
          </p:nvPicPr>
          <p:blipFill rotWithShape="1">
            <a:blip r:embed="rId4">
              <a:alphaModFix/>
            </a:blip>
            <a:srcRect b="0" l="0" r="0" t="0"/>
            <a:stretch/>
          </p:blipFill>
          <p:spPr>
            <a:xfrm rot="-10010628">
              <a:off x="579654" y="2853122"/>
              <a:ext cx="369073" cy="349215"/>
            </a:xfrm>
            <a:prstGeom prst="rect">
              <a:avLst/>
            </a:prstGeom>
            <a:noFill/>
            <a:ln>
              <a:noFill/>
            </a:ln>
          </p:spPr>
        </p:pic>
        <p:sp>
          <p:nvSpPr>
            <p:cNvPr id="4050" name="Google Shape;4050;p240"/>
            <p:cNvSpPr/>
            <p:nvPr/>
          </p:nvSpPr>
          <p:spPr>
            <a:xfrm>
              <a:off x="544755" y="2685208"/>
              <a:ext cx="2336798" cy="97825"/>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4051" name="Google Shape;4051;p240"/>
          <p:cNvGrpSpPr/>
          <p:nvPr/>
        </p:nvGrpSpPr>
        <p:grpSpPr>
          <a:xfrm>
            <a:off x="1426310" y="3431420"/>
            <a:ext cx="1501149" cy="292388"/>
            <a:chOff x="1426310" y="3431420"/>
            <a:chExt cx="1501149" cy="292388"/>
          </a:xfrm>
        </p:grpSpPr>
        <p:sp>
          <p:nvSpPr>
            <p:cNvPr id="4052" name="Google Shape;4052;p240"/>
            <p:cNvSpPr/>
            <p:nvPr/>
          </p:nvSpPr>
          <p:spPr>
            <a:xfrm>
              <a:off x="1426310" y="3520591"/>
              <a:ext cx="519721" cy="152639"/>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53" name="Google Shape;4053;p240"/>
            <p:cNvSpPr txBox="1"/>
            <p:nvPr/>
          </p:nvSpPr>
          <p:spPr>
            <a:xfrm>
              <a:off x="2003808" y="3431420"/>
              <a:ext cx="923651" cy="292388"/>
            </a:xfrm>
            <a:prstGeom prst="rect">
              <a:avLst/>
            </a:prstGeom>
            <a:solidFill>
              <a:schemeClr val="dk1"/>
            </a:solidFill>
            <a:ln cap="flat" cmpd="sng" w="19050">
              <a:solidFill>
                <a:srgbClr val="D295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use mysql</a:t>
              </a:r>
              <a:endParaRPr sz="1300">
                <a:solidFill>
                  <a:schemeClr val="lt1"/>
                </a:solidFill>
                <a:latin typeface="Arial"/>
                <a:ea typeface="Arial"/>
                <a:cs typeface="Arial"/>
                <a:sym typeface="Arial"/>
              </a:endParaRPr>
            </a:p>
          </p:txBody>
        </p:sp>
      </p:grpSp>
      <p:grpSp>
        <p:nvGrpSpPr>
          <p:cNvPr id="4054" name="Google Shape;4054;p240"/>
          <p:cNvGrpSpPr/>
          <p:nvPr/>
        </p:nvGrpSpPr>
        <p:grpSpPr>
          <a:xfrm>
            <a:off x="1675874" y="3961056"/>
            <a:ext cx="1504508" cy="1189021"/>
            <a:chOff x="-664353" y="2014738"/>
            <a:chExt cx="1504508" cy="1189021"/>
          </a:xfrm>
        </p:grpSpPr>
        <p:sp>
          <p:nvSpPr>
            <p:cNvPr id="4055" name="Google Shape;4055;p240"/>
            <p:cNvSpPr/>
            <p:nvPr/>
          </p:nvSpPr>
          <p:spPr>
            <a:xfrm>
              <a:off x="504095" y="3044242"/>
              <a:ext cx="336060" cy="159517"/>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56" name="Google Shape;4056;p240"/>
            <p:cNvSpPr txBox="1"/>
            <p:nvPr/>
          </p:nvSpPr>
          <p:spPr>
            <a:xfrm>
              <a:off x="-664353" y="2014738"/>
              <a:ext cx="587100" cy="292500"/>
            </a:xfrm>
            <a:prstGeom prst="rect">
              <a:avLst/>
            </a:prstGeom>
            <a:solidFill>
              <a:schemeClr val="dk1"/>
            </a:solidFill>
            <a:ln cap="flat" cmpd="sng" w="19050">
              <a:solidFill>
                <a:srgbClr val="D295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grant</a:t>
              </a:r>
              <a:endParaRPr sz="1300">
                <a:solidFill>
                  <a:schemeClr val="lt1"/>
                </a:solidFill>
                <a:latin typeface="Arial"/>
                <a:ea typeface="Arial"/>
                <a:cs typeface="Arial"/>
                <a:sym typeface="Arial"/>
              </a:endParaRPr>
            </a:p>
          </p:txBody>
        </p:sp>
      </p:grpSp>
      <p:grpSp>
        <p:nvGrpSpPr>
          <p:cNvPr id="4057" name="Google Shape;4057;p240"/>
          <p:cNvGrpSpPr/>
          <p:nvPr/>
        </p:nvGrpSpPr>
        <p:grpSpPr>
          <a:xfrm>
            <a:off x="1729122" y="4309809"/>
            <a:ext cx="1829325" cy="299159"/>
            <a:chOff x="504095" y="3044242"/>
            <a:chExt cx="1829325" cy="299159"/>
          </a:xfrm>
        </p:grpSpPr>
        <p:sp>
          <p:nvSpPr>
            <p:cNvPr id="4058" name="Google Shape;4058;p240"/>
            <p:cNvSpPr/>
            <p:nvPr/>
          </p:nvSpPr>
          <p:spPr>
            <a:xfrm>
              <a:off x="504095" y="3044242"/>
              <a:ext cx="336060" cy="159517"/>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59" name="Google Shape;4059;p240"/>
            <p:cNvSpPr txBox="1"/>
            <p:nvPr/>
          </p:nvSpPr>
          <p:spPr>
            <a:xfrm>
              <a:off x="988180" y="3051013"/>
              <a:ext cx="1345240" cy="292388"/>
            </a:xfrm>
            <a:prstGeom prst="rect">
              <a:avLst/>
            </a:prstGeom>
            <a:solidFill>
              <a:schemeClr val="dk1"/>
            </a:solidFill>
            <a:ln cap="flat" cmpd="sng" w="19050">
              <a:solidFill>
                <a:srgbClr val="D295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Flush privileges</a:t>
              </a:r>
              <a:endParaRPr sz="1300">
                <a:solidFill>
                  <a:schemeClr val="lt1"/>
                </a:solidFill>
                <a:latin typeface="Arial"/>
                <a:ea typeface="Arial"/>
                <a:cs typeface="Arial"/>
                <a:sym typeface="Arial"/>
              </a:endParaRPr>
            </a:p>
          </p:txBody>
        </p:sp>
      </p:grpSp>
      <p:grpSp>
        <p:nvGrpSpPr>
          <p:cNvPr id="4060" name="Google Shape;4060;p240"/>
          <p:cNvGrpSpPr/>
          <p:nvPr/>
        </p:nvGrpSpPr>
        <p:grpSpPr>
          <a:xfrm>
            <a:off x="1379447" y="4596829"/>
            <a:ext cx="460382" cy="533474"/>
            <a:chOff x="504095" y="3044242"/>
            <a:chExt cx="460382" cy="533474"/>
          </a:xfrm>
        </p:grpSpPr>
        <p:sp>
          <p:nvSpPr>
            <p:cNvPr id="4061" name="Google Shape;4061;p240"/>
            <p:cNvSpPr/>
            <p:nvPr/>
          </p:nvSpPr>
          <p:spPr>
            <a:xfrm>
              <a:off x="504095" y="3044242"/>
              <a:ext cx="336060" cy="159517"/>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62" name="Google Shape;4062;p240"/>
            <p:cNvSpPr txBox="1"/>
            <p:nvPr/>
          </p:nvSpPr>
          <p:spPr>
            <a:xfrm>
              <a:off x="504095" y="3285328"/>
              <a:ext cx="460382" cy="292388"/>
            </a:xfrm>
            <a:prstGeom prst="rect">
              <a:avLst/>
            </a:prstGeom>
            <a:solidFill>
              <a:schemeClr val="dk1"/>
            </a:solidFill>
            <a:ln cap="flat" cmpd="sng" w="19050">
              <a:solidFill>
                <a:srgbClr val="D295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exit</a:t>
              </a:r>
              <a:endParaRPr sz="1300">
                <a:solidFill>
                  <a:schemeClr val="lt1"/>
                </a:solidFill>
                <a:latin typeface="Arial"/>
                <a:ea typeface="Arial"/>
                <a:cs typeface="Arial"/>
                <a:sym typeface="Arial"/>
              </a:endParaRPr>
            </a:p>
          </p:txBody>
        </p:sp>
      </p:gr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7" name="Shape 4067"/>
        <p:cNvGrpSpPr/>
        <p:nvPr/>
      </p:nvGrpSpPr>
      <p:grpSpPr>
        <a:xfrm>
          <a:off x="0" y="0"/>
          <a:ext cx="0" cy="0"/>
          <a:chOff x="0" y="0"/>
          <a:chExt cx="0" cy="0"/>
        </a:xfrm>
      </p:grpSpPr>
      <p:sp>
        <p:nvSpPr>
          <p:cNvPr id="4068" name="Google Shape;4068;p241"/>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Sử dụng Raspberry Pi làm Máy chủ DB</a:t>
            </a:r>
            <a:endParaRPr/>
          </a:p>
        </p:txBody>
      </p:sp>
      <p:sp>
        <p:nvSpPr>
          <p:cNvPr id="4069" name="Google Shape;4069;p24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2000"/>
              <a:buFont typeface="Arial"/>
              <a:buNone/>
            </a:pPr>
            <a:r>
              <a:rPr b="0" i="0" lang="en-US" sz="2000" u="none" cap="none" strike="noStrike">
                <a:solidFill>
                  <a:srgbClr val="7F7F7F"/>
                </a:solidFill>
                <a:latin typeface="Arial"/>
                <a:ea typeface="Arial"/>
                <a:cs typeface="Arial"/>
                <a:sym typeface="Arial"/>
              </a:rPr>
              <a:t>Bài 5.</a:t>
            </a:r>
            <a:endParaRPr/>
          </a:p>
        </p:txBody>
      </p:sp>
      <p:sp>
        <p:nvSpPr>
          <p:cNvPr id="4070" name="Google Shape;4070;p241"/>
          <p:cNvSpPr/>
          <p:nvPr/>
        </p:nvSpPr>
        <p:spPr>
          <a:xfrm>
            <a:off x="1054112" y="4003778"/>
            <a:ext cx="3740912"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5.1. Sử dụng MariaDB</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5.2. Sử dụng HeidiSQL</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60"/>
              <a:buFont typeface="Arial"/>
              <a:buChar char="•"/>
            </a:pPr>
            <a:r>
              <a:rPr b="0" i="0" lang="en-US" sz="1800" u="none" cap="none" strike="noStrike">
                <a:solidFill>
                  <a:srgbClr val="A5A5A5"/>
                </a:solidFill>
                <a:latin typeface="Arial"/>
                <a:ea typeface="Arial"/>
                <a:cs typeface="Arial"/>
                <a:sym typeface="Arial"/>
              </a:rPr>
              <a:t>5.3 </a:t>
            </a:r>
            <a:r>
              <a:rPr lang="en-US" sz="1800">
                <a:solidFill>
                  <a:srgbClr val="A5A5A5"/>
                </a:solidFill>
                <a:latin typeface="Arial"/>
                <a:ea typeface="Arial"/>
                <a:cs typeface="Arial"/>
                <a:sym typeface="Arial"/>
              </a:rPr>
              <a:t>Ứng dụng của MariaDB</a:t>
            </a:r>
            <a:endParaRPr b="0" i="0" sz="1800" u="none" cap="none" strike="noStrike">
              <a:solidFill>
                <a:srgbClr val="A5A5A5"/>
              </a:solidFill>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5" name="Shape 4075"/>
        <p:cNvGrpSpPr/>
        <p:nvPr/>
      </p:nvGrpSpPr>
      <p:grpSpPr>
        <a:xfrm>
          <a:off x="0" y="0"/>
          <a:ext cx="0" cy="0"/>
          <a:chOff x="0" y="0"/>
          <a:chExt cx="0" cy="0"/>
        </a:xfrm>
      </p:grpSpPr>
      <p:sp>
        <p:nvSpPr>
          <p:cNvPr id="4076" name="Google Shape;4076;p242"/>
          <p:cNvSpPr/>
          <p:nvPr/>
        </p:nvSpPr>
        <p:spPr>
          <a:xfrm>
            <a:off x="1019175" y="3475285"/>
            <a:ext cx="6477000" cy="150629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77" name="Google Shape;4077;p242"/>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078" name="Google Shape;4078;p242"/>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079" name="Google Shape;4079;p24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HeidiSQL</a:t>
            </a:r>
            <a:endParaRPr sz="2400">
              <a:solidFill>
                <a:srgbClr val="0C0C0C"/>
              </a:solidFill>
              <a:latin typeface="Arial"/>
              <a:ea typeface="Arial"/>
              <a:cs typeface="Arial"/>
              <a:sym typeface="Arial"/>
            </a:endParaRPr>
          </a:p>
        </p:txBody>
      </p:sp>
      <p:sp>
        <p:nvSpPr>
          <p:cNvPr id="4080" name="Google Shape;4080;p242"/>
          <p:cNvSpPr/>
          <p:nvPr/>
        </p:nvSpPr>
        <p:spPr>
          <a:xfrm>
            <a:off x="580390" y="194453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Môi trường GUI thuận tiện cho phép bạn truy cập MariaDB từ xa từ PC, tạo bảng và quản lý chúng</a:t>
            </a:r>
            <a:endParaRPr sz="1400">
              <a:solidFill>
                <a:schemeClr val="dk1"/>
              </a:solidFill>
              <a:latin typeface="Arial"/>
              <a:ea typeface="Arial"/>
              <a:cs typeface="Arial"/>
              <a:sym typeface="Arial"/>
            </a:endParaRPr>
          </a:p>
        </p:txBody>
      </p:sp>
      <p:sp>
        <p:nvSpPr>
          <p:cNvPr id="4081" name="Google Shape;4081;p242"/>
          <p:cNvSpPr/>
          <p:nvPr/>
        </p:nvSpPr>
        <p:spPr>
          <a:xfrm>
            <a:off x="607254" y="2159983"/>
            <a:ext cx="8487381" cy="11097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HeidiSQL là một ứng dụng khách mã nguồn mở dành cho MySQL. Nó là công cụ tốt nhất để quản lý cơ sở dữ liệu MySQL.</a:t>
            </a:r>
            <a:endParaRPr/>
          </a:p>
          <a:p>
            <a:pPr indent="-182563" lvl="0" marL="182563"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Nó cung cấp một giao diện đồ họa mạnh mẽ để quản lý bảng, nhật ký và người dùng cơ sở dữ liệu MySQL.</a:t>
            </a:r>
            <a:endParaRPr b="0" i="0" sz="1400">
              <a:solidFill>
                <a:srgbClr val="333333"/>
              </a:solidFill>
              <a:latin typeface="Arial"/>
              <a:ea typeface="Arial"/>
              <a:cs typeface="Arial"/>
              <a:sym typeface="Arial"/>
            </a:endParaRPr>
          </a:p>
        </p:txBody>
      </p:sp>
      <p:pic>
        <p:nvPicPr>
          <p:cNvPr descr="HeidiSQL - 위키백과, 우리 모두의 백과사전" id="4082" name="Google Shape;4082;p242"/>
          <p:cNvPicPr preferRelativeResize="0"/>
          <p:nvPr/>
        </p:nvPicPr>
        <p:blipFill rotWithShape="1">
          <a:blip r:embed="rId3">
            <a:alphaModFix/>
          </a:blip>
          <a:srcRect b="0" l="0" r="0" t="0"/>
          <a:stretch/>
        </p:blipFill>
        <p:spPr>
          <a:xfrm>
            <a:off x="7697635" y="3475285"/>
            <a:ext cx="1452438" cy="1452438"/>
          </a:xfrm>
          <a:prstGeom prst="rect">
            <a:avLst/>
          </a:prstGeom>
          <a:noFill/>
          <a:ln>
            <a:noFill/>
          </a:ln>
        </p:spPr>
      </p:pic>
      <p:sp>
        <p:nvSpPr>
          <p:cNvPr id="4083" name="Google Shape;4083;p242"/>
          <p:cNvSpPr txBox="1"/>
          <p:nvPr/>
        </p:nvSpPr>
        <p:spPr>
          <a:xfrm>
            <a:off x="1019175" y="3269721"/>
            <a:ext cx="6704234" cy="1728678"/>
          </a:xfrm>
          <a:prstGeom prst="rect">
            <a:avLst/>
          </a:prstGeom>
          <a:noFill/>
          <a:ln>
            <a:noFill/>
          </a:ln>
        </p:spPr>
        <p:txBody>
          <a:bodyPr anchorCtr="0" anchor="t" bIns="45700" lIns="91425" spcFirstLastPara="1" rIns="91425" wrap="square" tIns="45700">
            <a:spAutoFit/>
          </a:bodyPr>
          <a:lstStyle/>
          <a:p>
            <a:pPr indent="-171450" lvl="0" marL="171450" marR="0" rtl="0" algn="just">
              <a:spcBef>
                <a:spcPts val="0"/>
              </a:spcBef>
              <a:spcAft>
                <a:spcPts val="0"/>
              </a:spcAft>
              <a:buClr>
                <a:srgbClr val="333333"/>
              </a:buClr>
              <a:buSzPts val="1300"/>
              <a:buFont typeface="Arial"/>
              <a:buChar char="•"/>
            </a:pPr>
            <a:r>
              <a:rPr b="0" i="0" lang="en-US" sz="1300">
                <a:solidFill>
                  <a:srgbClr val="333333"/>
                </a:solidFill>
                <a:latin typeface="Arial"/>
                <a:ea typeface="Arial"/>
                <a:cs typeface="Arial"/>
                <a:sym typeface="Arial"/>
              </a:rPr>
              <a:t>Những đặc điểm chính</a:t>
            </a:r>
            <a:endParaRPr b="0" i="0" sz="1300">
              <a:solidFill>
                <a:srgbClr val="333333"/>
              </a:solidFill>
              <a:latin typeface="Arial"/>
              <a:ea typeface="Arial"/>
              <a:cs typeface="Arial"/>
              <a:sym typeface="Arial"/>
            </a:endParaRPr>
          </a:p>
          <a:p>
            <a:pPr indent="0" lvl="0" marL="0" marR="0" rtl="0" algn="just">
              <a:spcBef>
                <a:spcPts val="1000"/>
              </a:spcBef>
              <a:spcAft>
                <a:spcPts val="0"/>
              </a:spcAft>
              <a:buNone/>
            </a:pPr>
            <a:r>
              <a:rPr lang="en-US" sz="1300">
                <a:solidFill>
                  <a:srgbClr val="333333"/>
                </a:solidFill>
                <a:latin typeface="Arial"/>
                <a:ea typeface="Arial"/>
                <a:cs typeface="Arial"/>
                <a:sym typeface="Arial"/>
              </a:rPr>
              <a:t>    </a:t>
            </a:r>
            <a:r>
              <a:rPr lang="en-US" sz="1200">
                <a:solidFill>
                  <a:srgbClr val="333333"/>
                </a:solidFill>
                <a:latin typeface="Arial"/>
                <a:ea typeface="Arial"/>
                <a:cs typeface="Arial"/>
                <a:sym typeface="Arial"/>
              </a:rPr>
              <a:t>Tạo báo cáo SQL</a:t>
            </a:r>
            <a:endParaRPr/>
          </a:p>
          <a:p>
            <a:pPr indent="0" lvl="0" marL="0" marR="0" rtl="0" algn="just">
              <a:spcBef>
                <a:spcPts val="1000"/>
              </a:spcBef>
              <a:spcAft>
                <a:spcPts val="0"/>
              </a:spcAft>
              <a:buNone/>
            </a:pPr>
            <a:r>
              <a:rPr lang="en-US" sz="1200">
                <a:solidFill>
                  <a:srgbClr val="333333"/>
                </a:solidFill>
                <a:latin typeface="Arial"/>
                <a:ea typeface="Arial"/>
                <a:cs typeface="Arial"/>
                <a:sym typeface="Arial"/>
              </a:rPr>
              <a:t>    Đồng bộ hóa thông tin từ hai bảng khác nhau</a:t>
            </a:r>
            <a:endParaRPr/>
          </a:p>
          <a:p>
            <a:pPr indent="0" lvl="0" marL="0" marR="0" rtl="0" algn="just">
              <a:spcBef>
                <a:spcPts val="1000"/>
              </a:spcBef>
              <a:spcAft>
                <a:spcPts val="0"/>
              </a:spcAft>
              <a:buNone/>
            </a:pPr>
            <a:r>
              <a:rPr lang="en-US" sz="1200">
                <a:solidFill>
                  <a:srgbClr val="333333"/>
                </a:solidFill>
                <a:latin typeface="Arial"/>
                <a:ea typeface="Arial"/>
                <a:cs typeface="Arial"/>
                <a:sym typeface="Arial"/>
              </a:rPr>
              <a:t>    Nhập tệp văn bản và trích xuất bảng ở các định dạng khác nhau</a:t>
            </a:r>
            <a:endParaRPr/>
          </a:p>
          <a:p>
            <a:pPr indent="0" lvl="0" marL="0" marR="0" rtl="0" algn="just">
              <a:spcBef>
                <a:spcPts val="1000"/>
              </a:spcBef>
              <a:spcAft>
                <a:spcPts val="0"/>
              </a:spcAft>
              <a:buNone/>
            </a:pPr>
            <a:r>
              <a:rPr lang="en-US" sz="1200">
                <a:solidFill>
                  <a:srgbClr val="333333"/>
                </a:solidFill>
                <a:latin typeface="Arial"/>
                <a:ea typeface="Arial"/>
                <a:cs typeface="Arial"/>
                <a:sym typeface="Arial"/>
              </a:rPr>
              <a:t>     Chỉnh sửa cơ sở dữ liệu bằng cách tạo và xóa bảng, chèn và chỉnh sửa nhật ký cũng như      xóa nhật ký, bao gồm khu vực MEMO hỗ trợ nhiều thứ như Bitmap, GIF và JPEG</a:t>
            </a:r>
            <a:endParaRPr sz="1200">
              <a:solidFill>
                <a:schemeClr val="dk1"/>
              </a:solidFill>
              <a:latin typeface="Malgun Gothic"/>
              <a:ea typeface="Malgun Gothic"/>
              <a:cs typeface="Malgun Gothic"/>
              <a:sym typeface="Malgun Gothic"/>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8" name="Shape 4088"/>
        <p:cNvGrpSpPr/>
        <p:nvPr/>
      </p:nvGrpSpPr>
      <p:grpSpPr>
        <a:xfrm>
          <a:off x="0" y="0"/>
          <a:ext cx="0" cy="0"/>
          <a:chOff x="0" y="0"/>
          <a:chExt cx="0" cy="0"/>
        </a:xfrm>
      </p:grpSpPr>
      <p:sp>
        <p:nvSpPr>
          <p:cNvPr id="4089" name="Google Shape;4089;p243"/>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090" name="Google Shape;4090;p243"/>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091" name="Google Shape;4091;p24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truy cập bên ngoài HeidiSQL</a:t>
            </a:r>
            <a:endParaRPr sz="2400">
              <a:solidFill>
                <a:srgbClr val="0C0C0C"/>
              </a:solidFill>
              <a:latin typeface="Arial"/>
              <a:ea typeface="Arial"/>
              <a:cs typeface="Arial"/>
              <a:sym typeface="Arial"/>
            </a:endParaRPr>
          </a:p>
        </p:txBody>
      </p:sp>
      <p:sp>
        <p:nvSpPr>
          <p:cNvPr id="4092" name="Google Shape;4092;p243"/>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để cho phép truy cập bên ngoài</a:t>
            </a:r>
            <a:endParaRPr sz="1400">
              <a:solidFill>
                <a:schemeClr val="dk1"/>
              </a:solidFill>
              <a:latin typeface="Arial"/>
              <a:ea typeface="Arial"/>
              <a:cs typeface="Arial"/>
              <a:sym typeface="Arial"/>
            </a:endParaRPr>
          </a:p>
        </p:txBody>
      </p:sp>
      <p:sp>
        <p:nvSpPr>
          <p:cNvPr id="4093" name="Google Shape;4093;p243"/>
          <p:cNvSpPr/>
          <p:nvPr/>
        </p:nvSpPr>
        <p:spPr>
          <a:xfrm>
            <a:off x="712184" y="2174873"/>
            <a:ext cx="8487381"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Sẽ không thành vấn đề nếu bạn chỉ kết nối từ bên trong Raspberry Pi, nhưng bạn nên cho phép truy cập bên ngoài truy cập MariaDB từ xa vào từ PC để tạo và quản lý bảng.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lệnh sudo nano /etc/mysql/mariadb.conf.d/50-server.cnf để chỉnh sửa tệp này</a:t>
            </a:r>
            <a:endParaRPr sz="1300">
              <a:solidFill>
                <a:srgbClr val="262626"/>
              </a:solidFill>
              <a:latin typeface="Arial"/>
              <a:ea typeface="Arial"/>
              <a:cs typeface="Arial"/>
              <a:sym typeface="Arial"/>
            </a:endParaRPr>
          </a:p>
        </p:txBody>
      </p:sp>
      <p:grpSp>
        <p:nvGrpSpPr>
          <p:cNvPr id="4094" name="Google Shape;4094;p243"/>
          <p:cNvGrpSpPr/>
          <p:nvPr/>
        </p:nvGrpSpPr>
        <p:grpSpPr>
          <a:xfrm>
            <a:off x="712183" y="3525454"/>
            <a:ext cx="7509557" cy="799846"/>
            <a:chOff x="712183" y="3035154"/>
            <a:chExt cx="7509557" cy="799846"/>
          </a:xfrm>
        </p:grpSpPr>
        <p:pic>
          <p:nvPicPr>
            <p:cNvPr id="4095" name="Google Shape;4095;p243"/>
            <p:cNvPicPr preferRelativeResize="0"/>
            <p:nvPr/>
          </p:nvPicPr>
          <p:blipFill rotWithShape="1">
            <a:blip r:embed="rId3">
              <a:alphaModFix/>
            </a:blip>
            <a:srcRect b="80599" l="0" r="37129" t="7364"/>
            <a:stretch/>
          </p:blipFill>
          <p:spPr>
            <a:xfrm>
              <a:off x="712183" y="3035154"/>
              <a:ext cx="7509557" cy="799846"/>
            </a:xfrm>
            <a:prstGeom prst="rect">
              <a:avLst/>
            </a:prstGeom>
            <a:noFill/>
            <a:ln>
              <a:noFill/>
            </a:ln>
          </p:spPr>
        </p:pic>
        <p:sp>
          <p:nvSpPr>
            <p:cNvPr id="4096" name="Google Shape;4096;p243"/>
            <p:cNvSpPr/>
            <p:nvPr/>
          </p:nvSpPr>
          <p:spPr>
            <a:xfrm>
              <a:off x="2668600" y="3466896"/>
              <a:ext cx="5170477" cy="228805"/>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4097" name="Google Shape;4097;p243"/>
          <p:cNvGrpSpPr/>
          <p:nvPr/>
        </p:nvGrpSpPr>
        <p:grpSpPr>
          <a:xfrm>
            <a:off x="890486" y="3114093"/>
            <a:ext cx="4981482" cy="294654"/>
            <a:chOff x="881436" y="3037893"/>
            <a:chExt cx="4981482" cy="294654"/>
          </a:xfrm>
        </p:grpSpPr>
        <p:sp>
          <p:nvSpPr>
            <p:cNvPr id="4098" name="Google Shape;4098;p243"/>
            <p:cNvSpPr/>
            <p:nvPr/>
          </p:nvSpPr>
          <p:spPr>
            <a:xfrm>
              <a:off x="924205" y="3037893"/>
              <a:ext cx="4938713" cy="29465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&gt; </a:t>
              </a:r>
              <a:r>
                <a:rPr lang="en-US" sz="1200">
                  <a:solidFill>
                    <a:srgbClr val="262626"/>
                  </a:solidFill>
                  <a:latin typeface="Arial"/>
                  <a:ea typeface="Arial"/>
                  <a:cs typeface="Arial"/>
                  <a:sym typeface="Arial"/>
                </a:rPr>
                <a:t>sudo nano /etc/mysql/mariadb.conf.d/50-server.cnf </a:t>
              </a:r>
              <a:endParaRPr i="0" sz="1200" u="none" cap="none" strike="noStrike">
                <a:solidFill>
                  <a:schemeClr val="dk1"/>
                </a:solidFill>
                <a:latin typeface="Arial"/>
                <a:ea typeface="Arial"/>
                <a:cs typeface="Arial"/>
                <a:sym typeface="Arial"/>
              </a:endParaRPr>
            </a:p>
          </p:txBody>
        </p:sp>
        <p:sp>
          <p:nvSpPr>
            <p:cNvPr id="4099" name="Google Shape;4099;p243"/>
            <p:cNvSpPr/>
            <p:nvPr/>
          </p:nvSpPr>
          <p:spPr>
            <a:xfrm>
              <a:off x="881436" y="3037893"/>
              <a:ext cx="53921" cy="294654"/>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4" name="Shape 4104"/>
        <p:cNvGrpSpPr/>
        <p:nvPr/>
      </p:nvGrpSpPr>
      <p:grpSpPr>
        <a:xfrm>
          <a:off x="0" y="0"/>
          <a:ext cx="0" cy="0"/>
          <a:chOff x="0" y="0"/>
          <a:chExt cx="0" cy="0"/>
        </a:xfrm>
      </p:grpSpPr>
      <p:sp>
        <p:nvSpPr>
          <p:cNvPr id="4105" name="Google Shape;4105;p244"/>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106" name="Google Shape;4106;p244"/>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107" name="Google Shape;4107;p244"/>
          <p:cNvSpPr/>
          <p:nvPr/>
        </p:nvSpPr>
        <p:spPr>
          <a:xfrm>
            <a:off x="580390" y="1406542"/>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để cho phép truy cập bên ngoài</a:t>
            </a:r>
            <a:endParaRPr sz="1400">
              <a:solidFill>
                <a:schemeClr val="dk1"/>
              </a:solidFill>
              <a:latin typeface="Arial"/>
              <a:ea typeface="Arial"/>
              <a:cs typeface="Arial"/>
              <a:sym typeface="Arial"/>
            </a:endParaRPr>
          </a:p>
        </p:txBody>
      </p:sp>
      <p:sp>
        <p:nvSpPr>
          <p:cNvPr id="4108" name="Google Shape;4108;p244"/>
          <p:cNvSpPr/>
          <p:nvPr/>
        </p:nvSpPr>
        <p:spPr>
          <a:xfrm>
            <a:off x="703264" y="1641638"/>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Nhận xét cài đặt liên kết địa chỉ mạng của riêng bạn (địa chỉ liên kết)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a:t>
            </a:r>
            <a:r>
              <a:rPr b="1" lang="en-US" sz="1300">
                <a:solidFill>
                  <a:srgbClr val="262626"/>
                </a:solidFill>
                <a:latin typeface="Arial"/>
                <a:ea typeface="Arial"/>
                <a:cs typeface="Arial"/>
                <a:sym typeface="Arial"/>
              </a:rPr>
              <a:t>Ctrl + o → Enter → Ctrl + x </a:t>
            </a:r>
            <a:r>
              <a:rPr lang="en-US" sz="1300">
                <a:solidFill>
                  <a:srgbClr val="262626"/>
                </a:solidFill>
                <a:latin typeface="Arial"/>
                <a:ea typeface="Arial"/>
                <a:cs typeface="Arial"/>
                <a:sym typeface="Arial"/>
              </a:rPr>
              <a:t>để lưu và thoát các chỉnh sửa nano.</a:t>
            </a:r>
            <a:endParaRPr sz="1300">
              <a:solidFill>
                <a:srgbClr val="262626"/>
              </a:solidFill>
              <a:latin typeface="Arial"/>
              <a:ea typeface="Arial"/>
              <a:cs typeface="Arial"/>
              <a:sym typeface="Arial"/>
            </a:endParaRPr>
          </a:p>
        </p:txBody>
      </p:sp>
      <p:pic>
        <p:nvPicPr>
          <p:cNvPr id="4109" name="Google Shape;4109;p244"/>
          <p:cNvPicPr preferRelativeResize="0"/>
          <p:nvPr/>
        </p:nvPicPr>
        <p:blipFill rotWithShape="1">
          <a:blip r:embed="rId3">
            <a:alphaModFix/>
          </a:blip>
          <a:srcRect b="0" l="0" r="0" t="0"/>
          <a:stretch/>
        </p:blipFill>
        <p:spPr>
          <a:xfrm>
            <a:off x="703266" y="2385561"/>
            <a:ext cx="6998191" cy="3893843"/>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4" name="Shape 4114"/>
        <p:cNvGrpSpPr/>
        <p:nvPr/>
      </p:nvGrpSpPr>
      <p:grpSpPr>
        <a:xfrm>
          <a:off x="0" y="0"/>
          <a:ext cx="0" cy="0"/>
          <a:chOff x="0" y="0"/>
          <a:chExt cx="0" cy="0"/>
        </a:xfrm>
      </p:grpSpPr>
      <p:sp>
        <p:nvSpPr>
          <p:cNvPr id="4115" name="Google Shape;4115;p245"/>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116" name="Google Shape;4116;p245"/>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117" name="Google Shape;4117;p245"/>
          <p:cNvSpPr/>
          <p:nvPr/>
        </p:nvSpPr>
        <p:spPr>
          <a:xfrm>
            <a:off x="580390" y="1406542"/>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Cài đặt để cho phép truy cập bên ngoài</a:t>
            </a:r>
            <a:endParaRPr sz="1400">
              <a:solidFill>
                <a:schemeClr val="dk1"/>
              </a:solidFill>
              <a:latin typeface="Arial"/>
              <a:ea typeface="Arial"/>
              <a:cs typeface="Arial"/>
              <a:sym typeface="Arial"/>
            </a:endParaRPr>
          </a:p>
        </p:txBody>
      </p:sp>
      <p:sp>
        <p:nvSpPr>
          <p:cNvPr id="4118" name="Google Shape;4118;p245"/>
          <p:cNvSpPr/>
          <p:nvPr/>
        </p:nvSpPr>
        <p:spPr>
          <a:xfrm>
            <a:off x="703265" y="1641638"/>
            <a:ext cx="849630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Đặt bộ lọc TCP để cho phép INPUT và OUTPUT trên cổng 3306 được sử dụng bởi MariaDB</a:t>
            </a:r>
            <a:endParaRPr sz="1300">
              <a:solidFill>
                <a:srgbClr val="262626"/>
              </a:solidFill>
              <a:latin typeface="Arial"/>
              <a:ea typeface="Arial"/>
              <a:cs typeface="Arial"/>
              <a:sym typeface="Arial"/>
            </a:endParaRPr>
          </a:p>
        </p:txBody>
      </p:sp>
      <p:pic>
        <p:nvPicPr>
          <p:cNvPr id="4119" name="Google Shape;4119;p245"/>
          <p:cNvPicPr preferRelativeResize="0"/>
          <p:nvPr/>
        </p:nvPicPr>
        <p:blipFill rotWithShape="1">
          <a:blip r:embed="rId3">
            <a:alphaModFix/>
          </a:blip>
          <a:srcRect b="36839" l="0" r="32113" t="7364"/>
          <a:stretch/>
        </p:blipFill>
        <p:spPr>
          <a:xfrm>
            <a:off x="703265" y="2024613"/>
            <a:ext cx="5288975" cy="2418725"/>
          </a:xfrm>
          <a:prstGeom prst="rect">
            <a:avLst/>
          </a:prstGeom>
          <a:noFill/>
          <a:ln>
            <a:noFill/>
          </a:ln>
        </p:spPr>
      </p:pic>
      <p:sp>
        <p:nvSpPr>
          <p:cNvPr id="4120" name="Google Shape;4120;p245"/>
          <p:cNvSpPr/>
          <p:nvPr/>
        </p:nvSpPr>
        <p:spPr>
          <a:xfrm>
            <a:off x="5992240" y="2000007"/>
            <a:ext cx="3207325" cy="1350830"/>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sudo iptables –A INPUT –p tcp --dport 3306 –j CHẤP NHẬN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sudo iptables –A ĐẦU RA –p tcp –dport 3306 –j CHẤP NHẬN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sudo iptables –save</a:t>
            </a:r>
            <a:endParaRPr/>
          </a:p>
        </p:txBody>
      </p:sp>
      <p:sp>
        <p:nvSpPr>
          <p:cNvPr id="4121" name="Google Shape;4121;p245"/>
          <p:cNvSpPr/>
          <p:nvPr/>
        </p:nvSpPr>
        <p:spPr>
          <a:xfrm>
            <a:off x="703265" y="5428087"/>
            <a:ext cx="849630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thực hiện các lệnh này, hãy khởi động lại Raspberry Pi để phản ánh các cài đặt và hoàn tất quá trình chuẩn bị cho truy cập bên ngoài.</a:t>
            </a:r>
            <a:endParaRPr sz="1300">
              <a:solidFill>
                <a:srgbClr val="262626"/>
              </a:solidFill>
              <a:latin typeface="Arial"/>
              <a:ea typeface="Arial"/>
              <a:cs typeface="Arial"/>
              <a:sym typeface="Arial"/>
            </a:endParaRPr>
          </a:p>
        </p:txBody>
      </p:sp>
      <p:sp>
        <p:nvSpPr>
          <p:cNvPr id="4122" name="Google Shape;4122;p245"/>
          <p:cNvSpPr/>
          <p:nvPr/>
        </p:nvSpPr>
        <p:spPr>
          <a:xfrm>
            <a:off x="1992324" y="2454742"/>
            <a:ext cx="3675052" cy="398815"/>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123" name="Google Shape;4123;p245"/>
          <p:cNvGrpSpPr/>
          <p:nvPr/>
        </p:nvGrpSpPr>
        <p:grpSpPr>
          <a:xfrm>
            <a:off x="703265" y="4566611"/>
            <a:ext cx="5288975" cy="738205"/>
            <a:chOff x="779567" y="4840689"/>
            <a:chExt cx="5288975" cy="738205"/>
          </a:xfrm>
        </p:grpSpPr>
        <p:sp>
          <p:nvSpPr>
            <p:cNvPr id="4124" name="Google Shape;4124;p245"/>
            <p:cNvSpPr/>
            <p:nvPr/>
          </p:nvSpPr>
          <p:spPr>
            <a:xfrm>
              <a:off x="822336" y="4840690"/>
              <a:ext cx="5246206" cy="738204"/>
            </a:xfrm>
            <a:prstGeom prst="rect">
              <a:avLst/>
            </a:prstGeom>
            <a:solidFill>
              <a:srgbClr val="D0CEC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 </a:t>
              </a:r>
              <a:r>
                <a:rPr lang="en-US" sz="1200">
                  <a:solidFill>
                    <a:srgbClr val="262626"/>
                  </a:solidFill>
                  <a:latin typeface="Arial"/>
                  <a:ea typeface="Arial"/>
                  <a:cs typeface="Arial"/>
                  <a:sym typeface="Arial"/>
                </a:rPr>
                <a:t>sudo iptables –A INPUT –p tcp --dport 3306 –j ACCEPT</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 sudo iptables –A OUTPUT –p tcp –dport 3306 –j ACCEPT</a:t>
              </a:r>
              <a:endParaRPr/>
            </a:p>
            <a:p>
              <a:pPr indent="0" lvl="0" marL="0" marR="0" rtl="0" algn="l">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 sudo iptables–save</a:t>
              </a:r>
              <a:endParaRPr i="0" sz="1200" u="none" cap="none" strike="noStrike">
                <a:solidFill>
                  <a:schemeClr val="dk1"/>
                </a:solidFill>
                <a:latin typeface="Arial"/>
                <a:ea typeface="Arial"/>
                <a:cs typeface="Arial"/>
                <a:sym typeface="Arial"/>
              </a:endParaRPr>
            </a:p>
          </p:txBody>
        </p:sp>
        <p:sp>
          <p:nvSpPr>
            <p:cNvPr id="4125" name="Google Shape;4125;p245"/>
            <p:cNvSpPr/>
            <p:nvPr/>
          </p:nvSpPr>
          <p:spPr>
            <a:xfrm>
              <a:off x="779567" y="4840689"/>
              <a:ext cx="45719" cy="738203"/>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0" name="Shape 4130"/>
        <p:cNvGrpSpPr/>
        <p:nvPr/>
      </p:nvGrpSpPr>
      <p:grpSpPr>
        <a:xfrm>
          <a:off x="0" y="0"/>
          <a:ext cx="0" cy="0"/>
          <a:chOff x="0" y="0"/>
          <a:chExt cx="0" cy="0"/>
        </a:xfrm>
      </p:grpSpPr>
      <p:sp>
        <p:nvSpPr>
          <p:cNvPr id="4131" name="Google Shape;4131;p246"/>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132" name="Google Shape;4132;p246"/>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133" name="Google Shape;4133;p2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HeidiSQL</a:t>
            </a:r>
            <a:endParaRPr sz="2400">
              <a:solidFill>
                <a:srgbClr val="0C0C0C"/>
              </a:solidFill>
              <a:latin typeface="Arial"/>
              <a:ea typeface="Arial"/>
              <a:cs typeface="Arial"/>
              <a:sym typeface="Arial"/>
            </a:endParaRPr>
          </a:p>
        </p:txBody>
      </p:sp>
      <p:sp>
        <p:nvSpPr>
          <p:cNvPr id="4134" name="Google Shape;4134;p246"/>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Truy cập trang web HeidiSQL và tải xuống HeidiSQL cho Windows</a:t>
            </a:r>
            <a:endParaRPr sz="1400">
              <a:solidFill>
                <a:schemeClr val="dk1"/>
              </a:solidFill>
              <a:latin typeface="Arial"/>
              <a:ea typeface="Arial"/>
              <a:cs typeface="Arial"/>
              <a:sym typeface="Arial"/>
            </a:endParaRPr>
          </a:p>
        </p:txBody>
      </p:sp>
      <p:sp>
        <p:nvSpPr>
          <p:cNvPr id="4135" name="Google Shape;4135;p246"/>
          <p:cNvSpPr/>
          <p:nvPr/>
        </p:nvSpPr>
        <p:spPr>
          <a:xfrm>
            <a:off x="5629275" y="2245348"/>
            <a:ext cx="3570290"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u="sng">
                <a:solidFill>
                  <a:schemeClr val="hlink"/>
                </a:solidFill>
                <a:latin typeface="Arial"/>
                <a:ea typeface="Arial"/>
                <a:cs typeface="Arial"/>
                <a:sym typeface="Arial"/>
                <a:hlinkClick r:id="rId3"/>
              </a:rPr>
              <a:t>https://www.heidisql.com/download.php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Trình cài đặt, Nhấp vào 32/64 bit để tải xuống Tệp cài đặt</a:t>
            </a:r>
            <a:endParaRPr sz="1300">
              <a:solidFill>
                <a:srgbClr val="262626"/>
              </a:solidFill>
              <a:latin typeface="Arial"/>
              <a:ea typeface="Arial"/>
              <a:cs typeface="Arial"/>
              <a:sym typeface="Arial"/>
            </a:endParaRPr>
          </a:p>
        </p:txBody>
      </p:sp>
      <p:grpSp>
        <p:nvGrpSpPr>
          <p:cNvPr id="4136" name="Google Shape;4136;p246"/>
          <p:cNvGrpSpPr/>
          <p:nvPr/>
        </p:nvGrpSpPr>
        <p:grpSpPr>
          <a:xfrm>
            <a:off x="558800" y="2295524"/>
            <a:ext cx="4920769" cy="3901341"/>
            <a:chOff x="558800" y="2295524"/>
            <a:chExt cx="4920769" cy="3901341"/>
          </a:xfrm>
        </p:grpSpPr>
        <p:sp>
          <p:nvSpPr>
            <p:cNvPr id="4137" name="Google Shape;4137;p246"/>
            <p:cNvSpPr/>
            <p:nvPr/>
          </p:nvSpPr>
          <p:spPr>
            <a:xfrm flipH="1" rot="10800000">
              <a:off x="558800" y="2295524"/>
              <a:ext cx="4889501" cy="3400425"/>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pic>
          <p:nvPicPr>
            <p:cNvPr id="4138" name="Google Shape;4138;p246"/>
            <p:cNvPicPr preferRelativeResize="0"/>
            <p:nvPr/>
          </p:nvPicPr>
          <p:blipFill rotWithShape="1">
            <a:blip r:embed="rId4">
              <a:alphaModFix/>
            </a:blip>
            <a:srcRect b="43122" l="29146" r="29860" t="5576"/>
            <a:stretch/>
          </p:blipFill>
          <p:spPr>
            <a:xfrm>
              <a:off x="692945" y="2389276"/>
              <a:ext cx="4621213" cy="3162746"/>
            </a:xfrm>
            <a:prstGeom prst="rect">
              <a:avLst/>
            </a:prstGeom>
            <a:noFill/>
            <a:ln>
              <a:noFill/>
            </a:ln>
          </p:spPr>
        </p:pic>
        <p:sp>
          <p:nvSpPr>
            <p:cNvPr id="4139" name="Google Shape;4139;p246"/>
            <p:cNvSpPr/>
            <p:nvPr/>
          </p:nvSpPr>
          <p:spPr>
            <a:xfrm>
              <a:off x="838200" y="4648199"/>
              <a:ext cx="1781177" cy="171451"/>
            </a:xfrm>
            <a:prstGeom prst="rect">
              <a:avLst/>
            </a:prstGeom>
            <a:solidFill>
              <a:srgbClr val="FFC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4140" name="Google Shape;4140;p246"/>
            <p:cNvPicPr preferRelativeResize="0"/>
            <p:nvPr/>
          </p:nvPicPr>
          <p:blipFill rotWithShape="1">
            <a:blip r:embed="rId5">
              <a:alphaModFix/>
            </a:blip>
            <a:srcRect b="0" l="0" r="0" t="0"/>
            <a:stretch/>
          </p:blipFill>
          <p:spPr>
            <a:xfrm rot="10800000">
              <a:off x="2187015" y="4853601"/>
              <a:ext cx="483452" cy="457439"/>
            </a:xfrm>
            <a:prstGeom prst="rect">
              <a:avLst/>
            </a:prstGeom>
            <a:noFill/>
            <a:ln>
              <a:noFill/>
            </a:ln>
          </p:spPr>
        </p:pic>
        <p:pic>
          <p:nvPicPr>
            <p:cNvPr id="4141" name="Google Shape;4141;p246"/>
            <p:cNvPicPr preferRelativeResize="0"/>
            <p:nvPr/>
          </p:nvPicPr>
          <p:blipFill rotWithShape="1">
            <a:blip r:embed="rId6">
              <a:alphaModFix/>
            </a:blip>
            <a:srcRect b="0" l="0" r="0" t="0"/>
            <a:stretch/>
          </p:blipFill>
          <p:spPr>
            <a:xfrm>
              <a:off x="2768601" y="4067207"/>
              <a:ext cx="2710968" cy="2129658"/>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grpSp>
      <p:sp>
        <p:nvSpPr>
          <p:cNvPr id="4142" name="Google Shape;4142;p246"/>
          <p:cNvSpPr/>
          <p:nvPr/>
        </p:nvSpPr>
        <p:spPr>
          <a:xfrm>
            <a:off x="5629275" y="4044208"/>
            <a:ext cx="3570290" cy="74553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chạy tệp Cài đặt, hãy giữ nguyên tất cả các cài đặt cơ bản và chạy HeidiSQL sau khi hoàn thành</a:t>
            </a:r>
            <a:endParaRPr sz="1300">
              <a:solidFill>
                <a:srgbClr val="262626"/>
              </a:solidFill>
              <a:latin typeface="Arial"/>
              <a:ea typeface="Arial"/>
              <a:cs typeface="Arial"/>
              <a:sym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7" name="Shape 4147"/>
        <p:cNvGrpSpPr/>
        <p:nvPr/>
      </p:nvGrpSpPr>
      <p:grpSpPr>
        <a:xfrm>
          <a:off x="0" y="0"/>
          <a:ext cx="0" cy="0"/>
          <a:chOff x="0" y="0"/>
          <a:chExt cx="0" cy="0"/>
        </a:xfrm>
      </p:grpSpPr>
      <p:sp>
        <p:nvSpPr>
          <p:cNvPr id="4148" name="Google Shape;4148;p247"/>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149" name="Google Shape;4149;p247"/>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150" name="Google Shape;4150;p2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HeidiSQL</a:t>
            </a:r>
            <a:endParaRPr sz="2400">
              <a:solidFill>
                <a:srgbClr val="0C0C0C"/>
              </a:solidFill>
              <a:latin typeface="Arial"/>
              <a:ea typeface="Arial"/>
              <a:cs typeface="Arial"/>
              <a:sym typeface="Arial"/>
            </a:endParaRPr>
          </a:p>
        </p:txBody>
      </p:sp>
      <p:sp>
        <p:nvSpPr>
          <p:cNvPr id="4151" name="Google Shape;4151;p247"/>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HeidiSQL</a:t>
            </a:r>
            <a:endParaRPr sz="1400">
              <a:solidFill>
                <a:schemeClr val="dk1"/>
              </a:solidFill>
              <a:latin typeface="Arial"/>
              <a:ea typeface="Arial"/>
              <a:cs typeface="Arial"/>
              <a:sym typeface="Arial"/>
            </a:endParaRPr>
          </a:p>
        </p:txBody>
      </p:sp>
      <p:sp>
        <p:nvSpPr>
          <p:cNvPr id="4152" name="Google Shape;4152;p247"/>
          <p:cNvSpPr/>
          <p:nvPr/>
        </p:nvSpPr>
        <p:spPr>
          <a:xfrm>
            <a:off x="712184" y="2174873"/>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Phiên mới để kết nối với Raspberry Pi trong Trình quản lý phiên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vào nút Mới ở dưới cùng bên trái để tạo Phiên và nhập thông tin như hình bên phải.</a:t>
            </a:r>
            <a:endParaRPr sz="1300">
              <a:solidFill>
                <a:srgbClr val="262626"/>
              </a:solidFill>
              <a:latin typeface="Arial"/>
              <a:ea typeface="Arial"/>
              <a:cs typeface="Arial"/>
              <a:sym typeface="Arial"/>
            </a:endParaRPr>
          </a:p>
        </p:txBody>
      </p:sp>
      <p:pic>
        <p:nvPicPr>
          <p:cNvPr id="4153" name="Google Shape;4153;p247"/>
          <p:cNvPicPr preferRelativeResize="0"/>
          <p:nvPr/>
        </p:nvPicPr>
        <p:blipFill rotWithShape="1">
          <a:blip r:embed="rId3">
            <a:alphaModFix/>
          </a:blip>
          <a:srcRect b="0" l="0" r="0" t="0"/>
          <a:stretch/>
        </p:blipFill>
        <p:spPr>
          <a:xfrm>
            <a:off x="712184" y="2837839"/>
            <a:ext cx="4579611" cy="3224420"/>
          </a:xfrm>
          <a:prstGeom prst="rect">
            <a:avLst/>
          </a:prstGeom>
          <a:noFill/>
          <a:ln>
            <a:noFill/>
          </a:ln>
        </p:spPr>
      </p:pic>
      <p:sp>
        <p:nvSpPr>
          <p:cNvPr id="4154" name="Google Shape;4154;p247"/>
          <p:cNvSpPr/>
          <p:nvPr/>
        </p:nvSpPr>
        <p:spPr>
          <a:xfrm>
            <a:off x="5291793" y="2822947"/>
            <a:ext cx="3976032" cy="1756069"/>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Tên phiên: Pi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Hostname/IP: Địa chỉ IP của Raspberry Pi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Người dùng: gốc</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Mật khẩu: Mật khẩu của người dùng root đã đặt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Cơ sở dữ liệu: mysql</a:t>
            </a:r>
            <a:endParaRPr b="0" i="0" sz="1300" u="none" cap="none" strike="noStrike">
              <a:solidFill>
                <a:srgbClr val="262626"/>
              </a:solidFill>
              <a:latin typeface="Arial"/>
              <a:ea typeface="Arial"/>
              <a:cs typeface="Arial"/>
              <a:sym typeface="Arial"/>
            </a:endParaRPr>
          </a:p>
        </p:txBody>
      </p:sp>
      <p:sp>
        <p:nvSpPr>
          <p:cNvPr id="4155" name="Google Shape;4155;p247"/>
          <p:cNvSpPr/>
          <p:nvPr/>
        </p:nvSpPr>
        <p:spPr>
          <a:xfrm>
            <a:off x="712184" y="5781675"/>
            <a:ext cx="545117" cy="28058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nvGrpSpPr>
          <p:cNvPr id="4156" name="Google Shape;4156;p247"/>
          <p:cNvGrpSpPr/>
          <p:nvPr/>
        </p:nvGrpSpPr>
        <p:grpSpPr>
          <a:xfrm>
            <a:off x="5682087" y="4581524"/>
            <a:ext cx="2980478" cy="856732"/>
            <a:chOff x="5682087" y="4610099"/>
            <a:chExt cx="2980478" cy="856732"/>
          </a:xfrm>
        </p:grpSpPr>
        <p:sp>
          <p:nvSpPr>
            <p:cNvPr id="4157" name="Google Shape;4157;p247"/>
            <p:cNvSpPr/>
            <p:nvPr/>
          </p:nvSpPr>
          <p:spPr>
            <a:xfrm>
              <a:off x="7016519" y="4610099"/>
              <a:ext cx="311614" cy="303809"/>
            </a:xfrm>
            <a:prstGeom prst="downArrow">
              <a:avLst>
                <a:gd fmla="val 50000" name="adj1"/>
                <a:gd fmla="val 50000" name="adj2"/>
              </a:avLst>
            </a:prstGeom>
            <a:solidFill>
              <a:srgbClr val="3433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58" name="Google Shape;4158;p247"/>
            <p:cNvSpPr txBox="1"/>
            <p:nvPr/>
          </p:nvSpPr>
          <p:spPr>
            <a:xfrm>
              <a:off x="5682087" y="4974388"/>
              <a:ext cx="2980478" cy="492443"/>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Sau khi nhập thông tin,</a:t>
              </a:r>
              <a:endParaRPr/>
            </a:p>
            <a:p>
              <a:pPr indent="0" lvl="0" marL="0" marR="0" rtl="0" algn="ctr">
                <a:spcBef>
                  <a:spcPts val="0"/>
                </a:spcBef>
                <a:spcAft>
                  <a:spcPts val="0"/>
                </a:spcAft>
                <a:buNone/>
              </a:pPr>
              <a:r>
                <a:rPr lang="en-US" sz="1300">
                  <a:solidFill>
                    <a:srgbClr val="262626"/>
                  </a:solidFill>
                  <a:latin typeface="Arial"/>
                  <a:ea typeface="Arial"/>
                  <a:cs typeface="Arial"/>
                  <a:sym typeface="Arial"/>
                </a:rPr>
                <a:t>nhấp vào Mở ở dưới cùng.</a:t>
              </a:r>
              <a:endParaRPr sz="1300">
                <a:solidFill>
                  <a:srgbClr val="262626"/>
                </a:solidFill>
                <a:latin typeface="Arial"/>
                <a:ea typeface="Arial"/>
                <a:cs typeface="Arial"/>
                <a:sym typeface="Arial"/>
              </a:endParaRPr>
            </a:p>
          </p:txBody>
        </p:sp>
      </p:grpSp>
      <p:sp>
        <p:nvSpPr>
          <p:cNvPr id="4159" name="Google Shape;4159;p247"/>
          <p:cNvSpPr/>
          <p:nvPr/>
        </p:nvSpPr>
        <p:spPr>
          <a:xfrm>
            <a:off x="3055729" y="5781675"/>
            <a:ext cx="792373" cy="28058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4" name="Shape 4164"/>
        <p:cNvGrpSpPr/>
        <p:nvPr/>
      </p:nvGrpSpPr>
      <p:grpSpPr>
        <a:xfrm>
          <a:off x="0" y="0"/>
          <a:ext cx="0" cy="0"/>
          <a:chOff x="0" y="0"/>
          <a:chExt cx="0" cy="0"/>
        </a:xfrm>
      </p:grpSpPr>
      <p:sp>
        <p:nvSpPr>
          <p:cNvPr id="4165" name="Google Shape;4165;p248"/>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166" name="Google Shape;4166;p248"/>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167" name="Google Shape;4167;p248"/>
          <p:cNvSpPr/>
          <p:nvPr/>
        </p:nvSpPr>
        <p:spPr>
          <a:xfrm>
            <a:off x="580385" y="1389593"/>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Kiểm tra phiên Pi</a:t>
            </a:r>
            <a:endParaRPr sz="1400">
              <a:solidFill>
                <a:schemeClr val="dk1"/>
              </a:solidFill>
              <a:latin typeface="Arial"/>
              <a:ea typeface="Arial"/>
              <a:cs typeface="Arial"/>
              <a:sym typeface="Arial"/>
            </a:endParaRPr>
          </a:p>
        </p:txBody>
      </p:sp>
      <p:sp>
        <p:nvSpPr>
          <p:cNvPr id="4168" name="Google Shape;4168;p248"/>
          <p:cNvSpPr/>
          <p:nvPr/>
        </p:nvSpPr>
        <p:spPr>
          <a:xfrm>
            <a:off x="703263" y="1605037"/>
            <a:ext cx="8496301"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kết nối thành công, bạn có thể kiểm tra trạng thái và dữ liệu của mysql DB trên Raspberry Pi như hình bên dưới.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Bây giờ, hãy tạo một bảng.</a:t>
            </a:r>
            <a:endParaRPr sz="1300">
              <a:solidFill>
                <a:srgbClr val="262626"/>
              </a:solidFill>
              <a:latin typeface="Arial"/>
              <a:ea typeface="Arial"/>
              <a:cs typeface="Arial"/>
              <a:sym typeface="Arial"/>
            </a:endParaRPr>
          </a:p>
        </p:txBody>
      </p:sp>
      <p:pic>
        <p:nvPicPr>
          <p:cNvPr id="4169" name="Google Shape;4169;p248"/>
          <p:cNvPicPr preferRelativeResize="0"/>
          <p:nvPr/>
        </p:nvPicPr>
        <p:blipFill rotWithShape="1">
          <a:blip r:embed="rId3">
            <a:alphaModFix/>
          </a:blip>
          <a:srcRect b="0" l="0" r="0" t="0"/>
          <a:stretch/>
        </p:blipFill>
        <p:spPr>
          <a:xfrm>
            <a:off x="703263" y="2427607"/>
            <a:ext cx="5907087" cy="37424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5"/>
          <p:cNvSpPr/>
          <p:nvPr/>
        </p:nvSpPr>
        <p:spPr>
          <a:xfrm>
            <a:off x="831273" y="3038807"/>
            <a:ext cx="850322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Tìm hiểu về Mạng</a:t>
            </a:r>
            <a:endParaRPr sz="3600">
              <a:solidFill>
                <a:schemeClr val="dk1"/>
              </a:solidFill>
              <a:latin typeface="Arial"/>
              <a:ea typeface="Arial"/>
              <a:cs typeface="Arial"/>
              <a:sym typeface="Arial"/>
            </a:endParaRPr>
          </a:p>
        </p:txBody>
      </p:sp>
      <p:sp>
        <p:nvSpPr>
          <p:cNvPr id="455" name="Google Shape;455;p2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456" name="Google Shape;456;p25"/>
          <p:cNvSpPr/>
          <p:nvPr/>
        </p:nvSpPr>
        <p:spPr>
          <a:xfrm>
            <a:off x="1054112" y="4003778"/>
            <a:ext cx="3740912" cy="176971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Tổng quan về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Thiết bị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Chuyển đổi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Phương thức truyền dữ liệu của Mạng</a:t>
            </a:r>
            <a:endParaRPr sz="1800">
              <a:solidFill>
                <a:srgbClr val="A6A6A6"/>
              </a:solidFill>
              <a:latin typeface="Arial"/>
              <a:ea typeface="Arial"/>
              <a:cs typeface="Arial"/>
              <a:sym typeface="Arial"/>
            </a:endParaRPr>
          </a:p>
        </p:txBody>
      </p:sp>
      <p:sp>
        <p:nvSpPr>
          <p:cNvPr id="457" name="Google Shape;457;p25"/>
          <p:cNvSpPr/>
          <p:nvPr/>
        </p:nvSpPr>
        <p:spPr>
          <a:xfrm>
            <a:off x="5107800" y="4003778"/>
            <a:ext cx="3877703" cy="1364476"/>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1.5. </a:t>
            </a:r>
            <a:r>
              <a:rPr b="1" lang="en-US" sz="1800">
                <a:solidFill>
                  <a:schemeClr val="dk1"/>
                </a:solidFill>
                <a:latin typeface="Arial"/>
                <a:ea typeface="Arial"/>
                <a:cs typeface="Arial"/>
                <a:sym typeface="Arial"/>
              </a:rPr>
              <a:t>Phân loại và Tính năng của giao tiếp có dây</a:t>
            </a:r>
            <a:endParaRPr b="1" sz="1800">
              <a:solidFill>
                <a:schemeClr val="dk1"/>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1.6. Cấu trúc liên kết mạng</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1.7. Sử dụng Mạng</a:t>
            </a:r>
            <a:endParaRPr sz="1800">
              <a:solidFill>
                <a:srgbClr val="A6A6A6"/>
              </a:solidFill>
              <a:latin typeface="Arial"/>
              <a:ea typeface="Arial"/>
              <a:cs typeface="Arial"/>
              <a:sym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4" name="Shape 4174"/>
        <p:cNvGrpSpPr/>
        <p:nvPr/>
      </p:nvGrpSpPr>
      <p:grpSpPr>
        <a:xfrm>
          <a:off x="0" y="0"/>
          <a:ext cx="0" cy="0"/>
          <a:chOff x="0" y="0"/>
          <a:chExt cx="0" cy="0"/>
        </a:xfrm>
      </p:grpSpPr>
      <p:sp>
        <p:nvSpPr>
          <p:cNvPr id="4175" name="Google Shape;4175;p249"/>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176" name="Google Shape;4176;p249"/>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177" name="Google Shape;4177;p249"/>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Lược đồ bảng</a:t>
            </a:r>
            <a:endParaRPr sz="1400">
              <a:solidFill>
                <a:schemeClr val="dk1"/>
              </a:solidFill>
              <a:latin typeface="Arial"/>
              <a:ea typeface="Arial"/>
              <a:cs typeface="Arial"/>
              <a:sym typeface="Arial"/>
            </a:endParaRPr>
          </a:p>
        </p:txBody>
      </p:sp>
      <p:sp>
        <p:nvSpPr>
          <p:cNvPr id="4178" name="Google Shape;4178;p249"/>
          <p:cNvSpPr/>
          <p:nvPr/>
        </p:nvSpPr>
        <p:spPr>
          <a:xfrm>
            <a:off x="703265" y="1759881"/>
            <a:ext cx="8940609"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thực hành với một ví dụ lưu trữ các giá trị đo được của cảm biến nhiệt độ và độ ẩm trong bảng DB.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Cấu trúc bảng như dưới đây.</a:t>
            </a:r>
            <a:endParaRPr sz="1300">
              <a:solidFill>
                <a:srgbClr val="262626"/>
              </a:solidFill>
              <a:latin typeface="Arial"/>
              <a:ea typeface="Arial"/>
              <a:cs typeface="Arial"/>
              <a:sym typeface="Arial"/>
            </a:endParaRPr>
          </a:p>
        </p:txBody>
      </p:sp>
      <p:graphicFrame>
        <p:nvGraphicFramePr>
          <p:cNvPr id="4179" name="Google Shape;4179;p249"/>
          <p:cNvGraphicFramePr/>
          <p:nvPr/>
        </p:nvGraphicFramePr>
        <p:xfrm>
          <a:off x="836125" y="2466927"/>
          <a:ext cx="3000000" cy="3000000"/>
        </p:xfrm>
        <a:graphic>
          <a:graphicData uri="http://schemas.openxmlformats.org/drawingml/2006/table">
            <a:tbl>
              <a:tblPr bandRow="1" firstRow="1">
                <a:noFill/>
                <a:tableStyleId>{CD3F1575-D28F-484E-9A77-C4C70207F0F8}</a:tableStyleId>
              </a:tblPr>
              <a:tblGrid>
                <a:gridCol w="4111025"/>
              </a:tblGrid>
              <a:tr h="385775">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temperature</a:t>
                      </a:r>
                      <a:endParaRPr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34339A"/>
                      </a:solidFill>
                      <a:prstDash val="solid"/>
                      <a:round/>
                      <a:headEnd len="sm" w="sm" type="none"/>
                      <a:tailEnd len="sm" w="sm" type="none"/>
                    </a:lnT>
                    <a:lnB cap="flat" cmpd="sng" w="12700">
                      <a:solidFill>
                        <a:srgbClr val="595959"/>
                      </a:solidFill>
                      <a:prstDash val="solid"/>
                      <a:round/>
                      <a:headEnd len="sm" w="sm" type="none"/>
                      <a:tailEnd len="sm" w="sm" type="none"/>
                    </a:lnB>
                    <a:solidFill>
                      <a:srgbClr val="D0CECE"/>
                    </a:solidFill>
                  </a:tcPr>
                </a:tc>
              </a:tr>
              <a:tr h="385775">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datatime (DATETIME)</a:t>
                      </a:r>
                      <a:endParaRPr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r>
              <a:tr h="385775">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temp (FLOAT)</a:t>
                      </a:r>
                      <a:endParaRPr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r>
              <a:tr h="385775">
                <a:tc>
                  <a:txBody>
                    <a:bodyPr/>
                    <a:lstStyle/>
                    <a:p>
                      <a:pPr indent="0" lvl="0" marL="0" marR="0" rtl="0" algn="ctr">
                        <a:spcBef>
                          <a:spcPts val="0"/>
                        </a:spcBef>
                        <a:spcAft>
                          <a:spcPts val="0"/>
                        </a:spcAft>
                        <a:buNone/>
                      </a:pPr>
                      <a:r>
                        <a:rPr lang="en-US" sz="1400" u="none" cap="none" strike="noStrike">
                          <a:solidFill>
                            <a:srgbClr val="262626"/>
                          </a:solidFill>
                          <a:latin typeface="Arial"/>
                          <a:ea typeface="Arial"/>
                          <a:cs typeface="Arial"/>
                          <a:sym typeface="Arial"/>
                        </a:rPr>
                        <a:t>humid (FLOAT)</a:t>
                      </a:r>
                      <a:endParaRPr sz="1400" u="none" cap="none" strike="noStrike">
                        <a:solidFill>
                          <a:srgbClr val="262626"/>
                        </a:solidFill>
                        <a:latin typeface="Arial"/>
                        <a:ea typeface="Arial"/>
                        <a:cs typeface="Arial"/>
                        <a:sym typeface="Arial"/>
                      </a:endParaRPr>
                    </a:p>
                  </a:txBody>
                  <a:tcPr marT="46050" marB="46050" marR="92125" marL="92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4" name="Shape 4184"/>
        <p:cNvGrpSpPr/>
        <p:nvPr/>
      </p:nvGrpSpPr>
      <p:grpSpPr>
        <a:xfrm>
          <a:off x="0" y="0"/>
          <a:ext cx="0" cy="0"/>
          <a:chOff x="0" y="0"/>
          <a:chExt cx="0" cy="0"/>
        </a:xfrm>
      </p:grpSpPr>
      <p:sp>
        <p:nvSpPr>
          <p:cNvPr id="4185" name="Google Shape;4185;p250"/>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186" name="Google Shape;4186;p250"/>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187" name="Google Shape;4187;p250"/>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bảng</a:t>
            </a:r>
            <a:endParaRPr sz="1400">
              <a:solidFill>
                <a:schemeClr val="dk1"/>
              </a:solidFill>
              <a:latin typeface="Arial"/>
              <a:ea typeface="Arial"/>
              <a:cs typeface="Arial"/>
              <a:sym typeface="Arial"/>
            </a:endParaRPr>
          </a:p>
        </p:txBody>
      </p:sp>
      <p:sp>
        <p:nvSpPr>
          <p:cNvPr id="4188" name="Google Shape;4188;p250"/>
          <p:cNvSpPr/>
          <p:nvPr/>
        </p:nvSpPr>
        <p:spPr>
          <a:xfrm>
            <a:off x="703265" y="1759883"/>
            <a:ext cx="849630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chuột phải vào </a:t>
            </a:r>
            <a:r>
              <a:rPr lang="en-US" sz="1300">
                <a:solidFill>
                  <a:srgbClr val="34339A"/>
                </a:solidFill>
                <a:latin typeface="Arial"/>
                <a:ea typeface="Arial"/>
                <a:cs typeface="Arial"/>
                <a:sym typeface="Arial"/>
              </a:rPr>
              <a:t>mysql trên Pi </a:t>
            </a:r>
            <a:r>
              <a:rPr lang="en-US" sz="1300">
                <a:solidFill>
                  <a:srgbClr val="262626"/>
                </a:solidFill>
                <a:latin typeface="Arial"/>
                <a:ea typeface="Arial"/>
                <a:cs typeface="Arial"/>
                <a:sym typeface="Arial"/>
              </a:rPr>
              <a:t>→ Nhấp vào </a:t>
            </a:r>
            <a:r>
              <a:rPr lang="en-US" sz="1300">
                <a:solidFill>
                  <a:srgbClr val="34339A"/>
                </a:solidFill>
                <a:latin typeface="Arial"/>
                <a:ea typeface="Arial"/>
                <a:cs typeface="Arial"/>
                <a:sym typeface="Arial"/>
              </a:rPr>
              <a:t>Tạo mới </a:t>
            </a:r>
            <a:r>
              <a:rPr lang="en-US" sz="1300">
                <a:solidFill>
                  <a:srgbClr val="262626"/>
                </a:solidFill>
                <a:latin typeface="Arial"/>
                <a:ea typeface="Arial"/>
                <a:cs typeface="Arial"/>
                <a:sym typeface="Arial"/>
              </a:rPr>
              <a:t>→ Nhấp vào </a:t>
            </a:r>
            <a:r>
              <a:rPr lang="en-US" sz="1300">
                <a:solidFill>
                  <a:srgbClr val="34339A"/>
                </a:solidFill>
                <a:latin typeface="Arial"/>
                <a:ea typeface="Arial"/>
                <a:cs typeface="Arial"/>
                <a:sym typeface="Arial"/>
              </a:rPr>
              <a:t>Bảng</a:t>
            </a:r>
            <a:r>
              <a:rPr lang="en-US" sz="1300">
                <a:solidFill>
                  <a:srgbClr val="262626"/>
                </a:solidFill>
                <a:latin typeface="Arial"/>
                <a:ea typeface="Arial"/>
                <a:cs typeface="Arial"/>
                <a:sym typeface="Arial"/>
              </a:rPr>
              <a:t> để tạo bảng mới.</a:t>
            </a:r>
            <a:endParaRPr sz="1300">
              <a:solidFill>
                <a:srgbClr val="262626"/>
              </a:solidFill>
              <a:latin typeface="Arial"/>
              <a:ea typeface="Arial"/>
              <a:cs typeface="Arial"/>
              <a:sym typeface="Arial"/>
            </a:endParaRPr>
          </a:p>
        </p:txBody>
      </p:sp>
      <p:pic>
        <p:nvPicPr>
          <p:cNvPr id="4189" name="Google Shape;4189;p250"/>
          <p:cNvPicPr preferRelativeResize="0"/>
          <p:nvPr/>
        </p:nvPicPr>
        <p:blipFill rotWithShape="1">
          <a:blip r:embed="rId3">
            <a:alphaModFix/>
          </a:blip>
          <a:srcRect b="0" l="0" r="0" t="0"/>
          <a:stretch/>
        </p:blipFill>
        <p:spPr>
          <a:xfrm>
            <a:off x="715475" y="2124958"/>
            <a:ext cx="5712315" cy="3619020"/>
          </a:xfrm>
          <a:prstGeom prst="rect">
            <a:avLst/>
          </a:prstGeom>
          <a:noFill/>
          <a:ln>
            <a:noFill/>
          </a:ln>
        </p:spPr>
      </p:pic>
      <p:sp>
        <p:nvSpPr>
          <p:cNvPr id="4190" name="Google Shape;4190;p250"/>
          <p:cNvSpPr/>
          <p:nvPr/>
        </p:nvSpPr>
        <p:spPr>
          <a:xfrm>
            <a:off x="715475" y="2857606"/>
            <a:ext cx="1656252" cy="11419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nvGrpSpPr>
          <p:cNvPr id="4191" name="Google Shape;4191;p250"/>
          <p:cNvGrpSpPr/>
          <p:nvPr/>
        </p:nvGrpSpPr>
        <p:grpSpPr>
          <a:xfrm>
            <a:off x="1328739" y="3075574"/>
            <a:ext cx="2014536" cy="3223256"/>
            <a:chOff x="1328739" y="3075574"/>
            <a:chExt cx="2085976" cy="3337560"/>
          </a:xfrm>
        </p:grpSpPr>
        <p:pic>
          <p:nvPicPr>
            <p:cNvPr id="4192" name="Google Shape;4192;p250"/>
            <p:cNvPicPr preferRelativeResize="0"/>
            <p:nvPr/>
          </p:nvPicPr>
          <p:blipFill rotWithShape="1">
            <a:blip r:embed="rId3">
              <a:alphaModFix/>
            </a:blip>
            <a:srcRect b="10802" l="11653" r="62501" t="23926"/>
            <a:stretch/>
          </p:blipFill>
          <p:spPr>
            <a:xfrm>
              <a:off x="1328739" y="3075574"/>
              <a:ext cx="2085976" cy="3337560"/>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4193" name="Google Shape;4193;p250"/>
            <p:cNvSpPr/>
            <p:nvPr/>
          </p:nvSpPr>
          <p:spPr>
            <a:xfrm>
              <a:off x="1333668" y="3836044"/>
              <a:ext cx="2081046" cy="19820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4194" name="Google Shape;4194;p250"/>
          <p:cNvPicPr preferRelativeResize="0"/>
          <p:nvPr/>
        </p:nvPicPr>
        <p:blipFill rotWithShape="1">
          <a:blip r:embed="rId4">
            <a:alphaModFix/>
          </a:blip>
          <a:srcRect b="0" l="0" r="0" t="0"/>
          <a:stretch/>
        </p:blipFill>
        <p:spPr>
          <a:xfrm rot="10800000">
            <a:off x="2846311" y="3949031"/>
            <a:ext cx="439814" cy="416149"/>
          </a:xfrm>
          <a:prstGeom prst="rect">
            <a:avLst/>
          </a:prstGeom>
          <a:noFill/>
          <a:ln>
            <a:noFill/>
          </a:ln>
        </p:spPr>
      </p:pic>
      <p:grpSp>
        <p:nvGrpSpPr>
          <p:cNvPr id="4195" name="Google Shape;4195;p250"/>
          <p:cNvGrpSpPr/>
          <p:nvPr/>
        </p:nvGrpSpPr>
        <p:grpSpPr>
          <a:xfrm>
            <a:off x="3382964" y="3796359"/>
            <a:ext cx="1741778" cy="1909519"/>
            <a:chOff x="3468689" y="3843984"/>
            <a:chExt cx="1751014" cy="1919644"/>
          </a:xfrm>
        </p:grpSpPr>
        <p:pic>
          <p:nvPicPr>
            <p:cNvPr id="4196" name="Google Shape;4196;p250"/>
            <p:cNvPicPr preferRelativeResize="0"/>
            <p:nvPr/>
          </p:nvPicPr>
          <p:blipFill rotWithShape="1">
            <a:blip r:embed="rId3">
              <a:alphaModFix/>
            </a:blip>
            <a:srcRect b="30638" l="37438" r="44484" t="38083"/>
            <a:stretch/>
          </p:blipFill>
          <p:spPr>
            <a:xfrm>
              <a:off x="3468689" y="3843984"/>
              <a:ext cx="1751014" cy="1919644"/>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4197" name="Google Shape;4197;p250"/>
            <p:cNvSpPr/>
            <p:nvPr/>
          </p:nvSpPr>
          <p:spPr>
            <a:xfrm>
              <a:off x="3470283" y="4124360"/>
              <a:ext cx="1749420" cy="21796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4198" name="Google Shape;4198;p250"/>
          <p:cNvPicPr preferRelativeResize="0"/>
          <p:nvPr/>
        </p:nvPicPr>
        <p:blipFill rotWithShape="1">
          <a:blip r:embed="rId5">
            <a:alphaModFix/>
          </a:blip>
          <a:srcRect b="0" l="0" r="0" t="0"/>
          <a:stretch/>
        </p:blipFill>
        <p:spPr>
          <a:xfrm rot="10800000">
            <a:off x="925025" y="2967117"/>
            <a:ext cx="492632" cy="466125"/>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3" name="Shape 4203"/>
        <p:cNvGrpSpPr/>
        <p:nvPr/>
      </p:nvGrpSpPr>
      <p:grpSpPr>
        <a:xfrm>
          <a:off x="0" y="0"/>
          <a:ext cx="0" cy="0"/>
          <a:chOff x="0" y="0"/>
          <a:chExt cx="0" cy="0"/>
        </a:xfrm>
      </p:grpSpPr>
      <p:sp>
        <p:nvSpPr>
          <p:cNvPr id="4204" name="Google Shape;4204;p251"/>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205" name="Google Shape;4205;p251"/>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206" name="Google Shape;4206;p251"/>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thiết lập bảng</a:t>
            </a:r>
            <a:endParaRPr sz="1400">
              <a:solidFill>
                <a:schemeClr val="dk1"/>
              </a:solidFill>
              <a:latin typeface="Arial"/>
              <a:ea typeface="Arial"/>
              <a:cs typeface="Arial"/>
              <a:sym typeface="Arial"/>
            </a:endParaRPr>
          </a:p>
        </p:txBody>
      </p:sp>
      <p:sp>
        <p:nvSpPr>
          <p:cNvPr id="4207" name="Google Shape;4207;p251"/>
          <p:cNvSpPr/>
          <p:nvPr/>
        </p:nvSpPr>
        <p:spPr>
          <a:xfrm>
            <a:off x="5504688" y="1759883"/>
            <a:ext cx="3797808"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a:t>
            </a:r>
            <a:r>
              <a:rPr b="1" lang="en-US" sz="1300">
                <a:solidFill>
                  <a:srgbClr val="262626"/>
                </a:solidFill>
                <a:latin typeface="Arial"/>
                <a:ea typeface="Arial"/>
                <a:cs typeface="Arial"/>
                <a:sym typeface="Arial"/>
              </a:rPr>
              <a:t>nhiệt độ </a:t>
            </a:r>
            <a:r>
              <a:rPr lang="en-US" sz="1300">
                <a:solidFill>
                  <a:srgbClr val="262626"/>
                </a:solidFill>
                <a:latin typeface="Arial"/>
                <a:ea typeface="Arial"/>
                <a:cs typeface="Arial"/>
                <a:sym typeface="Arial"/>
              </a:rPr>
              <a:t>làm tên của bảng và nhập mô tả trong Nhận xét.</a:t>
            </a:r>
            <a:endParaRPr sz="1300">
              <a:solidFill>
                <a:srgbClr val="262626"/>
              </a:solidFill>
              <a:latin typeface="Arial"/>
              <a:ea typeface="Arial"/>
              <a:cs typeface="Arial"/>
              <a:sym typeface="Arial"/>
            </a:endParaRPr>
          </a:p>
        </p:txBody>
      </p:sp>
      <p:pic>
        <p:nvPicPr>
          <p:cNvPr id="4208" name="Google Shape;4208;p251"/>
          <p:cNvPicPr preferRelativeResize="0"/>
          <p:nvPr/>
        </p:nvPicPr>
        <p:blipFill rotWithShape="1">
          <a:blip r:embed="rId3">
            <a:alphaModFix/>
          </a:blip>
          <a:srcRect b="0" l="0" r="0" t="0"/>
          <a:stretch/>
        </p:blipFill>
        <p:spPr>
          <a:xfrm>
            <a:off x="558801" y="1839351"/>
            <a:ext cx="4808728" cy="3046555"/>
          </a:xfrm>
          <a:prstGeom prst="rect">
            <a:avLst/>
          </a:prstGeom>
          <a:noFill/>
          <a:ln>
            <a:noFill/>
          </a:ln>
        </p:spPr>
      </p:pic>
      <p:pic>
        <p:nvPicPr>
          <p:cNvPr id="4209" name="Google Shape;4209;p251"/>
          <p:cNvPicPr preferRelativeResize="0"/>
          <p:nvPr/>
        </p:nvPicPr>
        <p:blipFill rotWithShape="1">
          <a:blip r:embed="rId4">
            <a:alphaModFix/>
          </a:blip>
          <a:srcRect b="0" l="29265" r="0" t="43899"/>
          <a:stretch/>
        </p:blipFill>
        <p:spPr>
          <a:xfrm>
            <a:off x="580388" y="3636698"/>
            <a:ext cx="4739590" cy="2381502"/>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4210" name="Google Shape;4210;p251"/>
          <p:cNvSpPr/>
          <p:nvPr/>
        </p:nvSpPr>
        <p:spPr>
          <a:xfrm>
            <a:off x="1970803" y="2525531"/>
            <a:ext cx="1204893" cy="148723"/>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4211" name="Google Shape;4211;p251"/>
          <p:cNvPicPr preferRelativeResize="0"/>
          <p:nvPr/>
        </p:nvPicPr>
        <p:blipFill rotWithShape="1">
          <a:blip r:embed="rId3">
            <a:alphaModFix/>
          </a:blip>
          <a:srcRect b="73164" l="28933" r="42131" t="22352"/>
          <a:stretch/>
        </p:blipFill>
        <p:spPr>
          <a:xfrm>
            <a:off x="3539619" y="2776680"/>
            <a:ext cx="1896489" cy="186166"/>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4212" name="Google Shape;4212;p251"/>
          <p:cNvSpPr/>
          <p:nvPr/>
        </p:nvSpPr>
        <p:spPr>
          <a:xfrm>
            <a:off x="5504689" y="2629212"/>
            <a:ext cx="3694876" cy="195099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nút </a:t>
            </a:r>
            <a:r>
              <a:rPr b="1" lang="en-US" sz="1300">
                <a:solidFill>
                  <a:srgbClr val="262626"/>
                </a:solidFill>
                <a:latin typeface="Arial"/>
                <a:ea typeface="Arial"/>
                <a:cs typeface="Arial"/>
                <a:sym typeface="Arial"/>
              </a:rPr>
              <a:t>Thêm</a:t>
            </a:r>
            <a:r>
              <a:rPr lang="en-US" sz="1300">
                <a:solidFill>
                  <a:srgbClr val="262626"/>
                </a:solidFill>
                <a:latin typeface="Arial"/>
                <a:ea typeface="Arial"/>
                <a:cs typeface="Arial"/>
                <a:sym typeface="Arial"/>
              </a:rPr>
              <a:t> ở bên phải Cột: để thêm cột. Thêm ba cột: </a:t>
            </a:r>
            <a:r>
              <a:rPr lang="en-US" sz="1300">
                <a:solidFill>
                  <a:srgbClr val="34339A"/>
                </a:solidFill>
                <a:latin typeface="Arial"/>
                <a:ea typeface="Arial"/>
                <a:cs typeface="Arial"/>
                <a:sym typeface="Arial"/>
              </a:rPr>
              <a:t>thời gian dữ liệu, nhiệt độ và độ ẩm.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Đặt kiểu dữ liệu của cột theo lược đồ bảng và thay đổi giá trị mặc định của thời gian dữ liệu thành </a:t>
            </a:r>
            <a:r>
              <a:rPr lang="en-US" sz="1300">
                <a:solidFill>
                  <a:srgbClr val="34339A"/>
                </a:solidFill>
                <a:latin typeface="Arial"/>
                <a:ea typeface="Arial"/>
                <a:cs typeface="Arial"/>
                <a:sym typeface="Arial"/>
              </a:rPr>
              <a:t>CURRENT_TIMESTAMP().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thiết lập mọi thứ, nhấp vào nút Lưu để tạo bảng.</a:t>
            </a:r>
            <a:endParaRPr sz="1300">
              <a:solidFill>
                <a:srgbClr val="262626"/>
              </a:solidFill>
              <a:latin typeface="Arial"/>
              <a:ea typeface="Arial"/>
              <a:cs typeface="Arial"/>
              <a:sym typeface="Arial"/>
            </a:endParaRPr>
          </a:p>
        </p:txBody>
      </p:sp>
      <p:pic>
        <p:nvPicPr>
          <p:cNvPr id="4213" name="Google Shape;4213;p251"/>
          <p:cNvPicPr preferRelativeResize="0"/>
          <p:nvPr/>
        </p:nvPicPr>
        <p:blipFill rotWithShape="1">
          <a:blip r:embed="rId5">
            <a:alphaModFix/>
          </a:blip>
          <a:srcRect b="0" l="0" r="0" t="0"/>
          <a:stretch/>
        </p:blipFill>
        <p:spPr>
          <a:xfrm rot="9827005">
            <a:off x="2889288" y="2622364"/>
            <a:ext cx="568404" cy="537820"/>
          </a:xfrm>
          <a:prstGeom prst="rect">
            <a:avLst/>
          </a:prstGeom>
          <a:noFill/>
          <a:ln>
            <a:noFill/>
          </a:ln>
        </p:spPr>
      </p:pic>
      <p:sp>
        <p:nvSpPr>
          <p:cNvPr id="4214" name="Google Shape;4214;p251"/>
          <p:cNvSpPr/>
          <p:nvPr/>
        </p:nvSpPr>
        <p:spPr>
          <a:xfrm>
            <a:off x="1970803" y="3178924"/>
            <a:ext cx="854695" cy="11754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4215" name="Google Shape;4215;p251"/>
          <p:cNvPicPr preferRelativeResize="0"/>
          <p:nvPr/>
        </p:nvPicPr>
        <p:blipFill rotWithShape="1">
          <a:blip r:embed="rId5">
            <a:alphaModFix/>
          </a:blip>
          <a:srcRect b="0" l="0" r="0" t="0"/>
          <a:stretch/>
        </p:blipFill>
        <p:spPr>
          <a:xfrm rot="-3488143">
            <a:off x="1294489" y="3092551"/>
            <a:ext cx="568404" cy="537820"/>
          </a:xfrm>
          <a:prstGeom prst="rect">
            <a:avLst/>
          </a:prstGeom>
          <a:noFill/>
          <a:ln>
            <a:noFill/>
          </a:ln>
        </p:spPr>
      </p:pic>
      <p:sp>
        <p:nvSpPr>
          <p:cNvPr id="4216" name="Google Shape;4216;p251"/>
          <p:cNvSpPr/>
          <p:nvPr/>
        </p:nvSpPr>
        <p:spPr>
          <a:xfrm>
            <a:off x="666608" y="3985349"/>
            <a:ext cx="756838" cy="51123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17" name="Google Shape;4217;p251"/>
          <p:cNvSpPr/>
          <p:nvPr/>
        </p:nvSpPr>
        <p:spPr>
          <a:xfrm>
            <a:off x="4286250" y="5226135"/>
            <a:ext cx="1033728" cy="62221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18" name="Google Shape;4218;p251"/>
          <p:cNvSpPr/>
          <p:nvPr/>
        </p:nvSpPr>
        <p:spPr>
          <a:xfrm>
            <a:off x="1762306" y="4821837"/>
            <a:ext cx="594397" cy="27198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19" name="Google Shape;4219;p251"/>
          <p:cNvSpPr/>
          <p:nvPr/>
        </p:nvSpPr>
        <p:spPr>
          <a:xfrm>
            <a:off x="1200271" y="3657599"/>
            <a:ext cx="594397" cy="167933"/>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4" name="Shape 4224"/>
        <p:cNvGrpSpPr/>
        <p:nvPr/>
      </p:nvGrpSpPr>
      <p:grpSpPr>
        <a:xfrm>
          <a:off x="0" y="0"/>
          <a:ext cx="0" cy="0"/>
          <a:chOff x="0" y="0"/>
          <a:chExt cx="0" cy="0"/>
        </a:xfrm>
      </p:grpSpPr>
      <p:sp>
        <p:nvSpPr>
          <p:cNvPr id="4225" name="Google Shape;4225;p252"/>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226" name="Google Shape;4226;p252"/>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227" name="Google Shape;4227;p2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DB Query</a:t>
            </a:r>
            <a:endParaRPr/>
          </a:p>
        </p:txBody>
      </p:sp>
      <p:sp>
        <p:nvSpPr>
          <p:cNvPr id="4228" name="Google Shape;4228;p252"/>
          <p:cNvSpPr/>
          <p:nvPr/>
        </p:nvSpPr>
        <p:spPr>
          <a:xfrm>
            <a:off x="580390" y="185931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Query syntax</a:t>
            </a:r>
            <a:endParaRPr sz="1400">
              <a:solidFill>
                <a:schemeClr val="dk1"/>
              </a:solidFill>
              <a:latin typeface="Arial"/>
              <a:ea typeface="Arial"/>
              <a:cs typeface="Arial"/>
              <a:sym typeface="Arial"/>
            </a:endParaRPr>
          </a:p>
        </p:txBody>
      </p:sp>
      <p:sp>
        <p:nvSpPr>
          <p:cNvPr id="4229" name="Google Shape;4229;p252"/>
          <p:cNvSpPr/>
          <p:nvPr/>
        </p:nvSpPr>
        <p:spPr>
          <a:xfrm>
            <a:off x="646286" y="2040620"/>
            <a:ext cx="8487381"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vấn là một cú pháp để thêm, sửa, xóa và đọc dữ liệu từ DB.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nhiều cú pháp Truy vấn SQL khác nhau, nhưng chúng ta sẽ xem xét ngắn gọn các câu lệnh Truy vấn cơ bản và thường được sử dụng nhất.</a:t>
            </a:r>
            <a:endParaRPr sz="1300">
              <a:solidFill>
                <a:srgbClr val="262626"/>
              </a:solidFill>
              <a:latin typeface="Arial"/>
              <a:ea typeface="Arial"/>
              <a:cs typeface="Arial"/>
              <a:sym typeface="Arial"/>
            </a:endParaRPr>
          </a:p>
        </p:txBody>
      </p:sp>
      <p:grpSp>
        <p:nvGrpSpPr>
          <p:cNvPr id="4230" name="Google Shape;4230;p252"/>
          <p:cNvGrpSpPr/>
          <p:nvPr/>
        </p:nvGrpSpPr>
        <p:grpSpPr>
          <a:xfrm>
            <a:off x="712184" y="2822949"/>
            <a:ext cx="6430507" cy="2696325"/>
            <a:chOff x="712184" y="2822949"/>
            <a:chExt cx="6430507" cy="2696325"/>
          </a:xfrm>
        </p:grpSpPr>
        <p:grpSp>
          <p:nvGrpSpPr>
            <p:cNvPr id="4231" name="Google Shape;4231;p252"/>
            <p:cNvGrpSpPr/>
            <p:nvPr/>
          </p:nvGrpSpPr>
          <p:grpSpPr>
            <a:xfrm>
              <a:off x="973794" y="3163559"/>
              <a:ext cx="6168897" cy="305752"/>
              <a:chOff x="855551" y="3123248"/>
              <a:chExt cx="6168897" cy="305752"/>
            </a:xfrm>
          </p:grpSpPr>
          <p:sp>
            <p:nvSpPr>
              <p:cNvPr id="4232" name="Google Shape;4232;p252"/>
              <p:cNvSpPr/>
              <p:nvPr/>
            </p:nvSpPr>
            <p:spPr>
              <a:xfrm>
                <a:off x="898322" y="3123248"/>
                <a:ext cx="6126126" cy="305752"/>
              </a:xfrm>
              <a:prstGeom prst="rect">
                <a:avLst/>
              </a:prstGeom>
              <a:solidFill>
                <a:srgbClr val="D0CECE"/>
              </a:solidFill>
              <a:ln>
                <a:noFill/>
              </a:ln>
            </p:spPr>
            <p:txBody>
              <a:bodyPr anchorCtr="0" anchor="ctr" bIns="0" lIns="0" spcFirstLastPara="1" rIns="0" wrap="square" tIns="0">
                <a:noAutofit/>
              </a:bodyPr>
              <a:lstStyle/>
              <a:p>
                <a:pPr indent="-268288" lvl="0" marL="268288" marR="0" rtl="0" algn="l">
                  <a:spcBef>
                    <a:spcPts val="0"/>
                  </a:spcBef>
                  <a:spcAft>
                    <a:spcPts val="0"/>
                  </a:spcAft>
                  <a:buNone/>
                </a:pPr>
                <a:r>
                  <a:rPr lang="en-US" sz="1200">
                    <a:solidFill>
                      <a:schemeClr val="dk1"/>
                    </a:solidFill>
                    <a:latin typeface="Arial"/>
                    <a:ea typeface="Arial"/>
                    <a:cs typeface="Arial"/>
                    <a:sym typeface="Arial"/>
                  </a:rPr>
                  <a:t> </a:t>
                </a:r>
                <a:r>
                  <a:rPr lang="en-US" sz="1200">
                    <a:solidFill>
                      <a:srgbClr val="262626"/>
                    </a:solidFill>
                    <a:latin typeface="Arial"/>
                    <a:ea typeface="Arial"/>
                    <a:cs typeface="Arial"/>
                    <a:sym typeface="Arial"/>
                  </a:rPr>
                  <a:t>INSERT INTO </a:t>
                </a:r>
                <a:r>
                  <a:rPr lang="en-US" sz="1200">
                    <a:solidFill>
                      <a:srgbClr val="C00000"/>
                    </a:solidFill>
                    <a:latin typeface="Arial"/>
                    <a:ea typeface="Arial"/>
                    <a:cs typeface="Arial"/>
                    <a:sym typeface="Arial"/>
                  </a:rPr>
                  <a:t>TABLE_NAME</a:t>
                </a:r>
                <a:r>
                  <a:rPr lang="en-US" sz="1200">
                    <a:solidFill>
                      <a:srgbClr val="262626"/>
                    </a:solidFill>
                    <a:latin typeface="Arial"/>
                    <a:ea typeface="Arial"/>
                    <a:cs typeface="Arial"/>
                    <a:sym typeface="Arial"/>
                  </a:rPr>
                  <a:t>([</a:t>
                </a:r>
                <a:r>
                  <a:rPr lang="en-US" sz="1200">
                    <a:solidFill>
                      <a:srgbClr val="C00000"/>
                    </a:solidFill>
                    <a:latin typeface="Arial"/>
                    <a:ea typeface="Arial"/>
                    <a:cs typeface="Arial"/>
                    <a:sym typeface="Arial"/>
                  </a:rPr>
                  <a:t>COL_NAME</a:t>
                </a:r>
                <a:r>
                  <a:rPr lang="en-US" sz="1200">
                    <a:solidFill>
                      <a:srgbClr val="262626"/>
                    </a:solidFill>
                    <a:latin typeface="Arial"/>
                    <a:ea typeface="Arial"/>
                    <a:cs typeface="Arial"/>
                    <a:sym typeface="Arial"/>
                  </a:rPr>
                  <a:t>],[</a:t>
                </a:r>
                <a:r>
                  <a:rPr lang="en-US" sz="1200">
                    <a:solidFill>
                      <a:srgbClr val="C00000"/>
                    </a:solidFill>
                    <a:latin typeface="Arial"/>
                    <a:ea typeface="Arial"/>
                    <a:cs typeface="Arial"/>
                    <a:sym typeface="Arial"/>
                  </a:rPr>
                  <a:t>COL_NAME</a:t>
                </a:r>
                <a:r>
                  <a:rPr lang="en-US" sz="1200">
                    <a:solidFill>
                      <a:srgbClr val="262626"/>
                    </a:solidFill>
                    <a:latin typeface="Arial"/>
                    <a:ea typeface="Arial"/>
                    <a:cs typeface="Arial"/>
                    <a:sym typeface="Arial"/>
                  </a:rPr>
                  <a:t>]) VALUES ([</a:t>
                </a:r>
                <a:r>
                  <a:rPr lang="en-US" sz="1200">
                    <a:solidFill>
                      <a:srgbClr val="C00000"/>
                    </a:solidFill>
                    <a:latin typeface="Arial"/>
                    <a:ea typeface="Arial"/>
                    <a:cs typeface="Arial"/>
                    <a:sym typeface="Arial"/>
                  </a:rPr>
                  <a:t>DATA</a:t>
                </a:r>
                <a:r>
                  <a:rPr lang="en-US" sz="1200">
                    <a:solidFill>
                      <a:srgbClr val="262626"/>
                    </a:solidFill>
                    <a:latin typeface="Arial"/>
                    <a:ea typeface="Arial"/>
                    <a:cs typeface="Arial"/>
                    <a:sym typeface="Arial"/>
                  </a:rPr>
                  <a:t>], [</a:t>
                </a:r>
                <a:r>
                  <a:rPr lang="en-US" sz="1200">
                    <a:solidFill>
                      <a:srgbClr val="C00000"/>
                    </a:solidFill>
                    <a:latin typeface="Arial"/>
                    <a:ea typeface="Arial"/>
                    <a:cs typeface="Arial"/>
                    <a:sym typeface="Arial"/>
                  </a:rPr>
                  <a:t>DATA</a:t>
                </a:r>
                <a:r>
                  <a:rPr lang="en-US" sz="1200">
                    <a:solidFill>
                      <a:srgbClr val="262626"/>
                    </a:solidFill>
                    <a:latin typeface="Arial"/>
                    <a:ea typeface="Arial"/>
                    <a:cs typeface="Arial"/>
                    <a:sym typeface="Arial"/>
                  </a:rPr>
                  <a:t>]);</a:t>
                </a:r>
                <a:endParaRPr i="0" sz="1200" u="none" cap="none" strike="noStrike">
                  <a:solidFill>
                    <a:schemeClr val="dk1"/>
                  </a:solidFill>
                  <a:latin typeface="Arial"/>
                  <a:ea typeface="Arial"/>
                  <a:cs typeface="Arial"/>
                  <a:sym typeface="Arial"/>
                </a:endParaRPr>
              </a:p>
            </p:txBody>
          </p:sp>
          <p:sp>
            <p:nvSpPr>
              <p:cNvPr id="4233" name="Google Shape;4233;p252"/>
              <p:cNvSpPr/>
              <p:nvPr/>
            </p:nvSpPr>
            <p:spPr>
              <a:xfrm>
                <a:off x="855551" y="3123249"/>
                <a:ext cx="45719" cy="305751"/>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grpSp>
          <p:nvGrpSpPr>
            <p:cNvPr id="4234" name="Google Shape;4234;p252"/>
            <p:cNvGrpSpPr/>
            <p:nvPr/>
          </p:nvGrpSpPr>
          <p:grpSpPr>
            <a:xfrm>
              <a:off x="973794" y="3796402"/>
              <a:ext cx="6168897" cy="305752"/>
              <a:chOff x="855551" y="3986848"/>
              <a:chExt cx="6168897" cy="305752"/>
            </a:xfrm>
          </p:grpSpPr>
          <p:sp>
            <p:nvSpPr>
              <p:cNvPr id="4235" name="Google Shape;4235;p252"/>
              <p:cNvSpPr/>
              <p:nvPr/>
            </p:nvSpPr>
            <p:spPr>
              <a:xfrm>
                <a:off x="898322" y="3986848"/>
                <a:ext cx="6126126" cy="305752"/>
              </a:xfrm>
              <a:prstGeom prst="rect">
                <a:avLst/>
              </a:prstGeom>
              <a:solidFill>
                <a:srgbClr val="D0CECE"/>
              </a:solidFill>
              <a:ln>
                <a:noFill/>
              </a:ln>
            </p:spPr>
            <p:txBody>
              <a:bodyPr anchorCtr="0" anchor="ctr" bIns="0" lIns="0" spcFirstLastPara="1" rIns="0" wrap="square" tIns="0">
                <a:noAutofit/>
              </a:bodyPr>
              <a:lstStyle/>
              <a:p>
                <a:pPr indent="-268288" lvl="0" marL="268288" marR="0" rtl="0" algn="l">
                  <a:spcBef>
                    <a:spcPts val="0"/>
                  </a:spcBef>
                  <a:spcAft>
                    <a:spcPts val="0"/>
                  </a:spcAft>
                  <a:buNone/>
                </a:pPr>
                <a:r>
                  <a:rPr lang="en-US" sz="1200">
                    <a:solidFill>
                      <a:schemeClr val="dk1"/>
                    </a:solidFill>
                    <a:latin typeface="Arial"/>
                    <a:ea typeface="Arial"/>
                    <a:cs typeface="Arial"/>
                    <a:sym typeface="Arial"/>
                  </a:rPr>
                  <a:t> </a:t>
                </a:r>
                <a:r>
                  <a:rPr lang="en-US" sz="1200">
                    <a:solidFill>
                      <a:srgbClr val="262626"/>
                    </a:solidFill>
                    <a:latin typeface="Arial"/>
                    <a:ea typeface="Arial"/>
                    <a:cs typeface="Arial"/>
                    <a:sym typeface="Arial"/>
                  </a:rPr>
                  <a:t>SELECT [</a:t>
                </a:r>
                <a:r>
                  <a:rPr lang="en-US" sz="1200">
                    <a:solidFill>
                      <a:srgbClr val="C00000"/>
                    </a:solidFill>
                    <a:latin typeface="Arial"/>
                    <a:ea typeface="Arial"/>
                    <a:cs typeface="Arial"/>
                    <a:sym typeface="Arial"/>
                  </a:rPr>
                  <a:t>COL_NAME</a:t>
                </a:r>
                <a:r>
                  <a:rPr lang="en-US" sz="1200">
                    <a:solidFill>
                      <a:srgbClr val="262626"/>
                    </a:solidFill>
                    <a:latin typeface="Arial"/>
                    <a:ea typeface="Arial"/>
                    <a:cs typeface="Arial"/>
                    <a:sym typeface="Arial"/>
                  </a:rPr>
                  <a:t>],[</a:t>
                </a:r>
                <a:r>
                  <a:rPr lang="en-US" sz="1200">
                    <a:solidFill>
                      <a:srgbClr val="C00000"/>
                    </a:solidFill>
                    <a:latin typeface="Arial"/>
                    <a:ea typeface="Arial"/>
                    <a:cs typeface="Arial"/>
                    <a:sym typeface="Arial"/>
                  </a:rPr>
                  <a:t>COL_NAME</a:t>
                </a:r>
                <a:r>
                  <a:rPr lang="en-US" sz="1200">
                    <a:solidFill>
                      <a:srgbClr val="262626"/>
                    </a:solidFill>
                    <a:latin typeface="Arial"/>
                    <a:ea typeface="Arial"/>
                    <a:cs typeface="Arial"/>
                    <a:sym typeface="Arial"/>
                  </a:rPr>
                  <a:t>] FROM </a:t>
                </a:r>
                <a:r>
                  <a:rPr lang="en-US" sz="1200">
                    <a:solidFill>
                      <a:srgbClr val="C00000"/>
                    </a:solidFill>
                    <a:latin typeface="Arial"/>
                    <a:ea typeface="Arial"/>
                    <a:cs typeface="Arial"/>
                    <a:sym typeface="Arial"/>
                  </a:rPr>
                  <a:t>TABLE_NAME</a:t>
                </a:r>
                <a:r>
                  <a:rPr lang="en-US" sz="1200">
                    <a:solidFill>
                      <a:srgbClr val="262626"/>
                    </a:solidFill>
                    <a:latin typeface="Arial"/>
                    <a:ea typeface="Arial"/>
                    <a:cs typeface="Arial"/>
                    <a:sym typeface="Arial"/>
                  </a:rPr>
                  <a:t> [WHERE </a:t>
                </a:r>
                <a:r>
                  <a:rPr lang="en-US" sz="1200">
                    <a:solidFill>
                      <a:srgbClr val="C00000"/>
                    </a:solidFill>
                    <a:latin typeface="Arial"/>
                    <a:ea typeface="Arial"/>
                    <a:cs typeface="Arial"/>
                    <a:sym typeface="Arial"/>
                  </a:rPr>
                  <a:t>CONDITION</a:t>
                </a:r>
                <a:r>
                  <a:rPr lang="en-US" sz="1200">
                    <a:solidFill>
                      <a:srgbClr val="262626"/>
                    </a:solidFill>
                    <a:latin typeface="Arial"/>
                    <a:ea typeface="Arial"/>
                    <a:cs typeface="Arial"/>
                    <a:sym typeface="Arial"/>
                  </a:rPr>
                  <a:t>];</a:t>
                </a:r>
                <a:endParaRPr i="0" sz="1200" u="none" cap="none" strike="noStrike">
                  <a:solidFill>
                    <a:schemeClr val="dk1"/>
                  </a:solidFill>
                  <a:latin typeface="Arial"/>
                  <a:ea typeface="Arial"/>
                  <a:cs typeface="Arial"/>
                  <a:sym typeface="Arial"/>
                </a:endParaRPr>
              </a:p>
            </p:txBody>
          </p:sp>
          <p:sp>
            <p:nvSpPr>
              <p:cNvPr id="4236" name="Google Shape;4236;p252"/>
              <p:cNvSpPr/>
              <p:nvPr/>
            </p:nvSpPr>
            <p:spPr>
              <a:xfrm>
                <a:off x="855551" y="3986849"/>
                <a:ext cx="45719" cy="305751"/>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grpSp>
          <p:nvGrpSpPr>
            <p:cNvPr id="4237" name="Google Shape;4237;p252"/>
            <p:cNvGrpSpPr/>
            <p:nvPr/>
          </p:nvGrpSpPr>
          <p:grpSpPr>
            <a:xfrm>
              <a:off x="973794" y="4517840"/>
              <a:ext cx="6168897" cy="305752"/>
              <a:chOff x="855551" y="4915027"/>
              <a:chExt cx="6168897" cy="305752"/>
            </a:xfrm>
          </p:grpSpPr>
          <p:sp>
            <p:nvSpPr>
              <p:cNvPr id="4238" name="Google Shape;4238;p252"/>
              <p:cNvSpPr/>
              <p:nvPr/>
            </p:nvSpPr>
            <p:spPr>
              <a:xfrm>
                <a:off x="898322" y="4915027"/>
                <a:ext cx="6126126" cy="305752"/>
              </a:xfrm>
              <a:prstGeom prst="rect">
                <a:avLst/>
              </a:prstGeom>
              <a:solidFill>
                <a:srgbClr val="D0CECE"/>
              </a:solidFill>
              <a:ln>
                <a:noFill/>
              </a:ln>
            </p:spPr>
            <p:txBody>
              <a:bodyPr anchorCtr="0" anchor="ctr" bIns="0" lIns="0" spcFirstLastPara="1" rIns="0" wrap="square" tIns="0">
                <a:noAutofit/>
              </a:bodyPr>
              <a:lstStyle/>
              <a:p>
                <a:pPr indent="-268288" lvl="0" marL="268288" marR="0" rtl="0" algn="l">
                  <a:spcBef>
                    <a:spcPts val="0"/>
                  </a:spcBef>
                  <a:spcAft>
                    <a:spcPts val="0"/>
                  </a:spcAft>
                  <a:buNone/>
                </a:pPr>
                <a:r>
                  <a:rPr lang="en-US" sz="1200">
                    <a:solidFill>
                      <a:schemeClr val="dk1"/>
                    </a:solidFill>
                    <a:latin typeface="Arial"/>
                    <a:ea typeface="Arial"/>
                    <a:cs typeface="Arial"/>
                    <a:sym typeface="Arial"/>
                  </a:rPr>
                  <a:t> </a:t>
                </a:r>
                <a:r>
                  <a:rPr lang="en-US" sz="1200">
                    <a:solidFill>
                      <a:srgbClr val="262626"/>
                    </a:solidFill>
                    <a:latin typeface="Arial"/>
                    <a:ea typeface="Arial"/>
                    <a:cs typeface="Arial"/>
                    <a:sym typeface="Arial"/>
                  </a:rPr>
                  <a:t>UPDATE </a:t>
                </a:r>
                <a:r>
                  <a:rPr lang="en-US" sz="1200">
                    <a:solidFill>
                      <a:srgbClr val="C00000"/>
                    </a:solidFill>
                    <a:latin typeface="Arial"/>
                    <a:ea typeface="Arial"/>
                    <a:cs typeface="Arial"/>
                    <a:sym typeface="Arial"/>
                  </a:rPr>
                  <a:t>TABLE_NAME </a:t>
                </a:r>
                <a:r>
                  <a:rPr lang="en-US" sz="1200">
                    <a:solidFill>
                      <a:srgbClr val="262626"/>
                    </a:solidFill>
                    <a:latin typeface="Arial"/>
                    <a:ea typeface="Arial"/>
                    <a:cs typeface="Arial"/>
                    <a:sym typeface="Arial"/>
                  </a:rPr>
                  <a:t>SET </a:t>
                </a:r>
                <a:r>
                  <a:rPr lang="en-US" sz="1200">
                    <a:solidFill>
                      <a:srgbClr val="C00000"/>
                    </a:solidFill>
                    <a:latin typeface="Arial"/>
                    <a:ea typeface="Arial"/>
                    <a:cs typeface="Arial"/>
                    <a:sym typeface="Arial"/>
                  </a:rPr>
                  <a:t>COL_NAME </a:t>
                </a:r>
                <a:r>
                  <a:rPr lang="en-US" sz="1200">
                    <a:solidFill>
                      <a:srgbClr val="262626"/>
                    </a:solidFill>
                    <a:latin typeface="Arial"/>
                    <a:ea typeface="Arial"/>
                    <a:cs typeface="Arial"/>
                    <a:sym typeface="Arial"/>
                  </a:rPr>
                  <a:t>= ‘</a:t>
                </a:r>
                <a:r>
                  <a:rPr lang="en-US" sz="1200">
                    <a:solidFill>
                      <a:srgbClr val="C00000"/>
                    </a:solidFill>
                    <a:latin typeface="Arial"/>
                    <a:ea typeface="Arial"/>
                    <a:cs typeface="Arial"/>
                    <a:sym typeface="Arial"/>
                  </a:rPr>
                  <a:t>VALUE</a:t>
                </a:r>
                <a:r>
                  <a:rPr lang="en-US" sz="1200">
                    <a:solidFill>
                      <a:srgbClr val="262626"/>
                    </a:solidFill>
                    <a:latin typeface="Arial"/>
                    <a:ea typeface="Arial"/>
                    <a:cs typeface="Arial"/>
                    <a:sym typeface="Arial"/>
                  </a:rPr>
                  <a:t>’ [WHERE </a:t>
                </a:r>
                <a:r>
                  <a:rPr lang="en-US" sz="1200">
                    <a:solidFill>
                      <a:srgbClr val="C00000"/>
                    </a:solidFill>
                    <a:latin typeface="Arial"/>
                    <a:ea typeface="Arial"/>
                    <a:cs typeface="Arial"/>
                    <a:sym typeface="Arial"/>
                  </a:rPr>
                  <a:t>CONDITION</a:t>
                </a:r>
                <a:r>
                  <a:rPr lang="en-US" sz="1200">
                    <a:solidFill>
                      <a:srgbClr val="262626"/>
                    </a:solidFill>
                    <a:latin typeface="Arial"/>
                    <a:ea typeface="Arial"/>
                    <a:cs typeface="Arial"/>
                    <a:sym typeface="Arial"/>
                  </a:rPr>
                  <a:t>];</a:t>
                </a:r>
                <a:endParaRPr/>
              </a:p>
            </p:txBody>
          </p:sp>
          <p:sp>
            <p:nvSpPr>
              <p:cNvPr id="4239" name="Google Shape;4239;p252"/>
              <p:cNvSpPr/>
              <p:nvPr/>
            </p:nvSpPr>
            <p:spPr>
              <a:xfrm>
                <a:off x="855551" y="4915028"/>
                <a:ext cx="45719" cy="305751"/>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grpSp>
          <p:nvGrpSpPr>
            <p:cNvPr id="4240" name="Google Shape;4240;p252"/>
            <p:cNvGrpSpPr/>
            <p:nvPr/>
          </p:nvGrpSpPr>
          <p:grpSpPr>
            <a:xfrm>
              <a:off x="973794" y="5213522"/>
              <a:ext cx="6168897" cy="305752"/>
              <a:chOff x="855551" y="5822588"/>
              <a:chExt cx="6168897" cy="305752"/>
            </a:xfrm>
          </p:grpSpPr>
          <p:sp>
            <p:nvSpPr>
              <p:cNvPr id="4241" name="Google Shape;4241;p252"/>
              <p:cNvSpPr/>
              <p:nvPr/>
            </p:nvSpPr>
            <p:spPr>
              <a:xfrm>
                <a:off x="898322" y="5822588"/>
                <a:ext cx="6126126" cy="305752"/>
              </a:xfrm>
              <a:prstGeom prst="rect">
                <a:avLst/>
              </a:prstGeom>
              <a:solidFill>
                <a:srgbClr val="D0CECE"/>
              </a:solidFill>
              <a:ln>
                <a:noFill/>
              </a:ln>
            </p:spPr>
            <p:txBody>
              <a:bodyPr anchorCtr="0" anchor="ctr" bIns="0" lIns="0" spcFirstLastPara="1" rIns="0" wrap="square" tIns="0">
                <a:noAutofit/>
              </a:bodyPr>
              <a:lstStyle/>
              <a:p>
                <a:pPr indent="-268288" lvl="0" marL="268288" marR="0" rtl="0" algn="l">
                  <a:spcBef>
                    <a:spcPts val="0"/>
                  </a:spcBef>
                  <a:spcAft>
                    <a:spcPts val="0"/>
                  </a:spcAft>
                  <a:buNone/>
                </a:pPr>
                <a:r>
                  <a:rPr lang="en-US" sz="1200">
                    <a:solidFill>
                      <a:schemeClr val="dk1"/>
                    </a:solidFill>
                    <a:latin typeface="Arial"/>
                    <a:ea typeface="Arial"/>
                    <a:cs typeface="Arial"/>
                    <a:sym typeface="Arial"/>
                  </a:rPr>
                  <a:t> </a:t>
                </a:r>
                <a:r>
                  <a:rPr lang="en-US" sz="1200">
                    <a:solidFill>
                      <a:srgbClr val="262626"/>
                    </a:solidFill>
                    <a:latin typeface="Arial"/>
                    <a:ea typeface="Arial"/>
                    <a:cs typeface="Arial"/>
                    <a:sym typeface="Arial"/>
                  </a:rPr>
                  <a:t>DELETE FROM </a:t>
                </a:r>
                <a:r>
                  <a:rPr lang="en-US" sz="1200">
                    <a:solidFill>
                      <a:srgbClr val="C00000"/>
                    </a:solidFill>
                    <a:latin typeface="Arial"/>
                    <a:ea typeface="Arial"/>
                    <a:cs typeface="Arial"/>
                    <a:sym typeface="Arial"/>
                  </a:rPr>
                  <a:t>TABLE_NAME </a:t>
                </a:r>
                <a:r>
                  <a:rPr lang="en-US" sz="1200">
                    <a:solidFill>
                      <a:srgbClr val="262626"/>
                    </a:solidFill>
                    <a:latin typeface="Arial"/>
                    <a:ea typeface="Arial"/>
                    <a:cs typeface="Arial"/>
                    <a:sym typeface="Arial"/>
                  </a:rPr>
                  <a:t>[WHERE </a:t>
                </a:r>
                <a:r>
                  <a:rPr lang="en-US" sz="1200">
                    <a:solidFill>
                      <a:srgbClr val="C00000"/>
                    </a:solidFill>
                    <a:latin typeface="Arial"/>
                    <a:ea typeface="Arial"/>
                    <a:cs typeface="Arial"/>
                    <a:sym typeface="Arial"/>
                  </a:rPr>
                  <a:t>CONDITION</a:t>
                </a:r>
                <a:r>
                  <a:rPr lang="en-US" sz="1200">
                    <a:solidFill>
                      <a:srgbClr val="262626"/>
                    </a:solidFill>
                    <a:latin typeface="Arial"/>
                    <a:ea typeface="Arial"/>
                    <a:cs typeface="Arial"/>
                    <a:sym typeface="Arial"/>
                  </a:rPr>
                  <a:t>];</a:t>
                </a:r>
                <a:endParaRPr/>
              </a:p>
            </p:txBody>
          </p:sp>
          <p:sp>
            <p:nvSpPr>
              <p:cNvPr id="4242" name="Google Shape;4242;p252"/>
              <p:cNvSpPr/>
              <p:nvPr/>
            </p:nvSpPr>
            <p:spPr>
              <a:xfrm>
                <a:off x="855551" y="5822589"/>
                <a:ext cx="45719" cy="305751"/>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
          <p:nvSpPr>
            <p:cNvPr id="4243" name="Google Shape;4243;p252"/>
            <p:cNvSpPr/>
            <p:nvPr/>
          </p:nvSpPr>
          <p:spPr>
            <a:xfrm>
              <a:off x="712184" y="2822949"/>
              <a:ext cx="5428972" cy="2416046"/>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Câu lệnh INSERT để thêm dữ liệu vào bảng</a:t>
              </a:r>
              <a:endParaRPr/>
            </a:p>
            <a:p>
              <a:pPr indent="-96837" lvl="1" marL="355600" marR="0" rtl="0" algn="l">
                <a:spcBef>
                  <a:spcPts val="12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79387" lvl="1" marL="355600" marR="0" rtl="0" algn="l">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Câu lệnh SELECT để đọc dữ liệu từ bảng</a:t>
              </a:r>
              <a:endParaRPr/>
            </a:p>
            <a:p>
              <a:pPr indent="-96837" lvl="1" marL="355600" marR="0" rtl="0" algn="l">
                <a:spcBef>
                  <a:spcPts val="12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79387" lvl="1" marL="355600" marR="0" rtl="0" algn="l">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Câu lệnh CẬP NHẬT để sửa đổi dữ liệu được lưu trữ trong bảng</a:t>
              </a:r>
              <a:endParaRPr/>
            </a:p>
            <a:p>
              <a:pPr indent="-96837" lvl="1" marL="355600" marR="0" rtl="0" algn="l">
                <a:spcBef>
                  <a:spcPts val="12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79387" lvl="1" marL="355600" marR="0" rtl="0" algn="l">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Câu lệnh DELETE để xóa dữ liệu được lưu trữ trong một bảng</a:t>
              </a:r>
              <a:endParaRPr b="0" i="0" sz="1300" u="none" cap="none" strike="noStrike">
                <a:solidFill>
                  <a:srgbClr val="262626"/>
                </a:solidFill>
                <a:latin typeface="Arial"/>
                <a:ea typeface="Arial"/>
                <a:cs typeface="Arial"/>
                <a:sym typeface="Arial"/>
              </a:endParaRPr>
            </a:p>
          </p:txBody>
        </p:sp>
      </p:gr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8" name="Shape 4248"/>
        <p:cNvGrpSpPr/>
        <p:nvPr/>
      </p:nvGrpSpPr>
      <p:grpSpPr>
        <a:xfrm>
          <a:off x="0" y="0"/>
          <a:ext cx="0" cy="0"/>
          <a:chOff x="0" y="0"/>
          <a:chExt cx="0" cy="0"/>
        </a:xfrm>
      </p:grpSpPr>
      <p:sp>
        <p:nvSpPr>
          <p:cNvPr id="4249" name="Google Shape;4249;p253"/>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250" name="Google Shape;4250;p253"/>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251" name="Google Shape;4251;p253"/>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Áp dụng các câu lệnh Truy vấn đơn giản cho DB mẫu</a:t>
            </a:r>
            <a:endParaRPr sz="1400">
              <a:solidFill>
                <a:schemeClr val="dk1"/>
              </a:solidFill>
              <a:latin typeface="Arial"/>
              <a:ea typeface="Arial"/>
              <a:cs typeface="Arial"/>
              <a:sym typeface="Arial"/>
            </a:endParaRPr>
          </a:p>
        </p:txBody>
      </p:sp>
      <p:sp>
        <p:nvSpPr>
          <p:cNvPr id="4252" name="Google Shape;4252;p253"/>
          <p:cNvSpPr/>
          <p:nvPr/>
        </p:nvSpPr>
        <p:spPr>
          <a:xfrm>
            <a:off x="703265" y="1771460"/>
            <a:ext cx="849630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các câu lệnh và kiểm tra kết quả</a:t>
            </a:r>
            <a:endParaRPr sz="1300">
              <a:solidFill>
                <a:srgbClr val="262626"/>
              </a:solidFill>
              <a:latin typeface="Arial"/>
              <a:ea typeface="Arial"/>
              <a:cs typeface="Arial"/>
              <a:sym typeface="Arial"/>
            </a:endParaRPr>
          </a:p>
        </p:txBody>
      </p:sp>
      <p:sp>
        <p:nvSpPr>
          <p:cNvPr id="4253" name="Google Shape;4253;p253"/>
          <p:cNvSpPr/>
          <p:nvPr/>
        </p:nvSpPr>
        <p:spPr>
          <a:xfrm>
            <a:off x="5641850" y="2319631"/>
            <a:ext cx="3557715" cy="745536"/>
          </a:xfrm>
          <a:prstGeom prst="rect">
            <a:avLst/>
          </a:prstGeom>
          <a:noFill/>
          <a:ln>
            <a:noFill/>
          </a:ln>
        </p:spPr>
        <p:txBody>
          <a:bodyPr anchorCtr="0" anchor="t" bIns="71975" lIns="0" spcFirstLastPara="1" rIns="143950" wrap="square" tIns="71975">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Thêm </a:t>
            </a:r>
            <a:r>
              <a:rPr b="1" i="0" lang="en-US" sz="1300" u="none" cap="none" strike="noStrike">
                <a:solidFill>
                  <a:srgbClr val="262626"/>
                </a:solidFill>
                <a:latin typeface="Arial"/>
                <a:ea typeface="Arial"/>
                <a:cs typeface="Arial"/>
                <a:sym typeface="Arial"/>
              </a:rPr>
              <a:t>'2021-09-20 20:21:18</a:t>
            </a:r>
            <a:r>
              <a:rPr b="0" i="0" lang="en-US" sz="1300" u="none" cap="none" strike="noStrike">
                <a:solidFill>
                  <a:srgbClr val="262626"/>
                </a:solidFill>
                <a:latin typeface="Arial"/>
                <a:ea typeface="Arial"/>
                <a:cs typeface="Arial"/>
                <a:sym typeface="Arial"/>
              </a:rPr>
              <a:t>' vào cột ngày giờ trong bảng nhiệt độ, 28.1 vào cột tạm thời và 20.1 vào cột độ ẩm</a:t>
            </a:r>
            <a:endParaRPr b="0" i="0" sz="1300" u="none" cap="none" strike="noStrike">
              <a:solidFill>
                <a:srgbClr val="262626"/>
              </a:solidFill>
              <a:latin typeface="Arial"/>
              <a:ea typeface="Arial"/>
              <a:cs typeface="Arial"/>
              <a:sym typeface="Arial"/>
            </a:endParaRPr>
          </a:p>
        </p:txBody>
      </p:sp>
      <p:grpSp>
        <p:nvGrpSpPr>
          <p:cNvPr id="4254" name="Google Shape;4254;p253"/>
          <p:cNvGrpSpPr/>
          <p:nvPr/>
        </p:nvGrpSpPr>
        <p:grpSpPr>
          <a:xfrm>
            <a:off x="382662" y="2193927"/>
            <a:ext cx="5085450" cy="2859873"/>
            <a:chOff x="382662" y="2193927"/>
            <a:chExt cx="5085450" cy="2859873"/>
          </a:xfrm>
        </p:grpSpPr>
        <p:pic>
          <p:nvPicPr>
            <p:cNvPr id="4255" name="Google Shape;4255;p253"/>
            <p:cNvPicPr preferRelativeResize="0"/>
            <p:nvPr/>
          </p:nvPicPr>
          <p:blipFill rotWithShape="1">
            <a:blip r:embed="rId3">
              <a:alphaModFix/>
            </a:blip>
            <a:srcRect b="0" l="0" r="0" t="0"/>
            <a:stretch/>
          </p:blipFill>
          <p:spPr>
            <a:xfrm>
              <a:off x="703264" y="2193927"/>
              <a:ext cx="4764848" cy="2859873"/>
            </a:xfrm>
            <a:prstGeom prst="rect">
              <a:avLst/>
            </a:prstGeom>
            <a:noFill/>
            <a:ln>
              <a:noFill/>
            </a:ln>
          </p:spPr>
        </p:pic>
        <p:sp>
          <p:nvSpPr>
            <p:cNvPr id="4256" name="Google Shape;4256;p253"/>
            <p:cNvSpPr/>
            <p:nvPr/>
          </p:nvSpPr>
          <p:spPr>
            <a:xfrm>
              <a:off x="2028825" y="2692399"/>
              <a:ext cx="2644775" cy="95251"/>
            </a:xfrm>
            <a:prstGeom prst="rect">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4257" name="Google Shape;4257;p253"/>
            <p:cNvPicPr preferRelativeResize="0"/>
            <p:nvPr/>
          </p:nvPicPr>
          <p:blipFill rotWithShape="1">
            <a:blip r:embed="rId3">
              <a:alphaModFix/>
            </a:blip>
            <a:srcRect b="79750" l="27992" r="18034" t="17553"/>
            <a:stretch/>
          </p:blipFill>
          <p:spPr>
            <a:xfrm>
              <a:off x="382662" y="3300338"/>
              <a:ext cx="5085450" cy="152516"/>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4258" name="Google Shape;4258;p253"/>
            <p:cNvPicPr preferRelativeResize="0"/>
            <p:nvPr/>
          </p:nvPicPr>
          <p:blipFill rotWithShape="1">
            <a:blip r:embed="rId4">
              <a:alphaModFix/>
            </a:blip>
            <a:srcRect b="0" l="0" r="0" t="0"/>
            <a:stretch/>
          </p:blipFill>
          <p:spPr>
            <a:xfrm rot="-5400000">
              <a:off x="1843852" y="2817865"/>
              <a:ext cx="417624" cy="395153"/>
            </a:xfrm>
            <a:prstGeom prst="rect">
              <a:avLst/>
            </a:prstGeom>
            <a:noFill/>
            <a:ln>
              <a:noFill/>
            </a:ln>
          </p:spPr>
        </p:pic>
      </p:grpSp>
      <p:grpSp>
        <p:nvGrpSpPr>
          <p:cNvPr id="4259" name="Google Shape;4259;p253"/>
          <p:cNvGrpSpPr/>
          <p:nvPr/>
        </p:nvGrpSpPr>
        <p:grpSpPr>
          <a:xfrm>
            <a:off x="5617790" y="3092008"/>
            <a:ext cx="3874740" cy="579149"/>
            <a:chOff x="5714269" y="2528888"/>
            <a:chExt cx="3874740" cy="579149"/>
          </a:xfrm>
        </p:grpSpPr>
        <p:sp>
          <p:nvSpPr>
            <p:cNvPr id="4260" name="Google Shape;4260;p253"/>
            <p:cNvSpPr/>
            <p:nvPr/>
          </p:nvSpPr>
          <p:spPr>
            <a:xfrm>
              <a:off x="5757039" y="2528888"/>
              <a:ext cx="3831970" cy="579149"/>
            </a:xfrm>
            <a:prstGeom prst="rect">
              <a:avLst/>
            </a:prstGeom>
            <a:solidFill>
              <a:srgbClr val="D0CECE"/>
            </a:solidFill>
            <a:ln>
              <a:noFill/>
            </a:ln>
          </p:spPr>
          <p:txBody>
            <a:bodyPr anchorCtr="0" anchor="ctr" bIns="0" lIns="0" spcFirstLastPara="1" rIns="0" wrap="square" tIns="0">
              <a:noAutofit/>
            </a:bodyPr>
            <a:lstStyle/>
            <a:p>
              <a:pPr indent="-88900" lvl="0" marL="88900" marR="0" rtl="0" algn="l">
                <a:spcBef>
                  <a:spcPts val="0"/>
                </a:spcBef>
                <a:spcAft>
                  <a:spcPts val="0"/>
                </a:spcAft>
                <a:buNone/>
              </a:pPr>
              <a:r>
                <a:rPr lang="en-US" sz="1200">
                  <a:solidFill>
                    <a:schemeClr val="dk1"/>
                  </a:solidFill>
                  <a:latin typeface="Arial"/>
                  <a:ea typeface="Arial"/>
                  <a:cs typeface="Arial"/>
                  <a:sym typeface="Arial"/>
                </a:rPr>
                <a:t> </a:t>
              </a:r>
              <a:r>
                <a:rPr lang="en-US" sz="1200">
                  <a:solidFill>
                    <a:srgbClr val="262626"/>
                  </a:solidFill>
                  <a:latin typeface="Arial"/>
                  <a:ea typeface="Arial"/>
                  <a:cs typeface="Arial"/>
                  <a:sym typeface="Arial"/>
                </a:rPr>
                <a:t>INSERT INTO temperature(datatime, temp, humid)     VALUES ('2021-09-20 20:21:18', 28.1, 20.1);</a:t>
              </a:r>
              <a:endParaRPr i="0" sz="1200" u="none" cap="none" strike="noStrike">
                <a:solidFill>
                  <a:schemeClr val="dk1"/>
                </a:solidFill>
                <a:latin typeface="Arial"/>
                <a:ea typeface="Arial"/>
                <a:cs typeface="Arial"/>
                <a:sym typeface="Arial"/>
              </a:endParaRPr>
            </a:p>
          </p:txBody>
        </p:sp>
        <p:sp>
          <p:nvSpPr>
            <p:cNvPr id="4261" name="Google Shape;4261;p253"/>
            <p:cNvSpPr/>
            <p:nvPr/>
          </p:nvSpPr>
          <p:spPr>
            <a:xfrm>
              <a:off x="5714269" y="2528889"/>
              <a:ext cx="45719" cy="579148"/>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6" name="Shape 4266"/>
        <p:cNvGrpSpPr/>
        <p:nvPr/>
      </p:nvGrpSpPr>
      <p:grpSpPr>
        <a:xfrm>
          <a:off x="0" y="0"/>
          <a:ext cx="0" cy="0"/>
          <a:chOff x="0" y="0"/>
          <a:chExt cx="0" cy="0"/>
        </a:xfrm>
      </p:grpSpPr>
      <p:sp>
        <p:nvSpPr>
          <p:cNvPr id="4267" name="Google Shape;4267;p254"/>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268" name="Google Shape;4268;p254"/>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269" name="Google Shape;4269;p254"/>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Áp dụng các câu lệnh Truy vấn đơn giản cho DB mẫu</a:t>
            </a:r>
            <a:endParaRPr sz="1400">
              <a:solidFill>
                <a:schemeClr val="dk1"/>
              </a:solidFill>
              <a:latin typeface="Arial"/>
              <a:ea typeface="Arial"/>
              <a:cs typeface="Arial"/>
              <a:sym typeface="Arial"/>
            </a:endParaRPr>
          </a:p>
        </p:txBody>
      </p:sp>
      <p:sp>
        <p:nvSpPr>
          <p:cNvPr id="4270" name="Google Shape;4270;p254"/>
          <p:cNvSpPr/>
          <p:nvPr/>
        </p:nvSpPr>
        <p:spPr>
          <a:xfrm>
            <a:off x="5690516" y="2016336"/>
            <a:ext cx="3557715" cy="945591"/>
          </a:xfrm>
          <a:prstGeom prst="rect">
            <a:avLst/>
          </a:prstGeom>
          <a:noFill/>
          <a:ln>
            <a:noFill/>
          </a:ln>
        </p:spPr>
        <p:txBody>
          <a:bodyPr anchorCtr="0" anchor="t" bIns="71975" lIns="0" spcFirstLastPara="1" rIns="143950" wrap="square" tIns="71975">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Đọc tất cả các giá trị thuộc tính (*) trong bảng nhiệt độ. Nghĩa là, nó đọc các giá trị của tất cả các thuộc tính thời gian, nhiệt độ và độ ẩm.</a:t>
            </a:r>
            <a:endParaRPr b="0" i="0" sz="1300" u="none" cap="none" strike="noStrike">
              <a:solidFill>
                <a:srgbClr val="262626"/>
              </a:solidFill>
              <a:latin typeface="Arial"/>
              <a:ea typeface="Arial"/>
              <a:cs typeface="Arial"/>
              <a:sym typeface="Arial"/>
            </a:endParaRPr>
          </a:p>
        </p:txBody>
      </p:sp>
      <p:grpSp>
        <p:nvGrpSpPr>
          <p:cNvPr id="4271" name="Google Shape;4271;p254"/>
          <p:cNvGrpSpPr/>
          <p:nvPr/>
        </p:nvGrpSpPr>
        <p:grpSpPr>
          <a:xfrm>
            <a:off x="5714849" y="3029566"/>
            <a:ext cx="3509047" cy="305752"/>
            <a:chOff x="5690516" y="2233862"/>
            <a:chExt cx="3509047" cy="305752"/>
          </a:xfrm>
        </p:grpSpPr>
        <p:sp>
          <p:nvSpPr>
            <p:cNvPr id="4272" name="Google Shape;4272;p254"/>
            <p:cNvSpPr/>
            <p:nvPr/>
          </p:nvSpPr>
          <p:spPr>
            <a:xfrm>
              <a:off x="5733286" y="2233862"/>
              <a:ext cx="3466277" cy="305752"/>
            </a:xfrm>
            <a:prstGeom prst="rect">
              <a:avLst/>
            </a:prstGeom>
            <a:solidFill>
              <a:srgbClr val="D0CECE"/>
            </a:solidFill>
            <a:ln>
              <a:noFill/>
            </a:ln>
          </p:spPr>
          <p:txBody>
            <a:bodyPr anchorCtr="0" anchor="ctr" bIns="0" lIns="0" spcFirstLastPara="1" rIns="0" wrap="square" tIns="0">
              <a:noAutofit/>
            </a:bodyPr>
            <a:lstStyle/>
            <a:p>
              <a:pPr indent="-268288" lvl="0" marL="268288" marR="0" rtl="0" algn="l">
                <a:spcBef>
                  <a:spcPts val="0"/>
                </a:spcBef>
                <a:spcAft>
                  <a:spcPts val="0"/>
                </a:spcAft>
                <a:buNone/>
              </a:pPr>
              <a:r>
                <a:rPr lang="en-US" sz="1200">
                  <a:solidFill>
                    <a:schemeClr val="dk1"/>
                  </a:solidFill>
                  <a:latin typeface="Arial"/>
                  <a:ea typeface="Arial"/>
                  <a:cs typeface="Arial"/>
                  <a:sym typeface="Arial"/>
                </a:rPr>
                <a:t> </a:t>
              </a:r>
              <a:r>
                <a:rPr lang="en-US" sz="1200">
                  <a:solidFill>
                    <a:srgbClr val="262626"/>
                  </a:solidFill>
                  <a:latin typeface="Arial"/>
                  <a:ea typeface="Arial"/>
                  <a:cs typeface="Arial"/>
                  <a:sym typeface="Arial"/>
                </a:rPr>
                <a:t>SELECT * FROM temperature;</a:t>
              </a:r>
              <a:endParaRPr i="0" sz="1200" u="none" cap="none" strike="noStrike">
                <a:solidFill>
                  <a:schemeClr val="dk1"/>
                </a:solidFill>
                <a:latin typeface="Arial"/>
                <a:ea typeface="Arial"/>
                <a:cs typeface="Arial"/>
                <a:sym typeface="Arial"/>
              </a:endParaRPr>
            </a:p>
          </p:txBody>
        </p:sp>
        <p:sp>
          <p:nvSpPr>
            <p:cNvPr id="4273" name="Google Shape;4273;p254"/>
            <p:cNvSpPr/>
            <p:nvPr/>
          </p:nvSpPr>
          <p:spPr>
            <a:xfrm>
              <a:off x="5690516" y="2233863"/>
              <a:ext cx="45719" cy="305751"/>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grpSp>
        <p:nvGrpSpPr>
          <p:cNvPr id="4274" name="Google Shape;4274;p254"/>
          <p:cNvGrpSpPr/>
          <p:nvPr/>
        </p:nvGrpSpPr>
        <p:grpSpPr>
          <a:xfrm>
            <a:off x="562100" y="1921015"/>
            <a:ext cx="4963370" cy="2979027"/>
            <a:chOff x="562100" y="1921015"/>
            <a:chExt cx="4963370" cy="2979027"/>
          </a:xfrm>
        </p:grpSpPr>
        <p:pic>
          <p:nvPicPr>
            <p:cNvPr id="4275" name="Google Shape;4275;p254"/>
            <p:cNvPicPr preferRelativeResize="0"/>
            <p:nvPr/>
          </p:nvPicPr>
          <p:blipFill rotWithShape="1">
            <a:blip r:embed="rId3">
              <a:alphaModFix/>
            </a:blip>
            <a:srcRect b="0" l="0" r="0" t="0"/>
            <a:stretch/>
          </p:blipFill>
          <p:spPr>
            <a:xfrm>
              <a:off x="562100" y="1921015"/>
              <a:ext cx="4963370" cy="2979027"/>
            </a:xfrm>
            <a:prstGeom prst="rect">
              <a:avLst/>
            </a:prstGeom>
            <a:noFill/>
            <a:ln>
              <a:noFill/>
            </a:ln>
          </p:spPr>
        </p:pic>
        <p:pic>
          <p:nvPicPr>
            <p:cNvPr id="4276" name="Google Shape;4276;p254"/>
            <p:cNvPicPr preferRelativeResize="0"/>
            <p:nvPr/>
          </p:nvPicPr>
          <p:blipFill rotWithShape="1">
            <a:blip r:embed="rId3">
              <a:alphaModFix/>
            </a:blip>
            <a:srcRect b="79581" l="28227" r="52586" t="17453"/>
            <a:stretch/>
          </p:blipFill>
          <p:spPr>
            <a:xfrm>
              <a:off x="2566084" y="2856770"/>
              <a:ext cx="2177366" cy="202024"/>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
          <p:nvSpPr>
            <p:cNvPr id="4277" name="Google Shape;4277;p254"/>
            <p:cNvSpPr/>
            <p:nvPr/>
          </p:nvSpPr>
          <p:spPr>
            <a:xfrm>
              <a:off x="1914525" y="2419349"/>
              <a:ext cx="1028700" cy="133351"/>
            </a:xfrm>
            <a:prstGeom prst="rect">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4278" name="Google Shape;4278;p254"/>
            <p:cNvPicPr preferRelativeResize="0"/>
            <p:nvPr/>
          </p:nvPicPr>
          <p:blipFill rotWithShape="1">
            <a:blip r:embed="rId4">
              <a:alphaModFix/>
            </a:blip>
            <a:srcRect b="0" l="0" r="0" t="0"/>
            <a:stretch/>
          </p:blipFill>
          <p:spPr>
            <a:xfrm rot="-9923745">
              <a:off x="2091502" y="2617841"/>
              <a:ext cx="417624" cy="395153"/>
            </a:xfrm>
            <a:prstGeom prst="rect">
              <a:avLst/>
            </a:prstGeom>
            <a:noFill/>
            <a:ln>
              <a:noFill/>
            </a:ln>
          </p:spPr>
        </p:pic>
      </p:gr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3" name="Shape 4283"/>
        <p:cNvGrpSpPr/>
        <p:nvPr/>
      </p:nvGrpSpPr>
      <p:grpSpPr>
        <a:xfrm>
          <a:off x="0" y="0"/>
          <a:ext cx="0" cy="0"/>
          <a:chOff x="0" y="0"/>
          <a:chExt cx="0" cy="0"/>
        </a:xfrm>
      </p:grpSpPr>
      <p:pic>
        <p:nvPicPr>
          <p:cNvPr id="4284" name="Google Shape;4284;p255"/>
          <p:cNvPicPr preferRelativeResize="0"/>
          <p:nvPr/>
        </p:nvPicPr>
        <p:blipFill rotWithShape="1">
          <a:blip r:embed="rId3">
            <a:alphaModFix/>
          </a:blip>
          <a:srcRect b="0" l="0" r="0" t="0"/>
          <a:stretch/>
        </p:blipFill>
        <p:spPr>
          <a:xfrm>
            <a:off x="554228" y="1949590"/>
            <a:ext cx="4963370" cy="2979027"/>
          </a:xfrm>
          <a:prstGeom prst="rect">
            <a:avLst/>
          </a:prstGeom>
          <a:noFill/>
          <a:ln>
            <a:noFill/>
          </a:ln>
        </p:spPr>
      </p:pic>
      <p:sp>
        <p:nvSpPr>
          <p:cNvPr id="4285" name="Google Shape;4285;p255"/>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286" name="Google Shape;4286;p255"/>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287" name="Google Shape;4287;p255"/>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Áp dụng các câu lệnh Truy vấn đơn giản cho DB mẫu</a:t>
            </a:r>
            <a:endParaRPr sz="1400">
              <a:solidFill>
                <a:schemeClr val="dk1"/>
              </a:solidFill>
              <a:latin typeface="Arial"/>
              <a:ea typeface="Arial"/>
              <a:cs typeface="Arial"/>
              <a:sym typeface="Arial"/>
            </a:endParaRPr>
          </a:p>
        </p:txBody>
      </p:sp>
      <p:sp>
        <p:nvSpPr>
          <p:cNvPr id="4288" name="Google Shape;4288;p255"/>
          <p:cNvSpPr/>
          <p:nvPr/>
        </p:nvSpPr>
        <p:spPr>
          <a:xfrm>
            <a:off x="5684082" y="2078493"/>
            <a:ext cx="3557715" cy="745536"/>
          </a:xfrm>
          <a:prstGeom prst="rect">
            <a:avLst/>
          </a:prstGeom>
          <a:noFill/>
          <a:ln>
            <a:noFill/>
          </a:ln>
        </p:spPr>
        <p:txBody>
          <a:bodyPr anchorCtr="0" anchor="t" bIns="71975" lIns="0" spcFirstLastPara="1" rIns="143950" wrap="square" tIns="71975">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Thay đổi giá trị thuộc tính tạm thời của dữ liệu có thời gian dữ liệu là '2021-09-20 20:21:18' thành 32,0 trong bảng nhiệt độ.</a:t>
            </a:r>
            <a:endParaRPr b="0" i="0" sz="1300" u="none" cap="none" strike="noStrike">
              <a:solidFill>
                <a:srgbClr val="262626"/>
              </a:solidFill>
              <a:latin typeface="Arial"/>
              <a:ea typeface="Arial"/>
              <a:cs typeface="Arial"/>
              <a:sym typeface="Arial"/>
            </a:endParaRPr>
          </a:p>
        </p:txBody>
      </p:sp>
      <p:sp>
        <p:nvSpPr>
          <p:cNvPr id="4289" name="Google Shape;4289;p255"/>
          <p:cNvSpPr/>
          <p:nvPr/>
        </p:nvSpPr>
        <p:spPr>
          <a:xfrm>
            <a:off x="1924050" y="2458912"/>
            <a:ext cx="2559051" cy="198563"/>
          </a:xfrm>
          <a:prstGeom prst="rect">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4290" name="Google Shape;4290;p255"/>
          <p:cNvPicPr preferRelativeResize="0"/>
          <p:nvPr/>
        </p:nvPicPr>
        <p:blipFill rotWithShape="1">
          <a:blip r:embed="rId3">
            <a:alphaModFix/>
          </a:blip>
          <a:srcRect b="77419" l="28320" r="20319" t="17568"/>
          <a:stretch/>
        </p:blipFill>
        <p:spPr>
          <a:xfrm>
            <a:off x="437049" y="3167061"/>
            <a:ext cx="5122234" cy="300039"/>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4291" name="Google Shape;4291;p255"/>
          <p:cNvPicPr preferRelativeResize="0"/>
          <p:nvPr/>
        </p:nvPicPr>
        <p:blipFill rotWithShape="1">
          <a:blip r:embed="rId4">
            <a:alphaModFix/>
          </a:blip>
          <a:srcRect b="0" l="0" r="0" t="0"/>
          <a:stretch/>
        </p:blipFill>
        <p:spPr>
          <a:xfrm rot="-5824516">
            <a:off x="1937030" y="2703932"/>
            <a:ext cx="417624" cy="395153"/>
          </a:xfrm>
          <a:prstGeom prst="rect">
            <a:avLst/>
          </a:prstGeom>
          <a:noFill/>
          <a:ln>
            <a:noFill/>
          </a:ln>
        </p:spPr>
      </p:pic>
      <p:grpSp>
        <p:nvGrpSpPr>
          <p:cNvPr id="4292" name="Google Shape;4292;p255"/>
          <p:cNvGrpSpPr/>
          <p:nvPr/>
        </p:nvGrpSpPr>
        <p:grpSpPr>
          <a:xfrm>
            <a:off x="5792111" y="2817098"/>
            <a:ext cx="3509047" cy="453650"/>
            <a:chOff x="5690516" y="2233862"/>
            <a:chExt cx="3509047" cy="453650"/>
          </a:xfrm>
        </p:grpSpPr>
        <p:sp>
          <p:nvSpPr>
            <p:cNvPr id="4293" name="Google Shape;4293;p255"/>
            <p:cNvSpPr/>
            <p:nvPr/>
          </p:nvSpPr>
          <p:spPr>
            <a:xfrm>
              <a:off x="5733286" y="2233862"/>
              <a:ext cx="3466277" cy="453650"/>
            </a:xfrm>
            <a:prstGeom prst="rect">
              <a:avLst/>
            </a:prstGeom>
            <a:solidFill>
              <a:srgbClr val="D0CECE"/>
            </a:solidFill>
            <a:ln>
              <a:noFill/>
            </a:ln>
          </p:spPr>
          <p:txBody>
            <a:bodyPr anchorCtr="0" anchor="ctr" bIns="0" lIns="0" spcFirstLastPara="1" rIns="0" wrap="square" tIns="0">
              <a:noAutofit/>
            </a:bodyPr>
            <a:lstStyle/>
            <a:p>
              <a:pPr indent="-76200" lvl="0" marL="76200" marR="0" rtl="0" algn="l">
                <a:spcBef>
                  <a:spcPts val="0"/>
                </a:spcBef>
                <a:spcAft>
                  <a:spcPts val="0"/>
                </a:spcAft>
                <a:buNone/>
              </a:pPr>
              <a:r>
                <a:rPr lang="en-US" sz="1200">
                  <a:solidFill>
                    <a:schemeClr val="dk1"/>
                  </a:solidFill>
                  <a:latin typeface="Arial"/>
                  <a:ea typeface="Arial"/>
                  <a:cs typeface="Arial"/>
                  <a:sym typeface="Arial"/>
                </a:rPr>
                <a:t>CẬP NHẬT nhiệt độ SET temp=32.0 WHERE datetime = '2021-09-20 20:21:18’;</a:t>
              </a:r>
              <a:endParaRPr sz="1200">
                <a:solidFill>
                  <a:srgbClr val="262626"/>
                </a:solidFill>
                <a:latin typeface="Arial"/>
                <a:ea typeface="Arial"/>
                <a:cs typeface="Arial"/>
                <a:sym typeface="Arial"/>
              </a:endParaRPr>
            </a:p>
          </p:txBody>
        </p:sp>
        <p:sp>
          <p:nvSpPr>
            <p:cNvPr id="4294" name="Google Shape;4294;p255"/>
            <p:cNvSpPr/>
            <p:nvPr/>
          </p:nvSpPr>
          <p:spPr>
            <a:xfrm>
              <a:off x="5690516" y="2233863"/>
              <a:ext cx="45719" cy="453649"/>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
        <p:nvSpPr>
          <p:cNvPr id="4295" name="Google Shape;4295;p255"/>
          <p:cNvSpPr/>
          <p:nvPr/>
        </p:nvSpPr>
        <p:spPr>
          <a:xfrm>
            <a:off x="5690516" y="3388881"/>
            <a:ext cx="3557715" cy="545481"/>
          </a:xfrm>
          <a:prstGeom prst="rect">
            <a:avLst/>
          </a:prstGeom>
          <a:noFill/>
          <a:ln>
            <a:noFill/>
          </a:ln>
        </p:spPr>
        <p:txBody>
          <a:bodyPr anchorCtr="0" anchor="t" bIns="71975" lIns="0" spcFirstLastPara="1" rIns="143950" wrap="square" tIns="71975">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Đọc tất cả dữ liệu trong bảng để xem các thay đổi</a:t>
            </a:r>
            <a:endParaRPr b="0" i="0" sz="1300" u="none" cap="none" strike="noStrike">
              <a:solidFill>
                <a:srgbClr val="262626"/>
              </a:solidFill>
              <a:latin typeface="Arial"/>
              <a:ea typeface="Arial"/>
              <a:cs typeface="Arial"/>
              <a:sym typeface="Arial"/>
            </a:endParaRPr>
          </a:p>
        </p:txBody>
      </p:sp>
      <p:grpSp>
        <p:nvGrpSpPr>
          <p:cNvPr id="4296" name="Google Shape;4296;p255"/>
          <p:cNvGrpSpPr/>
          <p:nvPr/>
        </p:nvGrpSpPr>
        <p:grpSpPr>
          <a:xfrm>
            <a:off x="5839550" y="3903089"/>
            <a:ext cx="3509047" cy="272432"/>
            <a:chOff x="5690516" y="3648134"/>
            <a:chExt cx="3509047" cy="272432"/>
          </a:xfrm>
        </p:grpSpPr>
        <p:sp>
          <p:nvSpPr>
            <p:cNvPr id="4297" name="Google Shape;4297;p255"/>
            <p:cNvSpPr/>
            <p:nvPr/>
          </p:nvSpPr>
          <p:spPr>
            <a:xfrm>
              <a:off x="5733286" y="3648134"/>
              <a:ext cx="3466277" cy="272431"/>
            </a:xfrm>
            <a:prstGeom prst="rect">
              <a:avLst/>
            </a:prstGeom>
            <a:solidFill>
              <a:srgbClr val="D0CECE"/>
            </a:solidFill>
            <a:ln>
              <a:noFill/>
            </a:ln>
          </p:spPr>
          <p:txBody>
            <a:bodyPr anchorCtr="0" anchor="ctr" bIns="0" lIns="0" spcFirstLastPara="1" rIns="0" wrap="square" tIns="0">
              <a:noAutofit/>
            </a:bodyPr>
            <a:lstStyle/>
            <a:p>
              <a:pPr indent="-268288" lvl="0" marL="268288" marR="0" rtl="0" algn="l">
                <a:spcBef>
                  <a:spcPts val="0"/>
                </a:spcBef>
                <a:spcAft>
                  <a:spcPts val="0"/>
                </a:spcAft>
                <a:buNone/>
              </a:pPr>
              <a:r>
                <a:rPr lang="en-US" sz="1200">
                  <a:solidFill>
                    <a:schemeClr val="dk1"/>
                  </a:solidFill>
                  <a:latin typeface="Arial"/>
                  <a:ea typeface="Arial"/>
                  <a:cs typeface="Arial"/>
                  <a:sym typeface="Arial"/>
                </a:rPr>
                <a:t>CHỌN * TỪ nhiệt độ;</a:t>
              </a:r>
              <a:endParaRPr sz="1200">
                <a:solidFill>
                  <a:srgbClr val="262626"/>
                </a:solidFill>
                <a:latin typeface="Arial"/>
                <a:ea typeface="Arial"/>
                <a:cs typeface="Arial"/>
                <a:sym typeface="Arial"/>
              </a:endParaRPr>
            </a:p>
          </p:txBody>
        </p:sp>
        <p:sp>
          <p:nvSpPr>
            <p:cNvPr id="4298" name="Google Shape;4298;p255"/>
            <p:cNvSpPr/>
            <p:nvPr/>
          </p:nvSpPr>
          <p:spPr>
            <a:xfrm>
              <a:off x="5690516" y="3648136"/>
              <a:ext cx="45719" cy="272430"/>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3" name="Shape 4303"/>
        <p:cNvGrpSpPr/>
        <p:nvPr/>
      </p:nvGrpSpPr>
      <p:grpSpPr>
        <a:xfrm>
          <a:off x="0" y="0"/>
          <a:ext cx="0" cy="0"/>
          <a:chOff x="0" y="0"/>
          <a:chExt cx="0" cy="0"/>
        </a:xfrm>
      </p:grpSpPr>
      <p:sp>
        <p:nvSpPr>
          <p:cNvPr id="4304" name="Google Shape;4304;p256"/>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5.2. Sử dụng HeidiSQL</a:t>
            </a:r>
            <a:endParaRPr sz="1800">
              <a:solidFill>
                <a:schemeClr val="lt1"/>
              </a:solidFill>
              <a:latin typeface="Arial"/>
              <a:ea typeface="Arial"/>
              <a:cs typeface="Arial"/>
              <a:sym typeface="Arial"/>
            </a:endParaRPr>
          </a:p>
        </p:txBody>
      </p:sp>
      <p:sp>
        <p:nvSpPr>
          <p:cNvPr id="4305" name="Google Shape;4305;p256"/>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306" name="Google Shape;4306;p256"/>
          <p:cNvSpPr/>
          <p:nvPr/>
        </p:nvSpPr>
        <p:spPr>
          <a:xfrm>
            <a:off x="580390" y="152478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Áp dụng các câu lệnh Truy vấn đơn giản cho DB mẫu</a:t>
            </a:r>
            <a:endParaRPr sz="1400">
              <a:solidFill>
                <a:schemeClr val="dk1"/>
              </a:solidFill>
              <a:latin typeface="Arial"/>
              <a:ea typeface="Arial"/>
              <a:cs typeface="Arial"/>
              <a:sym typeface="Arial"/>
            </a:endParaRPr>
          </a:p>
        </p:txBody>
      </p:sp>
      <p:sp>
        <p:nvSpPr>
          <p:cNvPr id="4307" name="Google Shape;4307;p256"/>
          <p:cNvSpPr/>
          <p:nvPr/>
        </p:nvSpPr>
        <p:spPr>
          <a:xfrm>
            <a:off x="5657705" y="2096536"/>
            <a:ext cx="3557715" cy="545481"/>
          </a:xfrm>
          <a:prstGeom prst="rect">
            <a:avLst/>
          </a:prstGeom>
          <a:noFill/>
          <a:ln>
            <a:noFill/>
          </a:ln>
        </p:spPr>
        <p:txBody>
          <a:bodyPr anchorCtr="0" anchor="t" bIns="71975" lIns="0" spcFirstLastPara="1" rIns="143950" wrap="square" tIns="71975">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Xóa dữ liệu có giá trị thuộc tính tạm thời là 32,0 khỏi bảng nhiệt độ</a:t>
            </a:r>
            <a:endParaRPr b="0" i="0" sz="1300" u="none" cap="none" strike="noStrike">
              <a:solidFill>
                <a:srgbClr val="262626"/>
              </a:solidFill>
              <a:latin typeface="Arial"/>
              <a:ea typeface="Arial"/>
              <a:cs typeface="Arial"/>
              <a:sym typeface="Arial"/>
            </a:endParaRPr>
          </a:p>
        </p:txBody>
      </p:sp>
      <p:grpSp>
        <p:nvGrpSpPr>
          <p:cNvPr id="4308" name="Google Shape;4308;p256"/>
          <p:cNvGrpSpPr/>
          <p:nvPr/>
        </p:nvGrpSpPr>
        <p:grpSpPr>
          <a:xfrm>
            <a:off x="554228" y="1949589"/>
            <a:ext cx="4963370" cy="2979027"/>
            <a:chOff x="554228" y="1949589"/>
            <a:chExt cx="4963370" cy="2979027"/>
          </a:xfrm>
        </p:grpSpPr>
        <p:pic>
          <p:nvPicPr>
            <p:cNvPr id="4309" name="Google Shape;4309;p256"/>
            <p:cNvPicPr preferRelativeResize="0"/>
            <p:nvPr/>
          </p:nvPicPr>
          <p:blipFill rotWithShape="1">
            <a:blip r:embed="rId3">
              <a:alphaModFix/>
            </a:blip>
            <a:srcRect b="0" l="0" r="0" t="0"/>
            <a:stretch/>
          </p:blipFill>
          <p:spPr>
            <a:xfrm>
              <a:off x="554228" y="1949589"/>
              <a:ext cx="4963370" cy="2979027"/>
            </a:xfrm>
            <a:prstGeom prst="rect">
              <a:avLst/>
            </a:prstGeom>
            <a:noFill/>
            <a:ln>
              <a:noFill/>
            </a:ln>
          </p:spPr>
        </p:pic>
        <p:sp>
          <p:nvSpPr>
            <p:cNvPr id="4310" name="Google Shape;4310;p256"/>
            <p:cNvSpPr/>
            <p:nvPr/>
          </p:nvSpPr>
          <p:spPr>
            <a:xfrm>
              <a:off x="1899939" y="2458912"/>
              <a:ext cx="1586212" cy="189038"/>
            </a:xfrm>
            <a:prstGeom prst="rect">
              <a:avLst/>
            </a:prstGeom>
            <a:solidFill>
              <a:srgbClr val="FF0000">
                <a:alpha val="20000"/>
              </a:srgbClr>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4311" name="Google Shape;4311;p256"/>
            <p:cNvPicPr preferRelativeResize="0"/>
            <p:nvPr/>
          </p:nvPicPr>
          <p:blipFill rotWithShape="1">
            <a:blip r:embed="rId3">
              <a:alphaModFix/>
            </a:blip>
            <a:srcRect b="77308" l="28154" r="43290" t="17876"/>
            <a:stretch/>
          </p:blipFill>
          <p:spPr>
            <a:xfrm>
              <a:off x="1238250" y="3209926"/>
              <a:ext cx="4019550" cy="406938"/>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4312" name="Google Shape;4312;p256"/>
            <p:cNvPicPr preferRelativeResize="0"/>
            <p:nvPr/>
          </p:nvPicPr>
          <p:blipFill rotWithShape="1">
            <a:blip r:embed="rId4">
              <a:alphaModFix/>
            </a:blip>
            <a:srcRect b="0" l="0" r="0" t="0"/>
            <a:stretch/>
          </p:blipFill>
          <p:spPr>
            <a:xfrm rot="-5824516">
              <a:off x="1937030" y="2703932"/>
              <a:ext cx="417624" cy="395153"/>
            </a:xfrm>
            <a:prstGeom prst="rect">
              <a:avLst/>
            </a:prstGeom>
            <a:noFill/>
            <a:ln>
              <a:noFill/>
            </a:ln>
          </p:spPr>
        </p:pic>
      </p:grpSp>
      <p:grpSp>
        <p:nvGrpSpPr>
          <p:cNvPr id="4313" name="Google Shape;4313;p256"/>
          <p:cNvGrpSpPr/>
          <p:nvPr/>
        </p:nvGrpSpPr>
        <p:grpSpPr>
          <a:xfrm>
            <a:off x="5657705" y="2717348"/>
            <a:ext cx="3413527" cy="272432"/>
            <a:chOff x="5786037" y="2275413"/>
            <a:chExt cx="3413527" cy="272432"/>
          </a:xfrm>
        </p:grpSpPr>
        <p:sp>
          <p:nvSpPr>
            <p:cNvPr id="4314" name="Google Shape;4314;p256"/>
            <p:cNvSpPr/>
            <p:nvPr/>
          </p:nvSpPr>
          <p:spPr>
            <a:xfrm>
              <a:off x="5828808" y="2275413"/>
              <a:ext cx="3370756" cy="272431"/>
            </a:xfrm>
            <a:prstGeom prst="rect">
              <a:avLst/>
            </a:prstGeom>
            <a:solidFill>
              <a:srgbClr val="D0CECE"/>
            </a:solidFill>
            <a:ln>
              <a:noFill/>
            </a:ln>
          </p:spPr>
          <p:txBody>
            <a:bodyPr anchorCtr="0" anchor="ctr" bIns="0" lIns="0" spcFirstLastPara="1" rIns="0" wrap="square" tIns="0">
              <a:noAutofit/>
            </a:bodyPr>
            <a:lstStyle/>
            <a:p>
              <a:pPr indent="-268288" lvl="0" marL="268288" marR="0" rtl="0" algn="l">
                <a:spcBef>
                  <a:spcPts val="0"/>
                </a:spcBef>
                <a:spcAft>
                  <a:spcPts val="0"/>
                </a:spcAft>
                <a:buNone/>
              </a:pPr>
              <a:r>
                <a:rPr lang="en-US" sz="1200">
                  <a:solidFill>
                    <a:srgbClr val="262626"/>
                  </a:solidFill>
                  <a:latin typeface="Arial"/>
                  <a:ea typeface="Arial"/>
                  <a:cs typeface="Arial"/>
                  <a:sym typeface="Arial"/>
                </a:rPr>
                <a:t> DELETE FROM temperature WHERE temp = 32;</a:t>
              </a:r>
              <a:endParaRPr/>
            </a:p>
          </p:txBody>
        </p:sp>
        <p:sp>
          <p:nvSpPr>
            <p:cNvPr id="4315" name="Google Shape;4315;p256"/>
            <p:cNvSpPr/>
            <p:nvPr/>
          </p:nvSpPr>
          <p:spPr>
            <a:xfrm>
              <a:off x="5786037" y="2275415"/>
              <a:ext cx="45719" cy="272430"/>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
        <p:nvSpPr>
          <p:cNvPr id="4316" name="Google Shape;4316;p256"/>
          <p:cNvSpPr/>
          <p:nvPr/>
        </p:nvSpPr>
        <p:spPr>
          <a:xfrm>
            <a:off x="5669261" y="3162522"/>
            <a:ext cx="3557715" cy="545481"/>
          </a:xfrm>
          <a:prstGeom prst="rect">
            <a:avLst/>
          </a:prstGeom>
          <a:noFill/>
          <a:ln>
            <a:noFill/>
          </a:ln>
        </p:spPr>
        <p:txBody>
          <a:bodyPr anchorCtr="0" anchor="t" bIns="71975" lIns="0" spcFirstLastPara="1" rIns="143950" wrap="square" tIns="71975">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Đọc tất cả dữ liệu trong bảng để xem các thay đổi</a:t>
            </a:r>
            <a:endParaRPr b="0" i="0" sz="1300" u="none" cap="none" strike="noStrike">
              <a:solidFill>
                <a:srgbClr val="262626"/>
              </a:solidFill>
              <a:latin typeface="Arial"/>
              <a:ea typeface="Arial"/>
              <a:cs typeface="Arial"/>
              <a:sym typeface="Arial"/>
            </a:endParaRPr>
          </a:p>
        </p:txBody>
      </p:sp>
      <p:grpSp>
        <p:nvGrpSpPr>
          <p:cNvPr id="4317" name="Google Shape;4317;p256"/>
          <p:cNvGrpSpPr/>
          <p:nvPr/>
        </p:nvGrpSpPr>
        <p:grpSpPr>
          <a:xfrm>
            <a:off x="5657705" y="3708003"/>
            <a:ext cx="3413527" cy="272432"/>
            <a:chOff x="5786037" y="3302884"/>
            <a:chExt cx="3413527" cy="272432"/>
          </a:xfrm>
        </p:grpSpPr>
        <p:sp>
          <p:nvSpPr>
            <p:cNvPr id="4318" name="Google Shape;4318;p256"/>
            <p:cNvSpPr/>
            <p:nvPr/>
          </p:nvSpPr>
          <p:spPr>
            <a:xfrm>
              <a:off x="5828808" y="3302884"/>
              <a:ext cx="3370756" cy="272431"/>
            </a:xfrm>
            <a:prstGeom prst="rect">
              <a:avLst/>
            </a:prstGeom>
            <a:solidFill>
              <a:srgbClr val="D0CECE"/>
            </a:solidFill>
            <a:ln>
              <a:noFill/>
            </a:ln>
          </p:spPr>
          <p:txBody>
            <a:bodyPr anchorCtr="0" anchor="ctr" bIns="0" lIns="0" spcFirstLastPara="1" rIns="0" wrap="square" tIns="0">
              <a:noAutofit/>
            </a:bodyPr>
            <a:lstStyle/>
            <a:p>
              <a:pPr indent="-268288" lvl="0" marL="268288" marR="0" rtl="0" algn="l">
                <a:spcBef>
                  <a:spcPts val="0"/>
                </a:spcBef>
                <a:spcAft>
                  <a:spcPts val="0"/>
                </a:spcAft>
                <a:buNone/>
              </a:pPr>
              <a:r>
                <a:rPr lang="en-US" sz="1200">
                  <a:solidFill>
                    <a:srgbClr val="262626"/>
                  </a:solidFill>
                  <a:latin typeface="Arial"/>
                  <a:ea typeface="Arial"/>
                  <a:cs typeface="Arial"/>
                  <a:sym typeface="Arial"/>
                </a:rPr>
                <a:t> SELECT * FROM temperature;</a:t>
              </a:r>
              <a:endParaRPr/>
            </a:p>
          </p:txBody>
        </p:sp>
        <p:sp>
          <p:nvSpPr>
            <p:cNvPr id="4319" name="Google Shape;4319;p256"/>
            <p:cNvSpPr/>
            <p:nvPr/>
          </p:nvSpPr>
          <p:spPr>
            <a:xfrm>
              <a:off x="5786037" y="3302886"/>
              <a:ext cx="45719" cy="272430"/>
            </a:xfrm>
            <a:prstGeom prst="rect">
              <a:avLst/>
            </a:prstGeom>
            <a:solidFill>
              <a:srgbClr val="0C0C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Malgun Gothic"/>
                <a:buNone/>
              </a:pPr>
              <a:r>
                <a:t/>
              </a:r>
              <a:endParaRPr i="0" sz="2800" u="none" cap="none" strike="noStrike">
                <a:solidFill>
                  <a:schemeClr val="dk1"/>
                </a:solidFill>
                <a:latin typeface="Arial"/>
                <a:ea typeface="Arial"/>
                <a:cs typeface="Arial"/>
                <a:sym typeface="Arial"/>
              </a:endParaRPr>
            </a:p>
          </p:txBody>
        </p:sp>
      </p:gr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4" name="Shape 4324"/>
        <p:cNvGrpSpPr/>
        <p:nvPr/>
      </p:nvGrpSpPr>
      <p:grpSpPr>
        <a:xfrm>
          <a:off x="0" y="0"/>
          <a:ext cx="0" cy="0"/>
          <a:chOff x="0" y="0"/>
          <a:chExt cx="0" cy="0"/>
        </a:xfrm>
      </p:grpSpPr>
      <p:sp>
        <p:nvSpPr>
          <p:cNvPr id="4325" name="Google Shape;4325;p25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Sử dụng Raspberry Pi làm Máy chủ DB</a:t>
            </a:r>
            <a:endParaRPr/>
          </a:p>
        </p:txBody>
      </p:sp>
      <p:sp>
        <p:nvSpPr>
          <p:cNvPr id="4326" name="Google Shape;4326;p25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7F7F7F"/>
              </a:buClr>
              <a:buSzPts val="2000"/>
              <a:buFont typeface="Arial"/>
              <a:buNone/>
            </a:pPr>
            <a:r>
              <a:rPr b="0" i="0" lang="en-US" sz="2000" u="none" cap="none" strike="noStrike">
                <a:solidFill>
                  <a:srgbClr val="7F7F7F"/>
                </a:solidFill>
                <a:latin typeface="Arial"/>
                <a:ea typeface="Arial"/>
                <a:cs typeface="Arial"/>
                <a:sym typeface="Arial"/>
              </a:rPr>
              <a:t>Bài 5.</a:t>
            </a:r>
            <a:endParaRPr/>
          </a:p>
        </p:txBody>
      </p:sp>
      <p:sp>
        <p:nvSpPr>
          <p:cNvPr id="4327" name="Google Shape;4327;p257"/>
          <p:cNvSpPr/>
          <p:nvPr/>
        </p:nvSpPr>
        <p:spPr>
          <a:xfrm>
            <a:off x="1054112" y="4003778"/>
            <a:ext cx="3740912"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b="0" i="0" lang="en-US" sz="1800" u="none" cap="none" strike="noStrike">
                <a:solidFill>
                  <a:srgbClr val="A5A5A5"/>
                </a:solidFill>
                <a:latin typeface="Arial"/>
                <a:ea typeface="Arial"/>
                <a:cs typeface="Arial"/>
                <a:sym typeface="Arial"/>
              </a:rPr>
              <a:t>5.1. Sử dụng MariaDB</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5.2. Sử dụng HeidiSQL</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5.3 Ứng dụng của MariaDB</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2" name="Shape 4332"/>
        <p:cNvGrpSpPr/>
        <p:nvPr/>
      </p:nvGrpSpPr>
      <p:grpSpPr>
        <a:xfrm>
          <a:off x="0" y="0"/>
          <a:ext cx="0" cy="0"/>
          <a:chOff x="0" y="0"/>
          <a:chExt cx="0" cy="0"/>
        </a:xfrm>
      </p:grpSpPr>
      <p:sp>
        <p:nvSpPr>
          <p:cNvPr id="4333" name="Google Shape;4333;p258"/>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334" name="Google Shape;4334;p258"/>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335" name="Google Shape;4335;p25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cảm biến nhiệt độ và độ ẩm</a:t>
            </a:r>
            <a:endParaRPr sz="2400">
              <a:solidFill>
                <a:srgbClr val="0C0C0C"/>
              </a:solidFill>
              <a:latin typeface="Arial"/>
              <a:ea typeface="Arial"/>
              <a:cs typeface="Arial"/>
              <a:sym typeface="Arial"/>
            </a:endParaRPr>
          </a:p>
        </p:txBody>
      </p:sp>
      <p:sp>
        <p:nvSpPr>
          <p:cNvPr id="4336" name="Google Shape;4336;p258"/>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Adaruit để sử dụng cảm biến nhiệt độ và độ ẩm</a:t>
            </a:r>
            <a:endParaRPr sz="1400">
              <a:solidFill>
                <a:schemeClr val="dk1"/>
              </a:solidFill>
              <a:latin typeface="Arial"/>
              <a:ea typeface="Arial"/>
              <a:cs typeface="Arial"/>
              <a:sym typeface="Arial"/>
            </a:endParaRPr>
          </a:p>
        </p:txBody>
      </p:sp>
      <p:sp>
        <p:nvSpPr>
          <p:cNvPr id="4337" name="Google Shape;4337;p258"/>
          <p:cNvSpPr/>
          <p:nvPr/>
        </p:nvSpPr>
        <p:spPr>
          <a:xfrm>
            <a:off x="703263" y="2174873"/>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34339A"/>
                </a:solidFill>
                <a:latin typeface="Arial"/>
                <a:ea typeface="Arial"/>
                <a:cs typeface="Arial"/>
                <a:sym typeface="Arial"/>
              </a:rPr>
              <a:t>sudo python3 –m pip install pymysql</a:t>
            </a:r>
            <a:endParaRPr sz="1300">
              <a:solidFill>
                <a:srgbClr val="34339A"/>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Cài đặt thư viện pymysql cho phép python3 hoạt động với MariaDB</a:t>
            </a:r>
            <a:endParaRPr b="0" i="0" sz="1300" u="none" cap="none" strike="noStrike">
              <a:solidFill>
                <a:srgbClr val="262626"/>
              </a:solidFill>
              <a:latin typeface="Arial"/>
              <a:ea typeface="Arial"/>
              <a:cs typeface="Arial"/>
              <a:sym typeface="Arial"/>
            </a:endParaRPr>
          </a:p>
        </p:txBody>
      </p:sp>
      <p:pic>
        <p:nvPicPr>
          <p:cNvPr id="4338" name="Google Shape;4338;p258"/>
          <p:cNvPicPr preferRelativeResize="0"/>
          <p:nvPr/>
        </p:nvPicPr>
        <p:blipFill rotWithShape="1">
          <a:blip r:embed="rId3">
            <a:alphaModFix/>
          </a:blip>
          <a:srcRect b="61162" l="0" r="0" t="0"/>
          <a:stretch/>
        </p:blipFill>
        <p:spPr>
          <a:xfrm>
            <a:off x="703265" y="2883374"/>
            <a:ext cx="8496299" cy="2039217"/>
          </a:xfrm>
          <a:prstGeom prst="rect">
            <a:avLst/>
          </a:prstGeom>
          <a:noFill/>
          <a:ln>
            <a:noFill/>
          </a:ln>
        </p:spPr>
      </p:pic>
      <p:sp>
        <p:nvSpPr>
          <p:cNvPr id="4339" name="Google Shape;4339;p258"/>
          <p:cNvSpPr/>
          <p:nvPr/>
        </p:nvSpPr>
        <p:spPr>
          <a:xfrm>
            <a:off x="2214261" y="3605493"/>
            <a:ext cx="3053064" cy="22860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Mạng LAN</a:t>
            </a:r>
            <a:endParaRPr/>
          </a:p>
        </p:txBody>
      </p:sp>
      <p:sp>
        <p:nvSpPr>
          <p:cNvPr id="464" name="Google Shape;464;p2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Phân loại và Tính năng của giao tiếp có dây</a:t>
            </a:r>
            <a:endParaRPr sz="1800">
              <a:solidFill>
                <a:schemeClr val="lt1"/>
              </a:solidFill>
              <a:latin typeface="Arial"/>
              <a:ea typeface="Arial"/>
              <a:cs typeface="Arial"/>
              <a:sym typeface="Arial"/>
            </a:endParaRPr>
          </a:p>
        </p:txBody>
      </p:sp>
      <p:sp>
        <p:nvSpPr>
          <p:cNvPr id="465" name="Google Shape;465;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66" name="Google Shape;466;p26"/>
          <p:cNvSpPr/>
          <p:nvPr/>
        </p:nvSpPr>
        <p:spPr>
          <a:xfrm>
            <a:off x="712182" y="2174873"/>
            <a:ext cx="8487381" cy="19663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Mạng LAN (mạng cục bộ)</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 Một mạng giúp kết nối và cấu hình máy tính, máy in và các thiết bị mạng khác trong phạm vi gần</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Một khu vực do một tổ chức quản lý</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Một mạng được cài đặt trong khuôn viên trường, tòa nhà công ty, nhà máy, v.v.</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Ban đầu, mạng Ethernet với tốc độ từ 10 đến 100 Mbps được sử dụng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Gần đây, để có tốc độ cao hơn, nhiều mạng như mạng ethernet Gigabit, ATM, FDDI và mạng LAN không dây đã được sử dụng</a:t>
            </a:r>
            <a:endParaRPr/>
          </a:p>
        </p:txBody>
      </p:sp>
      <p:pic>
        <p:nvPicPr>
          <p:cNvPr id="467" name="Google Shape;467;p26"/>
          <p:cNvPicPr preferRelativeResize="0"/>
          <p:nvPr/>
        </p:nvPicPr>
        <p:blipFill rotWithShape="1">
          <a:blip r:embed="rId3">
            <a:alphaModFix/>
          </a:blip>
          <a:srcRect b="7665" l="0" r="0" t="0"/>
          <a:stretch/>
        </p:blipFill>
        <p:spPr>
          <a:xfrm>
            <a:off x="2664541" y="4142831"/>
            <a:ext cx="4564824" cy="2152644"/>
          </a:xfrm>
          <a:prstGeom prst="rect">
            <a:avLst/>
          </a:prstGeom>
          <a:noFill/>
          <a:ln>
            <a:noFill/>
          </a:ln>
        </p:spPr>
      </p:pic>
      <p:sp>
        <p:nvSpPr>
          <p:cNvPr id="468" name="Google Shape;468;p26"/>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Mạng LAN là một mạng kết nối và cấu hình các thiết bị trong phạm vi tương đối gần.</a:t>
            </a:r>
            <a:endParaRPr sz="1400">
              <a:solidFill>
                <a:schemeClr val="dk1"/>
              </a:solidFill>
              <a:latin typeface="Arial"/>
              <a:ea typeface="Arial"/>
              <a:cs typeface="Arial"/>
              <a:sym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4" name="Shape 4344"/>
        <p:cNvGrpSpPr/>
        <p:nvPr/>
      </p:nvGrpSpPr>
      <p:grpSpPr>
        <a:xfrm>
          <a:off x="0" y="0"/>
          <a:ext cx="0" cy="0"/>
          <a:chOff x="0" y="0"/>
          <a:chExt cx="0" cy="0"/>
        </a:xfrm>
      </p:grpSpPr>
      <p:sp>
        <p:nvSpPr>
          <p:cNvPr id="4345" name="Google Shape;4345;p259"/>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346" name="Google Shape;4346;p259"/>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347" name="Google Shape;4347;p259"/>
          <p:cNvSpPr/>
          <p:nvPr/>
        </p:nvSpPr>
        <p:spPr>
          <a:xfrm>
            <a:off x="580390"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Adaruit để sử dụng cảm biến nhiệt độ và độ ẩm</a:t>
            </a:r>
            <a:endParaRPr sz="1400">
              <a:solidFill>
                <a:schemeClr val="dk1"/>
              </a:solidFill>
              <a:latin typeface="Arial"/>
              <a:ea typeface="Arial"/>
              <a:cs typeface="Arial"/>
              <a:sym typeface="Arial"/>
            </a:endParaRPr>
          </a:p>
        </p:txBody>
      </p:sp>
      <p:sp>
        <p:nvSpPr>
          <p:cNvPr id="4348" name="Google Shape;4348;p259"/>
          <p:cNvSpPr/>
          <p:nvPr/>
        </p:nvSpPr>
        <p:spPr>
          <a:xfrm>
            <a:off x="703263" y="1751161"/>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34339A"/>
                </a:solidFill>
                <a:latin typeface="Arial"/>
                <a:ea typeface="Arial"/>
                <a:cs typeface="Arial"/>
                <a:sym typeface="Arial"/>
              </a:rPr>
              <a:t>git clone https://github.com/adafruit/Adafruit_Python_DHT.git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Sao chép git để sử dụng dữ liệu về cảm biến nhiệt độ và độ ẩm</a:t>
            </a:r>
            <a:endParaRPr b="0" i="0" sz="1300" u="none" cap="none" strike="noStrike">
              <a:solidFill>
                <a:srgbClr val="262626"/>
              </a:solidFill>
              <a:latin typeface="Arial"/>
              <a:ea typeface="Arial"/>
              <a:cs typeface="Arial"/>
              <a:sym typeface="Arial"/>
            </a:endParaRPr>
          </a:p>
        </p:txBody>
      </p:sp>
      <p:pic>
        <p:nvPicPr>
          <p:cNvPr id="4349" name="Google Shape;4349;p259"/>
          <p:cNvPicPr preferRelativeResize="0"/>
          <p:nvPr/>
        </p:nvPicPr>
        <p:blipFill rotWithShape="1">
          <a:blip r:embed="rId3">
            <a:alphaModFix/>
          </a:blip>
          <a:srcRect b="41355" l="0" r="0" t="38690"/>
          <a:stretch/>
        </p:blipFill>
        <p:spPr>
          <a:xfrm>
            <a:off x="703265" y="2478489"/>
            <a:ext cx="8496299" cy="1047750"/>
          </a:xfrm>
          <a:prstGeom prst="rect">
            <a:avLst/>
          </a:prstGeom>
          <a:noFill/>
          <a:ln>
            <a:noFill/>
          </a:ln>
        </p:spPr>
      </p:pic>
      <p:sp>
        <p:nvSpPr>
          <p:cNvPr id="4350" name="Google Shape;4350;p259"/>
          <p:cNvSpPr/>
          <p:nvPr/>
        </p:nvSpPr>
        <p:spPr>
          <a:xfrm>
            <a:off x="2236884" y="2478490"/>
            <a:ext cx="5173566" cy="258603"/>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351" name="Google Shape;4351;p259"/>
          <p:cNvSpPr/>
          <p:nvPr/>
        </p:nvSpPr>
        <p:spPr>
          <a:xfrm>
            <a:off x="703263" y="3644528"/>
            <a:ext cx="8496300"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34339A"/>
                </a:solidFill>
                <a:latin typeface="Arial"/>
                <a:ea typeface="Arial"/>
                <a:cs typeface="Arial"/>
                <a:sym typeface="Arial"/>
              </a:rPr>
              <a:t>cd Adafruit_Python_DHT</a:t>
            </a:r>
            <a:endParaRPr sz="1300">
              <a:solidFill>
                <a:srgbClr val="34339A"/>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34339A"/>
                </a:solidFill>
                <a:latin typeface="Arial"/>
                <a:ea typeface="Arial"/>
                <a:cs typeface="Arial"/>
                <a:sym typeface="Arial"/>
              </a:rPr>
              <a:t>Cài đặt sudo python setup.py</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Chạy setup.py để hoàn tất cài đặt</a:t>
            </a:r>
            <a:endParaRPr b="0" i="0" sz="1300" u="none" cap="none" strike="noStrike">
              <a:solidFill>
                <a:srgbClr val="262626"/>
              </a:solidFill>
              <a:latin typeface="Arial"/>
              <a:ea typeface="Arial"/>
              <a:cs typeface="Arial"/>
              <a:sym typeface="Arial"/>
            </a:endParaRPr>
          </a:p>
        </p:txBody>
      </p:sp>
      <p:pic>
        <p:nvPicPr>
          <p:cNvPr id="4352" name="Google Shape;4352;p259"/>
          <p:cNvPicPr preferRelativeResize="0"/>
          <p:nvPr/>
        </p:nvPicPr>
        <p:blipFill rotWithShape="1">
          <a:blip r:embed="rId3">
            <a:alphaModFix/>
          </a:blip>
          <a:srcRect b="12793" l="0" r="0" t="57455"/>
          <a:stretch/>
        </p:blipFill>
        <p:spPr>
          <a:xfrm>
            <a:off x="703265" y="4595247"/>
            <a:ext cx="8496299" cy="1562100"/>
          </a:xfrm>
          <a:prstGeom prst="rect">
            <a:avLst/>
          </a:prstGeom>
          <a:noFill/>
          <a:ln>
            <a:noFill/>
          </a:ln>
        </p:spPr>
      </p:pic>
      <p:sp>
        <p:nvSpPr>
          <p:cNvPr id="4353" name="Google Shape;4353;p259"/>
          <p:cNvSpPr/>
          <p:nvPr/>
        </p:nvSpPr>
        <p:spPr>
          <a:xfrm>
            <a:off x="2236886" y="4584235"/>
            <a:ext cx="2116041" cy="18729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354" name="Google Shape;4354;p259"/>
          <p:cNvSpPr/>
          <p:nvPr/>
        </p:nvSpPr>
        <p:spPr>
          <a:xfrm>
            <a:off x="3893393" y="4782546"/>
            <a:ext cx="2431209" cy="18729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9" name="Shape 4359"/>
        <p:cNvGrpSpPr/>
        <p:nvPr/>
      </p:nvGrpSpPr>
      <p:grpSpPr>
        <a:xfrm>
          <a:off x="0" y="0"/>
          <a:ext cx="0" cy="0"/>
          <a:chOff x="0" y="0"/>
          <a:chExt cx="0" cy="0"/>
        </a:xfrm>
      </p:grpSpPr>
      <p:sp>
        <p:nvSpPr>
          <p:cNvPr id="4360" name="Google Shape;4360;p260"/>
          <p:cNvSpPr/>
          <p:nvPr/>
        </p:nvSpPr>
        <p:spPr>
          <a:xfrm>
            <a:off x="558800" y="1841727"/>
            <a:ext cx="3924300" cy="4093606"/>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4361" name="Google Shape;4361;p260"/>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362" name="Google Shape;4362;p260"/>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363" name="Google Shape;4363;p260"/>
          <p:cNvSpPr/>
          <p:nvPr/>
        </p:nvSpPr>
        <p:spPr>
          <a:xfrm>
            <a:off x="580390"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Cấu hình sơ đồ mạch thực hành đo nhiệt độ, độ ẩm</a:t>
            </a:r>
            <a:endParaRPr sz="1400">
              <a:solidFill>
                <a:schemeClr val="dk1"/>
              </a:solidFill>
              <a:latin typeface="Arial"/>
              <a:ea typeface="Arial"/>
              <a:cs typeface="Arial"/>
              <a:sym typeface="Arial"/>
            </a:endParaRPr>
          </a:p>
        </p:txBody>
      </p:sp>
      <p:pic>
        <p:nvPicPr>
          <p:cNvPr id="4364" name="Google Shape;4364;p260"/>
          <p:cNvPicPr preferRelativeResize="0"/>
          <p:nvPr/>
        </p:nvPicPr>
        <p:blipFill rotWithShape="1">
          <a:blip r:embed="rId3">
            <a:alphaModFix/>
          </a:blip>
          <a:srcRect b="40331" l="35542" r="50363" t="31450"/>
          <a:stretch/>
        </p:blipFill>
        <p:spPr>
          <a:xfrm>
            <a:off x="753270" y="1952627"/>
            <a:ext cx="3535363" cy="3870983"/>
          </a:xfrm>
          <a:prstGeom prst="rect">
            <a:avLst/>
          </a:prstGeom>
          <a:noFill/>
          <a:ln>
            <a:noFill/>
          </a:ln>
        </p:spPr>
      </p:pic>
      <p:sp>
        <p:nvSpPr>
          <p:cNvPr id="4365" name="Google Shape;4365;p260"/>
          <p:cNvSpPr/>
          <p:nvPr/>
        </p:nvSpPr>
        <p:spPr>
          <a:xfrm>
            <a:off x="4664076" y="1759883"/>
            <a:ext cx="4833493"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nhiệt độ và độ ẩm DOUT: Raspberry Pi GPIO2</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nhiệt độ và độ ẩm GND: Raspberry Pi GND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nhiệt độ và độ ẩm VCC: Raspberry Pi 3.3V</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0" name="Shape 4370"/>
        <p:cNvGrpSpPr/>
        <p:nvPr/>
      </p:nvGrpSpPr>
      <p:grpSpPr>
        <a:xfrm>
          <a:off x="0" y="0"/>
          <a:ext cx="0" cy="0"/>
          <a:chOff x="0" y="0"/>
          <a:chExt cx="0" cy="0"/>
        </a:xfrm>
      </p:grpSpPr>
      <p:sp>
        <p:nvSpPr>
          <p:cNvPr id="4371" name="Google Shape;4371;p261"/>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372" name="Google Shape;4372;p261"/>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373" name="Google Shape;4373;p261"/>
          <p:cNvSpPr/>
          <p:nvPr/>
        </p:nvSpPr>
        <p:spPr>
          <a:xfrm>
            <a:off x="580390"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Adaf nhungDHT.py</a:t>
            </a:r>
            <a:endParaRPr sz="1400">
              <a:solidFill>
                <a:schemeClr val="dk1"/>
              </a:solidFill>
              <a:latin typeface="Arial"/>
              <a:ea typeface="Arial"/>
              <a:cs typeface="Arial"/>
              <a:sym typeface="Arial"/>
            </a:endParaRPr>
          </a:p>
        </p:txBody>
      </p:sp>
      <p:sp>
        <p:nvSpPr>
          <p:cNvPr id="4374" name="Google Shape;4374;p261"/>
          <p:cNvSpPr/>
          <p:nvPr/>
        </p:nvSpPr>
        <p:spPr>
          <a:xfrm>
            <a:off x="703263" y="1759881"/>
            <a:ext cx="8496300" cy="125336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lệnh python Adaf nhungDHT.py 11 2</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11 nghĩa là loại cảm biến và 2 nghĩa là GPIO2.</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Nhiệt độ và độ ẩm được đo chính xác trong khoảng thời gian 5 giây trong khi thực hiện.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muốn thoát nhấn Ctrl + c để tạo ngắt.</a:t>
            </a:r>
            <a:endParaRPr sz="1300">
              <a:solidFill>
                <a:srgbClr val="262626"/>
              </a:solidFill>
              <a:latin typeface="Arial"/>
              <a:ea typeface="Arial"/>
              <a:cs typeface="Arial"/>
              <a:sym typeface="Arial"/>
            </a:endParaRPr>
          </a:p>
        </p:txBody>
      </p:sp>
      <p:pic>
        <p:nvPicPr>
          <p:cNvPr id="4375" name="Google Shape;4375;p261"/>
          <p:cNvPicPr preferRelativeResize="0"/>
          <p:nvPr/>
        </p:nvPicPr>
        <p:blipFill rotWithShape="1">
          <a:blip r:embed="rId3">
            <a:alphaModFix/>
          </a:blip>
          <a:srcRect b="59710" l="0" r="33712" t="13783"/>
          <a:stretch/>
        </p:blipFill>
        <p:spPr>
          <a:xfrm>
            <a:off x="703265" y="3036863"/>
            <a:ext cx="8269287" cy="1839939"/>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0" name="Shape 4380"/>
        <p:cNvGrpSpPr/>
        <p:nvPr/>
      </p:nvGrpSpPr>
      <p:grpSpPr>
        <a:xfrm>
          <a:off x="0" y="0"/>
          <a:ext cx="0" cy="0"/>
          <a:chOff x="0" y="0"/>
          <a:chExt cx="0" cy="0"/>
        </a:xfrm>
      </p:grpSpPr>
      <p:sp>
        <p:nvSpPr>
          <p:cNvPr id="4381" name="Google Shape;4381;p262"/>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382" name="Google Shape;4382;p262"/>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383" name="Google Shape;4383;p262"/>
          <p:cNvSpPr/>
          <p:nvPr/>
        </p:nvSpPr>
        <p:spPr>
          <a:xfrm>
            <a:off x="449998" y="1375101"/>
            <a:ext cx="9242642" cy="2923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900">
                <a:solidFill>
                  <a:srgbClr val="0C0C0C"/>
                </a:solidFill>
                <a:latin typeface="Arial"/>
                <a:ea typeface="Arial"/>
                <a:cs typeface="Arial"/>
                <a:sym typeface="Arial"/>
              </a:rPr>
              <a:t>Lưu dữ liệu đo được bởi cảm biến nhiệt độ và độ ẩm trong DB</a:t>
            </a:r>
            <a:endParaRPr sz="1900">
              <a:solidFill>
                <a:srgbClr val="0C0C0C"/>
              </a:solidFill>
              <a:latin typeface="Arial"/>
              <a:ea typeface="Arial"/>
              <a:cs typeface="Arial"/>
              <a:sym typeface="Arial"/>
            </a:endParaRPr>
          </a:p>
        </p:txBody>
      </p:sp>
      <p:sp>
        <p:nvSpPr>
          <p:cNvPr id="4384" name="Google Shape;4384;p262"/>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Thay đổi  AdafruitDHT.py</a:t>
            </a:r>
            <a:endParaRPr sz="1400">
              <a:solidFill>
                <a:schemeClr val="dk1"/>
              </a:solidFill>
              <a:latin typeface="Arial"/>
              <a:ea typeface="Arial"/>
              <a:cs typeface="Arial"/>
              <a:sym typeface="Arial"/>
            </a:endParaRPr>
          </a:p>
        </p:txBody>
      </p:sp>
      <p:sp>
        <p:nvSpPr>
          <p:cNvPr id="4385" name="Google Shape;4385;p262"/>
          <p:cNvSpPr/>
          <p:nvPr/>
        </p:nvSpPr>
        <p:spPr>
          <a:xfrm>
            <a:off x="703263" y="2174875"/>
            <a:ext cx="8496300"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chức năng lưu mã ví dụ đã xác nhận rằng nhiệt độ và độ ẩm được đo tốt trong bảng nhiệt độ bằng cách sử dụng câu lệnh INSERT.</a:t>
            </a:r>
            <a:endParaRPr sz="1300">
              <a:solidFill>
                <a:srgbClr val="262626"/>
              </a:solidFill>
              <a:latin typeface="Arial"/>
              <a:ea typeface="Arial"/>
              <a:cs typeface="Arial"/>
              <a:sym typeface="Arial"/>
            </a:endParaRPr>
          </a:p>
        </p:txBody>
      </p:sp>
      <p:pic>
        <p:nvPicPr>
          <p:cNvPr id="4386" name="Google Shape;4386;p262"/>
          <p:cNvPicPr preferRelativeResize="0"/>
          <p:nvPr/>
        </p:nvPicPr>
        <p:blipFill rotWithShape="1">
          <a:blip r:embed="rId3">
            <a:alphaModFix/>
          </a:blip>
          <a:srcRect b="27718" l="27911" r="29715" t="7596"/>
          <a:stretch/>
        </p:blipFill>
        <p:spPr>
          <a:xfrm>
            <a:off x="703265" y="2694432"/>
            <a:ext cx="4592637" cy="3670844"/>
          </a:xfrm>
          <a:prstGeom prst="rect">
            <a:avLst/>
          </a:prstGeom>
          <a:noFill/>
          <a:ln>
            <a:noFill/>
          </a:ln>
        </p:spPr>
      </p:pic>
      <p:sp>
        <p:nvSpPr>
          <p:cNvPr id="4387" name="Google Shape;4387;p262"/>
          <p:cNvSpPr/>
          <p:nvPr/>
        </p:nvSpPr>
        <p:spPr>
          <a:xfrm>
            <a:off x="5291793" y="2626423"/>
            <a:ext cx="3976032" cy="2858935"/>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6: Cố định với cảm biến DHT11</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9: Khai báo biến toàn cục</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11: máy chủ: địa chỉ ip của raspberry pi, người dùng: root, mật khẩu: đặt mật khẩu, loại db là mysql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14: Tạo con trỏ DB</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16-17: Lưu nhiệt độ và độ ẩm trong dữ liệu</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19-22: Thực thi và cam kết (lưu) câu lệnh INSERT đặt nó phù hợp với các đặc tính nhiệt độ và độ ẩm của nhiệt độ</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2" name="Shape 4392"/>
        <p:cNvGrpSpPr/>
        <p:nvPr/>
      </p:nvGrpSpPr>
      <p:grpSpPr>
        <a:xfrm>
          <a:off x="0" y="0"/>
          <a:ext cx="0" cy="0"/>
          <a:chOff x="0" y="0"/>
          <a:chExt cx="0" cy="0"/>
        </a:xfrm>
      </p:grpSpPr>
      <p:sp>
        <p:nvSpPr>
          <p:cNvPr id="4393" name="Google Shape;4393;p263"/>
          <p:cNvSpPr/>
          <p:nvPr/>
        </p:nvSpPr>
        <p:spPr>
          <a:xfrm>
            <a:off x="558800" y="1841727"/>
            <a:ext cx="4985060" cy="4093606"/>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4394" name="Google Shape;4394;p263"/>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395" name="Google Shape;4395;p263"/>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396" name="Google Shape;4396;p263"/>
          <p:cNvSpPr/>
          <p:nvPr/>
        </p:nvSpPr>
        <p:spPr>
          <a:xfrm>
            <a:off x="580390"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AdafruitDHT.py</a:t>
            </a:r>
            <a:endParaRPr sz="1400">
              <a:solidFill>
                <a:schemeClr val="dk1"/>
              </a:solidFill>
              <a:latin typeface="Arial"/>
              <a:ea typeface="Arial"/>
              <a:cs typeface="Arial"/>
              <a:sym typeface="Arial"/>
            </a:endParaRPr>
          </a:p>
        </p:txBody>
      </p:sp>
      <p:sp>
        <p:nvSpPr>
          <p:cNvPr id="4397" name="Google Shape;4397;p263"/>
          <p:cNvSpPr/>
          <p:nvPr/>
        </p:nvSpPr>
        <p:spPr>
          <a:xfrm>
            <a:off x="5688325" y="1759881"/>
            <a:ext cx="3511239" cy="114564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lệnh python3 để thực thi tệp ví dụ/Adaf nhungDHT.py. Bạn có thể kiểm tra các giá trị đo được như minh họa ở bên trái và bạn có thể kiểm tra câu lệnh SQL đã thực thi.</a:t>
            </a:r>
            <a:endParaRPr sz="1300">
              <a:solidFill>
                <a:srgbClr val="262626"/>
              </a:solidFill>
              <a:latin typeface="Arial"/>
              <a:ea typeface="Arial"/>
              <a:cs typeface="Arial"/>
              <a:sym typeface="Arial"/>
            </a:endParaRPr>
          </a:p>
        </p:txBody>
      </p:sp>
      <p:grpSp>
        <p:nvGrpSpPr>
          <p:cNvPr id="4398" name="Google Shape;4398;p263"/>
          <p:cNvGrpSpPr/>
          <p:nvPr/>
        </p:nvGrpSpPr>
        <p:grpSpPr>
          <a:xfrm>
            <a:off x="726342" y="1998110"/>
            <a:ext cx="4649976" cy="3742748"/>
            <a:chOff x="558799" y="1845550"/>
            <a:chExt cx="4985061" cy="4012457"/>
          </a:xfrm>
        </p:grpSpPr>
        <p:pic>
          <p:nvPicPr>
            <p:cNvPr id="4399" name="Google Shape;4399;p263"/>
            <p:cNvPicPr preferRelativeResize="0"/>
            <p:nvPr/>
          </p:nvPicPr>
          <p:blipFill rotWithShape="1">
            <a:blip r:embed="rId3">
              <a:alphaModFix/>
            </a:blip>
            <a:srcRect b="76556" l="0" r="35602" t="7364"/>
            <a:stretch/>
          </p:blipFill>
          <p:spPr>
            <a:xfrm>
              <a:off x="558800" y="1845550"/>
              <a:ext cx="4985060" cy="692564"/>
            </a:xfrm>
            <a:prstGeom prst="rect">
              <a:avLst/>
            </a:prstGeom>
            <a:noFill/>
            <a:ln>
              <a:noFill/>
            </a:ln>
          </p:spPr>
        </p:pic>
        <p:pic>
          <p:nvPicPr>
            <p:cNvPr id="4400" name="Google Shape;4400;p263"/>
            <p:cNvPicPr preferRelativeResize="0"/>
            <p:nvPr/>
          </p:nvPicPr>
          <p:blipFill rotWithShape="1">
            <a:blip r:embed="rId4">
              <a:alphaModFix/>
            </a:blip>
            <a:srcRect b="0" l="0" r="0" t="0"/>
            <a:stretch/>
          </p:blipFill>
          <p:spPr>
            <a:xfrm>
              <a:off x="558799" y="2865962"/>
              <a:ext cx="4985060" cy="2992045"/>
            </a:xfrm>
            <a:prstGeom prst="rect">
              <a:avLst/>
            </a:prstGeom>
            <a:noFill/>
            <a:ln>
              <a:noFill/>
            </a:ln>
          </p:spPr>
        </p:pic>
      </p:grpSp>
      <p:sp>
        <p:nvSpPr>
          <p:cNvPr id="4401" name="Google Shape;4401;p263"/>
          <p:cNvSpPr/>
          <p:nvPr/>
        </p:nvSpPr>
        <p:spPr>
          <a:xfrm>
            <a:off x="5688325" y="2865964"/>
            <a:ext cx="3511239" cy="184840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Quay trở lại heidiDB và vào bảng nhiệt độ để kiểm tra xem bảng nhiệt độ đã được lưu tốt chưa.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 trước đây, câu lệnh Truy vấn là </a:t>
            </a:r>
            <a:r>
              <a:rPr lang="en-US" sz="1300">
                <a:solidFill>
                  <a:srgbClr val="34339A"/>
                </a:solidFill>
                <a:latin typeface="Arial"/>
                <a:ea typeface="Arial"/>
                <a:cs typeface="Arial"/>
                <a:sym typeface="Arial"/>
              </a:rPr>
              <a:t>SELECT * FROM nhiệt độ</a:t>
            </a:r>
            <a:r>
              <a:rPr lang="en-US" sz="1300">
                <a:solidFill>
                  <a:srgbClr val="262626"/>
                </a:solidFill>
                <a:latin typeface="Arial"/>
                <a:ea typeface="Arial"/>
                <a:cs typeface="Arial"/>
                <a:sym typeface="Arial"/>
              </a:rPr>
              <a:t>; Bạn ghi và thực hiện như hình bên trái, bạn có thể kiểm tra dữ liệu mới lưu thành công như hình bên dưới.</a:t>
            </a:r>
            <a:endParaRPr sz="1300">
              <a:solidFill>
                <a:srgbClr val="262626"/>
              </a:solidFill>
              <a:latin typeface="Arial"/>
              <a:ea typeface="Arial"/>
              <a:cs typeface="Arial"/>
              <a:sym typeface="Arial"/>
            </a:endParaRPr>
          </a:p>
        </p:txBody>
      </p:sp>
      <p:sp>
        <p:nvSpPr>
          <p:cNvPr id="4402" name="Google Shape;4402;p263"/>
          <p:cNvSpPr/>
          <p:nvPr/>
        </p:nvSpPr>
        <p:spPr>
          <a:xfrm>
            <a:off x="2036705" y="3411412"/>
            <a:ext cx="927476" cy="11430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4403" name="Google Shape;4403;p263"/>
          <p:cNvPicPr preferRelativeResize="0"/>
          <p:nvPr/>
        </p:nvPicPr>
        <p:blipFill rotWithShape="1">
          <a:blip r:embed="rId5">
            <a:alphaModFix/>
          </a:blip>
          <a:srcRect b="0" l="0" r="0" t="0"/>
          <a:stretch/>
        </p:blipFill>
        <p:spPr>
          <a:xfrm rot="-8165548">
            <a:off x="1672769" y="3590484"/>
            <a:ext cx="568404" cy="537820"/>
          </a:xfrm>
          <a:prstGeom prst="rect">
            <a:avLst/>
          </a:prstGeom>
          <a:noFill/>
          <a:ln>
            <a:noFill/>
          </a:ln>
        </p:spPr>
      </p:pic>
      <p:pic>
        <p:nvPicPr>
          <p:cNvPr id="4404" name="Google Shape;4404;p263"/>
          <p:cNvPicPr preferRelativeResize="0"/>
          <p:nvPr/>
        </p:nvPicPr>
        <p:blipFill rotWithShape="1">
          <a:blip r:embed="rId4">
            <a:alphaModFix/>
          </a:blip>
          <a:srcRect b="79081" l="27513" r="51874" t="17438"/>
          <a:stretch/>
        </p:blipFill>
        <p:spPr>
          <a:xfrm>
            <a:off x="2233103" y="3733801"/>
            <a:ext cx="3052878" cy="309458"/>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9" name="Shape 4409"/>
        <p:cNvGrpSpPr/>
        <p:nvPr/>
      </p:nvGrpSpPr>
      <p:grpSpPr>
        <a:xfrm>
          <a:off x="0" y="0"/>
          <a:ext cx="0" cy="0"/>
          <a:chOff x="0" y="0"/>
          <a:chExt cx="0" cy="0"/>
        </a:xfrm>
      </p:grpSpPr>
      <p:sp>
        <p:nvSpPr>
          <p:cNvPr id="4410" name="Google Shape;4410;p264"/>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411" name="Google Shape;4411;p264"/>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412" name="Google Shape;4412;p26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Cung cấp dữ liệu được lưu trữ trong DB tới trang web</a:t>
            </a:r>
            <a:endParaRPr sz="2400">
              <a:solidFill>
                <a:srgbClr val="0C0C0C"/>
              </a:solidFill>
              <a:latin typeface="Arial"/>
              <a:ea typeface="Arial"/>
              <a:cs typeface="Arial"/>
              <a:sym typeface="Arial"/>
            </a:endParaRPr>
          </a:p>
        </p:txBody>
      </p:sp>
      <p:sp>
        <p:nvSpPr>
          <p:cNvPr id="4413" name="Google Shape;4413;p264"/>
          <p:cNvSpPr/>
          <p:nvPr/>
        </p:nvSpPr>
        <p:spPr>
          <a:xfrm>
            <a:off x="580390"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Phục vụ Trực quan hóa với Trang Web bằng cách lưu trữ dữ liệu trong DB</a:t>
            </a:r>
            <a:endParaRPr sz="1400">
              <a:solidFill>
                <a:schemeClr val="dk1"/>
              </a:solidFill>
              <a:latin typeface="Arial"/>
              <a:ea typeface="Arial"/>
              <a:cs typeface="Arial"/>
              <a:sym typeface="Arial"/>
            </a:endParaRPr>
          </a:p>
        </p:txBody>
      </p:sp>
      <p:sp>
        <p:nvSpPr>
          <p:cNvPr id="4414" name="Google Shape;4414;p264"/>
          <p:cNvSpPr/>
          <p:nvPr/>
        </p:nvSpPr>
        <p:spPr>
          <a:xfrm>
            <a:off x="703263" y="2174875"/>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tập lệnh python để chuyển dữ liệu được lưu trữ trong MariaDB sang html</a:t>
            </a:r>
            <a:endParaRPr sz="1300">
              <a:solidFill>
                <a:srgbClr val="262626"/>
              </a:solidFill>
              <a:latin typeface="Arial"/>
              <a:ea typeface="Arial"/>
              <a:cs typeface="Arial"/>
              <a:sym typeface="Arial"/>
            </a:endParaRPr>
          </a:p>
        </p:txBody>
      </p:sp>
      <p:sp>
        <p:nvSpPr>
          <p:cNvPr id="4415" name="Google Shape;4415;p264"/>
          <p:cNvSpPr/>
          <p:nvPr/>
        </p:nvSpPr>
        <p:spPr>
          <a:xfrm>
            <a:off x="5291793" y="2560150"/>
            <a:ext cx="3976032" cy="1448293"/>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8-14: Chọn hàm trả về kết quả thực hiện câu lệnh truy vấn bằng cách kết nối với MariaDB và tạo con trỏ</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16-20: Một hàm lấy 100 nhiệt độ và thời gian được sắp xếp theo thứ tự thời gian và đưa kết quả vào tệp temp_humid_chart.html</a:t>
            </a:r>
            <a:endParaRPr b="0" i="0" sz="1300" u="none" cap="none" strike="noStrike">
              <a:solidFill>
                <a:srgbClr val="262626"/>
              </a:solidFill>
              <a:latin typeface="Arial"/>
              <a:ea typeface="Arial"/>
              <a:cs typeface="Arial"/>
              <a:sym typeface="Arial"/>
            </a:endParaRPr>
          </a:p>
        </p:txBody>
      </p:sp>
      <p:pic>
        <p:nvPicPr>
          <p:cNvPr id="4416" name="Google Shape;4416;p264"/>
          <p:cNvPicPr preferRelativeResize="0"/>
          <p:nvPr/>
        </p:nvPicPr>
        <p:blipFill rotWithShape="1">
          <a:blip r:embed="rId3">
            <a:alphaModFix/>
          </a:blip>
          <a:srcRect b="43521" l="25875" r="30586" t="7836"/>
          <a:stretch/>
        </p:blipFill>
        <p:spPr>
          <a:xfrm>
            <a:off x="703263" y="2528888"/>
            <a:ext cx="4588530" cy="2803676"/>
          </a:xfrm>
          <a:prstGeom prst="rect">
            <a:avLst/>
          </a:prstGeom>
          <a:noFill/>
          <a:ln>
            <a:noFill/>
          </a:ln>
        </p:spPr>
      </p:pic>
      <p:sp>
        <p:nvSpPr>
          <p:cNvPr id="4417" name="Google Shape;4417;p264"/>
          <p:cNvSpPr/>
          <p:nvPr/>
        </p:nvSpPr>
        <p:spPr>
          <a:xfrm>
            <a:off x="703263" y="5454544"/>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Save as ~/rasp_ex/webapp/temp_humid_chart.py</a:t>
            </a:r>
            <a:endParaRPr sz="1300">
              <a:solidFill>
                <a:srgbClr val="262626"/>
              </a:solidFill>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2" name="Shape 4422"/>
        <p:cNvGrpSpPr/>
        <p:nvPr/>
      </p:nvGrpSpPr>
      <p:grpSpPr>
        <a:xfrm>
          <a:off x="0" y="0"/>
          <a:ext cx="0" cy="0"/>
          <a:chOff x="0" y="0"/>
          <a:chExt cx="0" cy="0"/>
        </a:xfrm>
      </p:grpSpPr>
      <p:sp>
        <p:nvSpPr>
          <p:cNvPr id="4423" name="Google Shape;4423;p265"/>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424" name="Google Shape;4424;p265"/>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425" name="Google Shape;4425;p265"/>
          <p:cNvSpPr/>
          <p:nvPr/>
        </p:nvSpPr>
        <p:spPr>
          <a:xfrm>
            <a:off x="580390"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~/rasp_ex/webapp/temp_humid_chart.html (1)</a:t>
            </a:r>
            <a:endParaRPr/>
          </a:p>
        </p:txBody>
      </p:sp>
      <p:sp>
        <p:nvSpPr>
          <p:cNvPr id="4426" name="Google Shape;4426;p265"/>
          <p:cNvSpPr/>
          <p:nvPr/>
        </p:nvSpPr>
        <p:spPr>
          <a:xfrm>
            <a:off x="703263" y="175988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chemeClr val="dk1"/>
                </a:solidFill>
                <a:latin typeface="Arial"/>
                <a:ea typeface="Arial"/>
                <a:cs typeface="Arial"/>
                <a:sym typeface="Arial"/>
              </a:rPr>
              <a:t>tệp html cung cấp trực quan hóa bằng cách sử dụng kết quả được chuyển bởi temp_humid_chart.py</a:t>
            </a:r>
            <a:endParaRPr sz="1300">
              <a:solidFill>
                <a:schemeClr val="dk1"/>
              </a:solidFill>
              <a:latin typeface="Arial"/>
              <a:ea typeface="Arial"/>
              <a:cs typeface="Arial"/>
              <a:sym typeface="Arial"/>
            </a:endParaRPr>
          </a:p>
        </p:txBody>
      </p:sp>
      <p:pic>
        <p:nvPicPr>
          <p:cNvPr id="4427" name="Google Shape;4427;p265"/>
          <p:cNvPicPr preferRelativeResize="0"/>
          <p:nvPr/>
        </p:nvPicPr>
        <p:blipFill rotWithShape="1">
          <a:blip r:embed="rId3">
            <a:alphaModFix/>
          </a:blip>
          <a:srcRect b="50000" l="25656" r="34876" t="7570"/>
          <a:stretch/>
        </p:blipFill>
        <p:spPr>
          <a:xfrm>
            <a:off x="703265" y="2105308"/>
            <a:ext cx="4973135" cy="2923892"/>
          </a:xfrm>
          <a:prstGeom prst="rect">
            <a:avLst/>
          </a:prstGeom>
          <a:noFill/>
          <a:ln>
            <a:noFill/>
          </a:ln>
        </p:spPr>
      </p:pic>
      <p:sp>
        <p:nvSpPr>
          <p:cNvPr id="4428" name="Google Shape;4428;p265"/>
          <p:cNvSpPr/>
          <p:nvPr/>
        </p:nvSpPr>
        <p:spPr>
          <a:xfrm>
            <a:off x="5676400" y="2105308"/>
            <a:ext cx="3591427" cy="1453422"/>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3: Tiêu đề của trang web</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4-11: Cài đặt kiểu</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13: Bao gồm chart.js bằng CDN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17: Cụm văn bản cần bôi đen trên trang web</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3" name="Shape 4433"/>
        <p:cNvGrpSpPr/>
        <p:nvPr/>
      </p:nvGrpSpPr>
      <p:grpSpPr>
        <a:xfrm>
          <a:off x="0" y="0"/>
          <a:ext cx="0" cy="0"/>
          <a:chOff x="0" y="0"/>
          <a:chExt cx="0" cy="0"/>
        </a:xfrm>
      </p:grpSpPr>
      <p:pic>
        <p:nvPicPr>
          <p:cNvPr id="4434" name="Google Shape;4434;p266"/>
          <p:cNvPicPr preferRelativeResize="0"/>
          <p:nvPr/>
        </p:nvPicPr>
        <p:blipFill rotWithShape="1">
          <a:blip r:embed="rId3">
            <a:alphaModFix/>
          </a:blip>
          <a:srcRect b="14951" l="25803" r="37565" t="24610"/>
          <a:stretch/>
        </p:blipFill>
        <p:spPr>
          <a:xfrm>
            <a:off x="703265" y="2105308"/>
            <a:ext cx="4675561" cy="4218518"/>
          </a:xfrm>
          <a:prstGeom prst="rect">
            <a:avLst/>
          </a:prstGeom>
          <a:noFill/>
          <a:ln>
            <a:noFill/>
          </a:ln>
        </p:spPr>
      </p:pic>
      <p:sp>
        <p:nvSpPr>
          <p:cNvPr id="4435" name="Google Shape;4435;p266"/>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436" name="Google Shape;4436;p266"/>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437" name="Google Shape;4437;p266"/>
          <p:cNvSpPr/>
          <p:nvPr/>
        </p:nvSpPr>
        <p:spPr>
          <a:xfrm>
            <a:off x="580390"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~/rasp_ex/webapp/temp_humid_chart.html (2)</a:t>
            </a:r>
            <a:endParaRPr/>
          </a:p>
        </p:txBody>
      </p:sp>
      <p:sp>
        <p:nvSpPr>
          <p:cNvPr id="4438" name="Google Shape;4438;p266"/>
          <p:cNvSpPr/>
          <p:nvPr/>
        </p:nvSpPr>
        <p:spPr>
          <a:xfrm>
            <a:off x="703263" y="175988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tệp html cung cấp trực quan hóa bằng cách sử dụng kết quả được chuyển bởi temp_humid_chart.py</a:t>
            </a:r>
            <a:endParaRPr sz="1300">
              <a:solidFill>
                <a:schemeClr val="dk1"/>
              </a:solidFill>
              <a:latin typeface="Arial"/>
              <a:ea typeface="Arial"/>
              <a:cs typeface="Arial"/>
              <a:sym typeface="Arial"/>
            </a:endParaRPr>
          </a:p>
        </p:txBody>
      </p:sp>
      <p:sp>
        <p:nvSpPr>
          <p:cNvPr id="4439" name="Google Shape;4439;p266"/>
          <p:cNvSpPr/>
          <p:nvPr/>
        </p:nvSpPr>
        <p:spPr>
          <a:xfrm>
            <a:off x="5378826" y="2105310"/>
            <a:ext cx="3889001" cy="945591"/>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26-31 : Xuất thời gian và nhiệt độ tuần tự theo kích thước được chỉ định trong kiểu bằng cách sử dụng biến kết quả được gửi đến trang web</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4" name="Shape 4444"/>
        <p:cNvGrpSpPr/>
        <p:nvPr/>
      </p:nvGrpSpPr>
      <p:grpSpPr>
        <a:xfrm>
          <a:off x="0" y="0"/>
          <a:ext cx="0" cy="0"/>
          <a:chOff x="0" y="0"/>
          <a:chExt cx="0" cy="0"/>
        </a:xfrm>
      </p:grpSpPr>
      <p:sp>
        <p:nvSpPr>
          <p:cNvPr id="4445" name="Google Shape;4445;p267"/>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446" name="Google Shape;4446;p267"/>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447" name="Google Shape;4447;p267"/>
          <p:cNvSpPr/>
          <p:nvPr/>
        </p:nvSpPr>
        <p:spPr>
          <a:xfrm>
            <a:off x="580390"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~/rasp_ex/webapp/temp_humid_chart.html (3)</a:t>
            </a:r>
            <a:endParaRPr/>
          </a:p>
        </p:txBody>
      </p:sp>
      <p:sp>
        <p:nvSpPr>
          <p:cNvPr id="4448" name="Google Shape;4448;p267"/>
          <p:cNvSpPr/>
          <p:nvPr/>
        </p:nvSpPr>
        <p:spPr>
          <a:xfrm>
            <a:off x="703263" y="175988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Tập lệnh vẽ biểu đồ bằng chart.js</a:t>
            </a:r>
            <a:endParaRPr sz="1300">
              <a:solidFill>
                <a:srgbClr val="262626"/>
              </a:solidFill>
              <a:latin typeface="Arial"/>
              <a:ea typeface="Arial"/>
              <a:cs typeface="Arial"/>
              <a:sym typeface="Arial"/>
            </a:endParaRPr>
          </a:p>
        </p:txBody>
      </p:sp>
      <p:sp>
        <p:nvSpPr>
          <p:cNvPr id="4449" name="Google Shape;4449;p267"/>
          <p:cNvSpPr/>
          <p:nvPr/>
        </p:nvSpPr>
        <p:spPr>
          <a:xfrm>
            <a:off x="4837666" y="2039407"/>
            <a:ext cx="4557793" cy="1550885"/>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54: Biểu đồ đường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56-59: Định nghĩa nhãn dữ liệu. Nó có nghĩa là ngày là đối số đầu tiên của kết quả nhận được.</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62-71: Xuất các giá trị Nhiệt độ ở định dạng đã chỉ định. Nếu giá trị lineTension tăng lên, đầu ra sẽ cong hơn.</a:t>
            </a:r>
            <a:endParaRPr b="0" i="0" sz="1300" u="none" cap="none" strike="noStrike">
              <a:solidFill>
                <a:srgbClr val="262626"/>
              </a:solidFill>
              <a:latin typeface="Arial"/>
              <a:ea typeface="Arial"/>
              <a:cs typeface="Arial"/>
              <a:sym typeface="Arial"/>
            </a:endParaRPr>
          </a:p>
        </p:txBody>
      </p:sp>
      <p:pic>
        <p:nvPicPr>
          <p:cNvPr id="4450" name="Google Shape;4450;p267"/>
          <p:cNvPicPr preferRelativeResize="0"/>
          <p:nvPr/>
        </p:nvPicPr>
        <p:blipFill rotWithShape="1">
          <a:blip r:embed="rId3">
            <a:alphaModFix/>
          </a:blip>
          <a:srcRect b="36477" l="25585" r="45851" t="9962"/>
          <a:stretch/>
        </p:blipFill>
        <p:spPr>
          <a:xfrm>
            <a:off x="703263" y="2105308"/>
            <a:ext cx="4082097" cy="4185967"/>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5" name="Shape 4455"/>
        <p:cNvGrpSpPr/>
        <p:nvPr/>
      </p:nvGrpSpPr>
      <p:grpSpPr>
        <a:xfrm>
          <a:off x="0" y="0"/>
          <a:ext cx="0" cy="0"/>
          <a:chOff x="0" y="0"/>
          <a:chExt cx="0" cy="0"/>
        </a:xfrm>
      </p:grpSpPr>
      <p:sp>
        <p:nvSpPr>
          <p:cNvPr id="4456" name="Google Shape;4456;p268"/>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457" name="Google Shape;4457;p268"/>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458" name="Google Shape;4458;p268"/>
          <p:cNvSpPr/>
          <p:nvPr/>
        </p:nvSpPr>
        <p:spPr>
          <a:xfrm>
            <a:off x="580390"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~/rasp_ex/webapp/temp_humid_chart.html (4)</a:t>
            </a:r>
            <a:endParaRPr/>
          </a:p>
        </p:txBody>
      </p:sp>
      <p:sp>
        <p:nvSpPr>
          <p:cNvPr id="4459" name="Google Shape;4459;p268"/>
          <p:cNvSpPr/>
          <p:nvPr/>
        </p:nvSpPr>
        <p:spPr>
          <a:xfrm>
            <a:off x="703263" y="175988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Tập lệnh vẽ biểu đồ bằng chart.js</a:t>
            </a:r>
            <a:endParaRPr sz="1300">
              <a:solidFill>
                <a:srgbClr val="262626"/>
              </a:solidFill>
              <a:latin typeface="Arial"/>
              <a:ea typeface="Arial"/>
              <a:cs typeface="Arial"/>
              <a:sym typeface="Arial"/>
            </a:endParaRPr>
          </a:p>
        </p:txBody>
      </p:sp>
      <p:sp>
        <p:nvSpPr>
          <p:cNvPr id="4460" name="Google Shape;4460;p268"/>
          <p:cNvSpPr/>
          <p:nvPr/>
        </p:nvSpPr>
        <p:spPr>
          <a:xfrm>
            <a:off x="4664075" y="2105310"/>
            <a:ext cx="4535488" cy="1150775"/>
          </a:xfrm>
          <a:prstGeom prst="rect">
            <a:avLst/>
          </a:prstGeom>
          <a:noFill/>
          <a:ln>
            <a:noFill/>
          </a:ln>
        </p:spPr>
        <p:txBody>
          <a:bodyPr anchorCtr="0" anchor="t" bIns="71975" lIns="0" spcFirstLastPara="1" rIns="143950" wrap="square" tIns="71975">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79-81: Đặt phạm vi cho trục x</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84-89: Đặt phạm vi cho trục y</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93: Tạo biểu đồ và lưu thành đối tượng trong biểu đồ</a:t>
            </a:r>
            <a:endParaRPr b="0" i="0" sz="1300" u="none" cap="none" strike="noStrike">
              <a:solidFill>
                <a:srgbClr val="262626"/>
              </a:solidFill>
              <a:latin typeface="Arial"/>
              <a:ea typeface="Arial"/>
              <a:cs typeface="Arial"/>
              <a:sym typeface="Arial"/>
            </a:endParaRPr>
          </a:p>
        </p:txBody>
      </p:sp>
      <p:pic>
        <p:nvPicPr>
          <p:cNvPr id="4461" name="Google Shape;4461;p268"/>
          <p:cNvPicPr preferRelativeResize="0"/>
          <p:nvPr/>
        </p:nvPicPr>
        <p:blipFill rotWithShape="1">
          <a:blip r:embed="rId3">
            <a:alphaModFix/>
          </a:blip>
          <a:srcRect b="19065" l="25802" r="49413" t="37340"/>
          <a:stretch/>
        </p:blipFill>
        <p:spPr>
          <a:xfrm>
            <a:off x="703263" y="2105310"/>
            <a:ext cx="3960812" cy="3809813"/>
          </a:xfrm>
          <a:prstGeom prst="rect">
            <a:avLst/>
          </a:prstGeom>
          <a:noFill/>
          <a:ln>
            <a:noFill/>
          </a:ln>
        </p:spPr>
      </p:pic>
      <p:sp>
        <p:nvSpPr>
          <p:cNvPr id="4462" name="Google Shape;4462;p268"/>
          <p:cNvSpPr/>
          <p:nvPr/>
        </p:nvSpPr>
        <p:spPr>
          <a:xfrm>
            <a:off x="703263" y="5982259"/>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Save the html file as ~/rasp_ex/webapp/temp_humid_chart.html</a:t>
            </a:r>
            <a:endParaRPr sz="1300">
              <a:solidFill>
                <a:srgbClr val="262626"/>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Phân loại và Tính năng của giao tiếp có dây</a:t>
            </a:r>
            <a:endParaRPr sz="1800">
              <a:solidFill>
                <a:schemeClr val="lt1"/>
              </a:solidFill>
              <a:latin typeface="Arial"/>
              <a:ea typeface="Arial"/>
              <a:cs typeface="Arial"/>
              <a:sym typeface="Arial"/>
            </a:endParaRPr>
          </a:p>
        </p:txBody>
      </p:sp>
      <p:sp>
        <p:nvSpPr>
          <p:cNvPr id="475" name="Google Shape;475;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76" name="Google Shape;476;p27"/>
          <p:cNvSpPr/>
          <p:nvPr/>
        </p:nvSpPr>
        <p:spPr>
          <a:xfrm>
            <a:off x="712182" y="1751850"/>
            <a:ext cx="8487381" cy="366428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Tính năng</a:t>
            </a:r>
            <a:endParaRPr/>
          </a:p>
          <a:p>
            <a:pPr indent="-179387" lvl="1" marL="3556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Truyền dữ liệu hiếm khi bị chậm. Sử dụng và quản lý mạch giao tiếp chất lượng tốt</a:t>
            </a:r>
            <a:endParaRPr/>
          </a:p>
          <a:p>
            <a:pPr indent="-87312" lvl="2" marL="4445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Chất lượng giao tiếp tốt. Ít xảy ra lỗi khi truyền. Tốc độ truyền nhanh</a:t>
            </a:r>
            <a:endParaRPr/>
          </a:p>
          <a:p>
            <a:pPr indent="-179387" lvl="1" marL="3556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Các thiết bị như máy tính và máy in có thể được kết nối và sử dụng dễ dàng. Dễ mở rộng.</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Chuẩn mạng LAN</a:t>
            </a:r>
            <a:endParaRPr/>
          </a:p>
          <a:p>
            <a:pPr indent="-179387" lvl="1" marL="3556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Ethernet</a:t>
            </a:r>
            <a:endParaRPr/>
          </a:p>
          <a:p>
            <a:pPr indent="-87312" lvl="2" marL="4445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Phát triển bởi Xerox vào năm 1976</a:t>
            </a:r>
            <a:endParaRPr/>
          </a:p>
          <a:p>
            <a:pPr indent="-87312" lvl="2" marL="4445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tốc độ 10 Mbps, thuật toán CSMA/CD</a:t>
            </a:r>
            <a:endParaRPr/>
          </a:p>
          <a:p>
            <a:pPr indent="-179387" lvl="1" marL="3556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Tốc độ mạng Ethernet nhanh</a:t>
            </a:r>
            <a:endParaRPr/>
          </a:p>
          <a:p>
            <a:pPr indent="-87312" lvl="2" marL="4445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100Mbps, 100BASE-T</a:t>
            </a:r>
            <a:endParaRPr/>
          </a:p>
          <a:p>
            <a:pPr indent="-179387" lvl="1" marL="3556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Ethernet Gigabit</a:t>
            </a:r>
            <a:endParaRPr/>
          </a:p>
          <a:p>
            <a:pPr indent="-87312" lvl="2" marL="4445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1 Gbps</a:t>
            </a:r>
            <a:endParaRPr/>
          </a:p>
          <a:p>
            <a:pPr indent="-179387" lvl="1" marL="3556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FDDI (Giao diện dữ liệu phân tán sợi quang)</a:t>
            </a:r>
            <a:endParaRPr/>
          </a:p>
          <a:p>
            <a:pPr indent="-87312" lvl="2" marL="4445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Mạng này thường dùng sợi quang như một phương tiện truyền dữ liệu để lắp đặt mạng LAN tốc độ cao</a:t>
            </a:r>
            <a:endParaRPr/>
          </a:p>
          <a:p>
            <a:pPr indent="-87312" lvl="2" marL="4445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Mạng này thường được dùng ở các mạng xương sống cần băng thông dài và tốc độ truyền tải nhanh</a:t>
            </a:r>
            <a:endParaRPr/>
          </a:p>
        </p:txBody>
      </p:sp>
      <p:sp>
        <p:nvSpPr>
          <p:cNvPr id="477" name="Google Shape;477;p27"/>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Mạng LAN có chất lượng giao tiếp tương đối tốt và tốc độ nhanh</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7" name="Shape 4467"/>
        <p:cNvGrpSpPr/>
        <p:nvPr/>
      </p:nvGrpSpPr>
      <p:grpSpPr>
        <a:xfrm>
          <a:off x="0" y="0"/>
          <a:ext cx="0" cy="0"/>
          <a:chOff x="0" y="0"/>
          <a:chExt cx="0" cy="0"/>
        </a:xfrm>
      </p:grpSpPr>
      <p:sp>
        <p:nvSpPr>
          <p:cNvPr id="4468" name="Google Shape;4468;p269"/>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469" name="Google Shape;4469;p269"/>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470" name="Google Shape;4470;p269"/>
          <p:cNvSpPr/>
          <p:nvPr/>
        </p:nvSpPr>
        <p:spPr>
          <a:xfrm>
            <a:off x="580390"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tập lệnh python đã tạo (1)</a:t>
            </a:r>
            <a:endParaRPr sz="1400">
              <a:solidFill>
                <a:schemeClr val="dk1"/>
              </a:solidFill>
              <a:latin typeface="Arial"/>
              <a:ea typeface="Arial"/>
              <a:cs typeface="Arial"/>
              <a:sym typeface="Arial"/>
            </a:endParaRPr>
          </a:p>
        </p:txBody>
      </p:sp>
      <p:sp>
        <p:nvSpPr>
          <p:cNvPr id="4471" name="Google Shape;4471;p269"/>
          <p:cNvSpPr/>
          <p:nvPr/>
        </p:nvSpPr>
        <p:spPr>
          <a:xfrm>
            <a:off x="703263" y="1759881"/>
            <a:ext cx="8496300" cy="66346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Since you are using Flask, you need sudo authenticate.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Thực thi lệnh </a:t>
            </a:r>
            <a:r>
              <a:rPr b="0" i="0" lang="en-US" sz="1300" u="none" cap="none" strike="noStrike">
                <a:solidFill>
                  <a:srgbClr val="34339A"/>
                </a:solidFill>
                <a:latin typeface="Arial"/>
                <a:ea typeface="Arial"/>
                <a:cs typeface="Arial"/>
                <a:sym typeface="Arial"/>
              </a:rPr>
              <a:t>sudo python3 rasp_ex/webapp/temp_humid_chart.py </a:t>
            </a:r>
            <a:r>
              <a:rPr b="0" i="0" lang="en-US" sz="1300" u="none" cap="none" strike="noStrike">
                <a:solidFill>
                  <a:schemeClr val="dk1"/>
                </a:solidFill>
                <a:latin typeface="Arial"/>
                <a:ea typeface="Arial"/>
                <a:cs typeface="Arial"/>
                <a:sym typeface="Arial"/>
              </a:rPr>
              <a:t>để thực thi tệp lệnh</a:t>
            </a:r>
            <a:r>
              <a:rPr b="0" i="0" lang="en-US" sz="1300" u="none" cap="none" strike="noStrike">
                <a:solidFill>
                  <a:srgbClr val="262626"/>
                </a:solidFill>
                <a:latin typeface="Arial"/>
                <a:ea typeface="Arial"/>
                <a:cs typeface="Arial"/>
                <a:sym typeface="Arial"/>
              </a:rPr>
              <a:t>.</a:t>
            </a:r>
            <a:endParaRPr/>
          </a:p>
        </p:txBody>
      </p:sp>
      <p:pic>
        <p:nvPicPr>
          <p:cNvPr id="4472" name="Google Shape;4472;p269"/>
          <p:cNvPicPr preferRelativeResize="0"/>
          <p:nvPr/>
        </p:nvPicPr>
        <p:blipFill rotWithShape="1">
          <a:blip r:embed="rId3">
            <a:alphaModFix/>
          </a:blip>
          <a:srcRect b="47859" l="0" r="0" t="0"/>
          <a:stretch/>
        </p:blipFill>
        <p:spPr>
          <a:xfrm>
            <a:off x="703263" y="2528888"/>
            <a:ext cx="7687164" cy="2230192"/>
          </a:xfrm>
          <a:prstGeom prst="rect">
            <a:avLst/>
          </a:prstGeom>
          <a:noFill/>
          <a:ln>
            <a:noFill/>
          </a:ln>
        </p:spPr>
      </p:pic>
      <p:sp>
        <p:nvSpPr>
          <p:cNvPr id="4473" name="Google Shape;4473;p269"/>
          <p:cNvSpPr/>
          <p:nvPr/>
        </p:nvSpPr>
        <p:spPr>
          <a:xfrm>
            <a:off x="1956971" y="3115578"/>
            <a:ext cx="3242558" cy="18343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4474" name="Google Shape;4474;p269"/>
          <p:cNvPicPr preferRelativeResize="0"/>
          <p:nvPr/>
        </p:nvPicPr>
        <p:blipFill rotWithShape="1">
          <a:blip r:embed="rId4">
            <a:alphaModFix/>
          </a:blip>
          <a:srcRect b="0" l="0" r="0" t="0"/>
          <a:stretch/>
        </p:blipFill>
        <p:spPr>
          <a:xfrm rot="-10210119">
            <a:off x="1738070" y="3375073"/>
            <a:ext cx="568404" cy="537820"/>
          </a:xfrm>
          <a:prstGeom prst="rect">
            <a:avLst/>
          </a:prstGeom>
          <a:noFill/>
          <a:ln>
            <a:noFill/>
          </a:ln>
        </p:spPr>
      </p:pic>
      <p:pic>
        <p:nvPicPr>
          <p:cNvPr id="4475" name="Google Shape;4475;p269"/>
          <p:cNvPicPr preferRelativeResize="0"/>
          <p:nvPr/>
        </p:nvPicPr>
        <p:blipFill rotWithShape="1">
          <a:blip r:embed="rId3">
            <a:alphaModFix/>
          </a:blip>
          <a:srcRect b="82569" l="16499" r="41750" t="14287"/>
          <a:stretch/>
        </p:blipFill>
        <p:spPr>
          <a:xfrm>
            <a:off x="2348216" y="3455116"/>
            <a:ext cx="6632776" cy="277906"/>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0" name="Shape 4480"/>
        <p:cNvGrpSpPr/>
        <p:nvPr/>
      </p:nvGrpSpPr>
      <p:grpSpPr>
        <a:xfrm>
          <a:off x="0" y="0"/>
          <a:ext cx="0" cy="0"/>
          <a:chOff x="0" y="0"/>
          <a:chExt cx="0" cy="0"/>
        </a:xfrm>
      </p:grpSpPr>
      <p:sp>
        <p:nvSpPr>
          <p:cNvPr id="4481" name="Google Shape;4481;p270"/>
          <p:cNvSpPr/>
          <p:nvPr/>
        </p:nvSpPr>
        <p:spPr>
          <a:xfrm>
            <a:off x="823250" y="2654177"/>
            <a:ext cx="8168351" cy="2697753"/>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300">
              <a:solidFill>
                <a:schemeClr val="dk1"/>
              </a:solidFill>
              <a:latin typeface="Arial"/>
              <a:ea typeface="Arial"/>
              <a:cs typeface="Arial"/>
              <a:sym typeface="Arial"/>
            </a:endParaRPr>
          </a:p>
        </p:txBody>
      </p:sp>
      <p:sp>
        <p:nvSpPr>
          <p:cNvPr id="4482" name="Google Shape;4482;p270"/>
          <p:cNvSpPr/>
          <p:nvPr/>
        </p:nvSpPr>
        <p:spPr>
          <a:xfrm>
            <a:off x="416130" y="444868"/>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5.3 Ứng dụng của MariaDB</a:t>
            </a:r>
            <a:endParaRPr/>
          </a:p>
        </p:txBody>
      </p:sp>
      <p:sp>
        <p:nvSpPr>
          <p:cNvPr id="4483" name="Google Shape;4483;p270"/>
          <p:cNvSpPr/>
          <p:nvPr/>
        </p:nvSpPr>
        <p:spPr>
          <a:xfrm>
            <a:off x="8674463" y="480780"/>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05</a:t>
            </a:r>
            <a:endParaRPr/>
          </a:p>
        </p:txBody>
      </p:sp>
      <p:sp>
        <p:nvSpPr>
          <p:cNvPr id="4484" name="Google Shape;4484;p270"/>
          <p:cNvSpPr/>
          <p:nvPr/>
        </p:nvSpPr>
        <p:spPr>
          <a:xfrm>
            <a:off x="580390"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Executing the created python script (2)</a:t>
            </a:r>
            <a:endParaRPr sz="1400">
              <a:solidFill>
                <a:schemeClr val="dk1"/>
              </a:solidFill>
              <a:latin typeface="Arial"/>
              <a:ea typeface="Arial"/>
              <a:cs typeface="Arial"/>
              <a:sym typeface="Arial"/>
            </a:endParaRPr>
          </a:p>
        </p:txBody>
      </p:sp>
      <p:sp>
        <p:nvSpPr>
          <p:cNvPr id="4485" name="Google Shape;4485;p270"/>
          <p:cNvSpPr/>
          <p:nvPr/>
        </p:nvSpPr>
        <p:spPr>
          <a:xfrm>
            <a:off x="703263" y="1759883"/>
            <a:ext cx="8496300" cy="86351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Nhập địa chỉ IP Raspberry Pi của bạn/temp_humid_chart trong trình duyệt web</a:t>
            </a:r>
            <a:endParaRPr sz="14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trang web, bạn có thể kiểm tra dữ liệu thời gian và nhiệt độ trong bảng DB và bạn cũng có thể kiểm tra trực quan hóa dữ liệu thông qua biểu đồ.</a:t>
            </a:r>
            <a:endParaRPr b="0" i="0" sz="1300" u="none" cap="none" strike="noStrike">
              <a:solidFill>
                <a:srgbClr val="262626"/>
              </a:solidFill>
              <a:latin typeface="Arial"/>
              <a:ea typeface="Arial"/>
              <a:cs typeface="Arial"/>
              <a:sym typeface="Arial"/>
            </a:endParaRPr>
          </a:p>
        </p:txBody>
      </p:sp>
      <p:pic>
        <p:nvPicPr>
          <p:cNvPr id="4486" name="Google Shape;4486;p270"/>
          <p:cNvPicPr preferRelativeResize="0"/>
          <p:nvPr/>
        </p:nvPicPr>
        <p:blipFill rotWithShape="1">
          <a:blip r:embed="rId3">
            <a:alphaModFix/>
          </a:blip>
          <a:srcRect b="42590" l="0" r="0" t="0"/>
          <a:stretch/>
        </p:blipFill>
        <p:spPr>
          <a:xfrm>
            <a:off x="931847" y="2721129"/>
            <a:ext cx="7951152" cy="2496331"/>
          </a:xfrm>
          <a:prstGeom prst="rect">
            <a:avLst/>
          </a:prstGeom>
          <a:noFill/>
          <a:ln>
            <a:noFill/>
          </a:ln>
        </p:spPr>
      </p:pic>
      <p:sp>
        <p:nvSpPr>
          <p:cNvPr id="4487" name="Google Shape;4487;p270"/>
          <p:cNvSpPr txBox="1"/>
          <p:nvPr/>
        </p:nvSpPr>
        <p:spPr>
          <a:xfrm>
            <a:off x="3517377" y="3003550"/>
            <a:ext cx="2537874" cy="25391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262626"/>
                </a:solidFill>
                <a:latin typeface="Arial"/>
                <a:ea typeface="Arial"/>
                <a:cs typeface="Arial"/>
                <a:sym typeface="Arial"/>
              </a:rPr>
              <a:t>Temperature, Humidity Data Visualization</a:t>
            </a:r>
            <a:endParaRPr b="1" sz="1050">
              <a:solidFill>
                <a:srgbClr val="262626"/>
              </a:solidFill>
              <a:latin typeface="Arial"/>
              <a:ea typeface="Arial"/>
              <a:cs typeface="Arial"/>
              <a:sym typeface="Arial"/>
            </a:endParaRPr>
          </a:p>
        </p:txBody>
      </p:sp>
      <p:sp>
        <p:nvSpPr>
          <p:cNvPr id="4488" name="Google Shape;4488;p270"/>
          <p:cNvSpPr txBox="1"/>
          <p:nvPr/>
        </p:nvSpPr>
        <p:spPr>
          <a:xfrm>
            <a:off x="6841416" y="3187730"/>
            <a:ext cx="488916" cy="107722"/>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rgbClr val="262626"/>
                </a:solidFill>
                <a:latin typeface="Arial"/>
                <a:ea typeface="Arial"/>
                <a:cs typeface="Arial"/>
                <a:sym typeface="Arial"/>
              </a:rPr>
              <a:t>Temperature</a:t>
            </a:r>
            <a:endParaRPr b="1" sz="700">
              <a:solidFill>
                <a:srgbClr val="262626"/>
              </a:solidFill>
              <a:latin typeface="Arial"/>
              <a:ea typeface="Arial"/>
              <a:cs typeface="Arial"/>
              <a:sym typeface="Arial"/>
            </a:endParaRPr>
          </a:p>
        </p:txBody>
      </p:sp>
      <p:sp>
        <p:nvSpPr>
          <p:cNvPr id="4489" name="Google Shape;4489;p270"/>
          <p:cNvSpPr txBox="1"/>
          <p:nvPr/>
        </p:nvSpPr>
        <p:spPr>
          <a:xfrm>
            <a:off x="4947061" y="3247745"/>
            <a:ext cx="76944" cy="92333"/>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00">
                <a:solidFill>
                  <a:srgbClr val="262626"/>
                </a:solidFill>
                <a:latin typeface="Arial"/>
                <a:ea typeface="Arial"/>
                <a:cs typeface="Arial"/>
                <a:sym typeface="Arial"/>
              </a:rPr>
              <a:t>70</a:t>
            </a:r>
            <a:endParaRPr b="1" sz="600">
              <a:solidFill>
                <a:srgbClr val="262626"/>
              </a:solidFill>
              <a:latin typeface="Arial"/>
              <a:ea typeface="Arial"/>
              <a:cs typeface="Arial"/>
              <a:sym typeface="Arial"/>
            </a:endParaRPr>
          </a:p>
        </p:txBody>
      </p:sp>
      <p:sp>
        <p:nvSpPr>
          <p:cNvPr id="4490" name="Google Shape;4490;p270"/>
          <p:cNvSpPr txBox="1"/>
          <p:nvPr/>
        </p:nvSpPr>
        <p:spPr>
          <a:xfrm>
            <a:off x="4947061" y="3539846"/>
            <a:ext cx="76944" cy="92333"/>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00">
                <a:solidFill>
                  <a:srgbClr val="262626"/>
                </a:solidFill>
                <a:latin typeface="Arial"/>
                <a:ea typeface="Arial"/>
                <a:cs typeface="Arial"/>
                <a:sym typeface="Arial"/>
              </a:rPr>
              <a:t>60</a:t>
            </a:r>
            <a:endParaRPr b="1" sz="600">
              <a:solidFill>
                <a:srgbClr val="262626"/>
              </a:solidFill>
              <a:latin typeface="Arial"/>
              <a:ea typeface="Arial"/>
              <a:cs typeface="Arial"/>
              <a:sym typeface="Arial"/>
            </a:endParaRPr>
          </a:p>
        </p:txBody>
      </p:sp>
      <p:sp>
        <p:nvSpPr>
          <p:cNvPr id="4491" name="Google Shape;4491;p270"/>
          <p:cNvSpPr txBox="1"/>
          <p:nvPr/>
        </p:nvSpPr>
        <p:spPr>
          <a:xfrm>
            <a:off x="4947061" y="3831947"/>
            <a:ext cx="76944" cy="92333"/>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00">
                <a:solidFill>
                  <a:srgbClr val="262626"/>
                </a:solidFill>
                <a:latin typeface="Arial"/>
                <a:ea typeface="Arial"/>
                <a:cs typeface="Arial"/>
                <a:sym typeface="Arial"/>
              </a:rPr>
              <a:t>50</a:t>
            </a:r>
            <a:endParaRPr b="1" sz="600">
              <a:solidFill>
                <a:srgbClr val="262626"/>
              </a:solidFill>
              <a:latin typeface="Arial"/>
              <a:ea typeface="Arial"/>
              <a:cs typeface="Arial"/>
              <a:sym typeface="Arial"/>
            </a:endParaRPr>
          </a:p>
        </p:txBody>
      </p:sp>
      <p:sp>
        <p:nvSpPr>
          <p:cNvPr id="4492" name="Google Shape;4492;p270"/>
          <p:cNvSpPr txBox="1"/>
          <p:nvPr/>
        </p:nvSpPr>
        <p:spPr>
          <a:xfrm>
            <a:off x="4947061" y="4124048"/>
            <a:ext cx="76944" cy="92333"/>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00">
                <a:solidFill>
                  <a:srgbClr val="262626"/>
                </a:solidFill>
                <a:latin typeface="Arial"/>
                <a:ea typeface="Arial"/>
                <a:cs typeface="Arial"/>
                <a:sym typeface="Arial"/>
              </a:rPr>
              <a:t>40</a:t>
            </a:r>
            <a:endParaRPr b="1" sz="600">
              <a:solidFill>
                <a:srgbClr val="262626"/>
              </a:solidFill>
              <a:latin typeface="Arial"/>
              <a:ea typeface="Arial"/>
              <a:cs typeface="Arial"/>
              <a:sym typeface="Arial"/>
            </a:endParaRPr>
          </a:p>
        </p:txBody>
      </p:sp>
      <p:sp>
        <p:nvSpPr>
          <p:cNvPr id="4493" name="Google Shape;4493;p270"/>
          <p:cNvSpPr txBox="1"/>
          <p:nvPr/>
        </p:nvSpPr>
        <p:spPr>
          <a:xfrm>
            <a:off x="4947061" y="4416149"/>
            <a:ext cx="76944" cy="92333"/>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00">
                <a:solidFill>
                  <a:srgbClr val="262626"/>
                </a:solidFill>
                <a:latin typeface="Arial"/>
                <a:ea typeface="Arial"/>
                <a:cs typeface="Arial"/>
                <a:sym typeface="Arial"/>
              </a:rPr>
              <a:t>30</a:t>
            </a:r>
            <a:endParaRPr b="1" sz="600">
              <a:solidFill>
                <a:srgbClr val="262626"/>
              </a:solidFill>
              <a:latin typeface="Arial"/>
              <a:ea typeface="Arial"/>
              <a:cs typeface="Arial"/>
              <a:sym typeface="Arial"/>
            </a:endParaRPr>
          </a:p>
        </p:txBody>
      </p:sp>
      <p:sp>
        <p:nvSpPr>
          <p:cNvPr id="4494" name="Google Shape;4494;p270"/>
          <p:cNvSpPr txBox="1"/>
          <p:nvPr/>
        </p:nvSpPr>
        <p:spPr>
          <a:xfrm>
            <a:off x="4947061" y="4708250"/>
            <a:ext cx="76944" cy="92333"/>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00">
                <a:solidFill>
                  <a:srgbClr val="262626"/>
                </a:solidFill>
                <a:latin typeface="Arial"/>
                <a:ea typeface="Arial"/>
                <a:cs typeface="Arial"/>
                <a:sym typeface="Arial"/>
              </a:rPr>
              <a:t>20</a:t>
            </a:r>
            <a:endParaRPr b="1" sz="600">
              <a:solidFill>
                <a:srgbClr val="262626"/>
              </a:solidFill>
              <a:latin typeface="Arial"/>
              <a:ea typeface="Arial"/>
              <a:cs typeface="Arial"/>
              <a:sym typeface="Arial"/>
            </a:endParaRPr>
          </a:p>
        </p:txBody>
      </p:sp>
      <p:sp>
        <p:nvSpPr>
          <p:cNvPr id="4495" name="Google Shape;4495;p270"/>
          <p:cNvSpPr txBox="1"/>
          <p:nvPr/>
        </p:nvSpPr>
        <p:spPr>
          <a:xfrm>
            <a:off x="4947061" y="5000353"/>
            <a:ext cx="76944" cy="92333"/>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00">
                <a:solidFill>
                  <a:srgbClr val="262626"/>
                </a:solidFill>
                <a:latin typeface="Arial"/>
                <a:ea typeface="Arial"/>
                <a:cs typeface="Arial"/>
                <a:sym typeface="Arial"/>
              </a:rPr>
              <a:t>10</a:t>
            </a:r>
            <a:endParaRPr b="1" sz="600">
              <a:solidFill>
                <a:srgbClr val="262626"/>
              </a:solidFill>
              <a:latin typeface="Arial"/>
              <a:ea typeface="Arial"/>
              <a:cs typeface="Arial"/>
              <a:sym typeface="Arial"/>
            </a:endParaRPr>
          </a:p>
        </p:txBody>
      </p:sp>
      <p:sp>
        <p:nvSpPr>
          <p:cNvPr id="4496" name="Google Shape;4496;p270"/>
          <p:cNvSpPr txBox="1"/>
          <p:nvPr/>
        </p:nvSpPr>
        <p:spPr>
          <a:xfrm>
            <a:off x="4921661" y="5104090"/>
            <a:ext cx="4009614" cy="4616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00">
                <a:solidFill>
                  <a:srgbClr val="262626"/>
                </a:solidFill>
                <a:latin typeface="Arial"/>
                <a:ea typeface="Arial"/>
                <a:cs typeface="Arial"/>
                <a:sym typeface="Arial"/>
              </a:rPr>
              <a:t>2021-09-22 06:23:48    2021-09-22 06:23:54      2021-09-22 06:23:59      2021-09-22 06:29:38     2021-09-22 06:29:43       2021-09-22 06:29:49      2021-09-22 06:32:14      2021-09-22 06:32:20     2021-09-22 06:32:25       2021-09-22 06:32:31</a:t>
            </a:r>
            <a:endParaRPr b="1" sz="300">
              <a:solidFill>
                <a:srgbClr val="262626"/>
              </a:solidFill>
              <a:latin typeface="Arial"/>
              <a:ea typeface="Arial"/>
              <a:cs typeface="Arial"/>
              <a:sym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1" name="Shape 4501"/>
        <p:cNvGrpSpPr/>
        <p:nvPr/>
      </p:nvGrpSpPr>
      <p:grpSpPr>
        <a:xfrm>
          <a:off x="0" y="0"/>
          <a:ext cx="0" cy="0"/>
          <a:chOff x="0" y="0"/>
          <a:chExt cx="0" cy="0"/>
        </a:xfrm>
      </p:grpSpPr>
      <p:grpSp>
        <p:nvGrpSpPr>
          <p:cNvPr id="4502" name="Google Shape;4502;p271"/>
          <p:cNvGrpSpPr/>
          <p:nvPr/>
        </p:nvGrpSpPr>
        <p:grpSpPr>
          <a:xfrm>
            <a:off x="1586" y="1099"/>
            <a:ext cx="9899652" cy="6855802"/>
            <a:chOff x="-1" y="0"/>
            <a:chExt cx="9902826" cy="6858000"/>
          </a:xfrm>
        </p:grpSpPr>
        <p:pic>
          <p:nvPicPr>
            <p:cNvPr id="4503" name="Google Shape;4503;p271"/>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4504" name="Google Shape;4504;p271"/>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4505" name="Google Shape;4505;p271"/>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4506" name="Google Shape;4506;p271"/>
            <p:cNvSpPr/>
            <p:nvPr/>
          </p:nvSpPr>
          <p:spPr>
            <a:xfrm>
              <a:off x="945928" y="2468874"/>
              <a:ext cx="8398097" cy="169267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5498">
                  <a:solidFill>
                    <a:srgbClr val="FFFFFF"/>
                  </a:solidFill>
                  <a:latin typeface="Arial"/>
                  <a:ea typeface="Arial"/>
                  <a:cs typeface="Arial"/>
                  <a:sym typeface="Arial"/>
                </a:rPr>
                <a:t>Kết thúc </a:t>
              </a:r>
              <a:endParaRPr/>
            </a:p>
            <a:p>
              <a:pPr indent="0" lvl="0" marL="0" marR="0" rtl="0" algn="l">
                <a:spcBef>
                  <a:spcPts val="0"/>
                </a:spcBef>
                <a:spcAft>
                  <a:spcPts val="0"/>
                </a:spcAft>
                <a:buNone/>
              </a:pPr>
              <a:r>
                <a:rPr lang="en-US" sz="5498">
                  <a:solidFill>
                    <a:srgbClr val="FFFFFF"/>
                  </a:solidFill>
                  <a:latin typeface="Arial"/>
                  <a:ea typeface="Arial"/>
                  <a:cs typeface="Arial"/>
                  <a:sym typeface="Arial"/>
                </a:rPr>
                <a:t>Tài liệu</a:t>
              </a:r>
              <a:endParaRPr sz="5498">
                <a:solidFill>
                  <a:srgbClr val="FFFFFF"/>
                </a:solidFill>
                <a:latin typeface="Arial"/>
                <a:ea typeface="Arial"/>
                <a:cs typeface="Arial"/>
                <a:sym typeface="Arial"/>
              </a:endParaRPr>
            </a:p>
          </p:txBody>
        </p:sp>
      </p:grpSp>
      <p:sp>
        <p:nvSpPr>
          <p:cNvPr id="4507" name="Google Shape;4507;p271"/>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300">
                <a:solidFill>
                  <a:schemeClr val="lt1"/>
                </a:solidFill>
                <a:latin typeface="Arial"/>
                <a:ea typeface="Arial"/>
                <a:cs typeface="Arial"/>
                <a:sym typeface="Arial"/>
              </a:rPr>
              <a:t>Samsung Innovation Campus</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2" name="Shape 4512"/>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p28"/>
          <p:cNvGrpSpPr/>
          <p:nvPr/>
        </p:nvGrpSpPr>
        <p:grpSpPr>
          <a:xfrm>
            <a:off x="4295775" y="3168817"/>
            <a:ext cx="4775455" cy="3031958"/>
            <a:chOff x="3009900" y="3772806"/>
            <a:chExt cx="3886200" cy="2472212"/>
          </a:xfrm>
        </p:grpSpPr>
        <p:pic>
          <p:nvPicPr>
            <p:cNvPr id="484" name="Google Shape;484;p28"/>
            <p:cNvPicPr preferRelativeResize="0"/>
            <p:nvPr/>
          </p:nvPicPr>
          <p:blipFill rotWithShape="1">
            <a:blip r:embed="rId3">
              <a:alphaModFix/>
            </a:blip>
            <a:srcRect b="6635" l="0" r="0" t="0"/>
            <a:stretch/>
          </p:blipFill>
          <p:spPr>
            <a:xfrm>
              <a:off x="3009900" y="3772806"/>
              <a:ext cx="3886200" cy="2472212"/>
            </a:xfrm>
            <a:prstGeom prst="rect">
              <a:avLst/>
            </a:prstGeom>
            <a:noFill/>
            <a:ln>
              <a:noFill/>
            </a:ln>
          </p:spPr>
        </p:pic>
        <p:sp>
          <p:nvSpPr>
            <p:cNvPr id="485" name="Google Shape;485;p28"/>
            <p:cNvSpPr/>
            <p:nvPr/>
          </p:nvSpPr>
          <p:spPr>
            <a:xfrm>
              <a:off x="4389120" y="4774131"/>
              <a:ext cx="591168" cy="336884"/>
            </a:xfrm>
            <a:prstGeom prst="rect">
              <a:avLst/>
            </a:prstGeom>
            <a:solidFill>
              <a:srgbClr val="E7EF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86" name="Google Shape;486;p28"/>
            <p:cNvSpPr txBox="1"/>
            <p:nvPr/>
          </p:nvSpPr>
          <p:spPr>
            <a:xfrm>
              <a:off x="4243095" y="4735210"/>
              <a:ext cx="883218"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City</a:t>
              </a:r>
              <a:br>
                <a:rPr b="1" lang="en-US" sz="1300">
                  <a:solidFill>
                    <a:schemeClr val="dk1"/>
                  </a:solidFill>
                  <a:latin typeface="Arial"/>
                  <a:ea typeface="Arial"/>
                  <a:cs typeface="Arial"/>
                  <a:sym typeface="Arial"/>
                </a:rPr>
              </a:br>
              <a:r>
                <a:rPr b="1" lang="en-US" sz="1300">
                  <a:solidFill>
                    <a:schemeClr val="dk1"/>
                  </a:solidFill>
                  <a:latin typeface="Arial"/>
                  <a:ea typeface="Arial"/>
                  <a:cs typeface="Arial"/>
                  <a:sym typeface="Arial"/>
                </a:rPr>
                <a:t>Network</a:t>
              </a:r>
              <a:endParaRPr b="1" sz="1300">
                <a:solidFill>
                  <a:schemeClr val="dk1"/>
                </a:solidFill>
                <a:latin typeface="Arial"/>
                <a:ea typeface="Arial"/>
                <a:cs typeface="Arial"/>
                <a:sym typeface="Arial"/>
              </a:endParaRPr>
            </a:p>
          </p:txBody>
        </p:sp>
      </p:grpSp>
      <p:sp>
        <p:nvSpPr>
          <p:cNvPr id="487" name="Google Shape;487;p2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Mạng MAN</a:t>
            </a:r>
            <a:endParaRPr/>
          </a:p>
        </p:txBody>
      </p:sp>
      <p:sp>
        <p:nvSpPr>
          <p:cNvPr id="488" name="Google Shape;488;p2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Phân loại và Tính năng của giao tiếp có dây</a:t>
            </a:r>
            <a:endParaRPr sz="1800">
              <a:solidFill>
                <a:schemeClr val="lt1"/>
              </a:solidFill>
              <a:latin typeface="Arial"/>
              <a:ea typeface="Arial"/>
              <a:cs typeface="Arial"/>
              <a:sym typeface="Arial"/>
            </a:endParaRPr>
          </a:p>
        </p:txBody>
      </p:sp>
      <p:sp>
        <p:nvSpPr>
          <p:cNvPr id="489" name="Google Shape;489;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490" name="Google Shape;490;p28"/>
          <p:cNvSpPr/>
          <p:nvPr/>
        </p:nvSpPr>
        <p:spPr>
          <a:xfrm>
            <a:off x="712182" y="2174873"/>
            <a:ext cx="8487381" cy="155601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MAN (Mạng đô thị)</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Một mạng giúp kết nối trong phạm vi một ngôi làng hoặc một thành phố với mạng LAN mở rộng và được kết nối</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Các nhà mạng thông thường cung cấp và quản lý hoạt động này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Ngành điện thoại qua mạng MAN</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Cung cấp SMDS (dịch vụ số liệu nhiều megabit có chuyển mạch)</a:t>
            </a:r>
            <a:endParaRPr/>
          </a:p>
        </p:txBody>
      </p:sp>
      <p:sp>
        <p:nvSpPr>
          <p:cNvPr id="491" name="Google Shape;491;p2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Mạng MAN (Mạng đô thị) là một mạng rộng hơn mạng LAN một chút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29"/>
          <p:cNvPicPr preferRelativeResize="0"/>
          <p:nvPr/>
        </p:nvPicPr>
        <p:blipFill rotWithShape="1">
          <a:blip r:embed="rId3">
            <a:alphaModFix/>
          </a:blip>
          <a:srcRect b="12238" l="0" r="0" t="0"/>
          <a:stretch/>
        </p:blipFill>
        <p:spPr>
          <a:xfrm>
            <a:off x="3742480" y="3638350"/>
            <a:ext cx="5725520" cy="2570582"/>
          </a:xfrm>
          <a:prstGeom prst="rect">
            <a:avLst/>
          </a:prstGeom>
          <a:noFill/>
          <a:ln>
            <a:noFill/>
          </a:ln>
        </p:spPr>
      </p:pic>
      <p:sp>
        <p:nvSpPr>
          <p:cNvPr id="498" name="Google Shape;498;p2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Mạng WAN</a:t>
            </a:r>
            <a:endParaRPr/>
          </a:p>
        </p:txBody>
      </p:sp>
      <p:sp>
        <p:nvSpPr>
          <p:cNvPr id="499" name="Google Shape;499;p2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Phân loại và Tính năng của giao tiếp có dây</a:t>
            </a:r>
            <a:endParaRPr sz="1800">
              <a:solidFill>
                <a:schemeClr val="lt1"/>
              </a:solidFill>
              <a:latin typeface="Arial"/>
              <a:ea typeface="Arial"/>
              <a:cs typeface="Arial"/>
              <a:sym typeface="Arial"/>
            </a:endParaRPr>
          </a:p>
        </p:txBody>
      </p:sp>
      <p:sp>
        <p:nvSpPr>
          <p:cNvPr id="500" name="Google Shape;500;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01" name="Google Shape;501;p29"/>
          <p:cNvSpPr/>
          <p:nvPr/>
        </p:nvSpPr>
        <p:spPr>
          <a:xfrm>
            <a:off x="712182" y="2174873"/>
            <a:ext cx="8487381" cy="185866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WAN (Mạng diện rộng)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a:t>
            </a:r>
            <a:r>
              <a:rPr b="0" i="0" lang="en-US" sz="1200" u="none" cap="none" strike="noStrike">
                <a:solidFill>
                  <a:srgbClr val="262626"/>
                </a:solidFill>
                <a:latin typeface="Arial"/>
                <a:ea typeface="Arial"/>
                <a:cs typeface="Arial"/>
                <a:sym typeface="Arial"/>
              </a:rPr>
              <a:t>mạng có phạm vi rất rộng</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Ví dụ về mạng WAN là mạng Internet kết nối toàn thế giới</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Nói chung, mạng WAN có phạm vi kết nối rộng hơn mạng LAN</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Cần rất nhiều tiền để xây dựng mạng này.</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Tốc độ chậm hơn mạng LAN</a:t>
            </a:r>
            <a:endParaRPr/>
          </a:p>
        </p:txBody>
      </p:sp>
      <p:sp>
        <p:nvSpPr>
          <p:cNvPr id="502" name="Google Shape;502;p2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WAN là một mạng kết nối các quốc gia với nhau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3"/>
          <p:cNvGrpSpPr/>
          <p:nvPr/>
        </p:nvGrpSpPr>
        <p:grpSpPr>
          <a:xfrm>
            <a:off x="449856" y="450955"/>
            <a:ext cx="9008694" cy="369332"/>
            <a:chOff x="450000" y="450000"/>
            <a:chExt cx="9011582" cy="369450"/>
          </a:xfrm>
        </p:grpSpPr>
        <p:sp>
          <p:nvSpPr>
            <p:cNvPr id="161" name="Google Shape;161;p3"/>
            <p:cNvSpPr/>
            <p:nvPr/>
          </p:nvSpPr>
          <p:spPr>
            <a:xfrm>
              <a:off x="450000" y="450000"/>
              <a:ext cx="8785226" cy="369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193EB0"/>
                  </a:solidFill>
                  <a:latin typeface="Arial"/>
                  <a:ea typeface="Arial"/>
                  <a:cs typeface="Arial"/>
                  <a:sym typeface="Arial"/>
                </a:rPr>
                <a:t>   Mô tả Chương</a:t>
              </a:r>
              <a:endParaRPr b="0" i="0" sz="2400" u="none" cap="none" strike="noStrike">
                <a:solidFill>
                  <a:srgbClr val="193EB0"/>
                </a:solidFill>
                <a:latin typeface="Arial"/>
                <a:ea typeface="Arial"/>
                <a:cs typeface="Arial"/>
                <a:sym typeface="Arial"/>
              </a:endParaRPr>
            </a:p>
          </p:txBody>
        </p:sp>
        <p:cxnSp>
          <p:nvCxnSpPr>
            <p:cNvPr id="162" name="Google Shape;162;p3"/>
            <p:cNvCxnSpPr/>
            <p:nvPr/>
          </p:nvCxnSpPr>
          <p:spPr>
            <a:xfrm>
              <a:off x="2822163" y="630000"/>
              <a:ext cx="6639419" cy="0"/>
            </a:xfrm>
            <a:prstGeom prst="straightConnector1">
              <a:avLst/>
            </a:prstGeom>
            <a:noFill/>
            <a:ln cap="flat" cmpd="sng" w="12700">
              <a:solidFill>
                <a:srgbClr val="1428A0"/>
              </a:solidFill>
              <a:prstDash val="solid"/>
              <a:miter lim="800000"/>
              <a:headEnd len="sm" w="sm" type="none"/>
              <a:tailEnd len="sm" w="sm" type="none"/>
            </a:ln>
          </p:spPr>
        </p:cxnSp>
      </p:grpSp>
      <p:sp>
        <p:nvSpPr>
          <p:cNvPr id="163" name="Google Shape;163;p3"/>
          <p:cNvSpPr/>
          <p:nvPr/>
        </p:nvSpPr>
        <p:spPr>
          <a:xfrm>
            <a:off x="710975" y="1619179"/>
            <a:ext cx="8630058" cy="1701362"/>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về đặc điểm cần có của cơ sở hạ tầng và các thiết bị phần cứng để sử dụng Mạng Dữ liệu. </a:t>
            </a:r>
            <a:endParaRPr b="0" i="0" sz="1300" u="none" cap="none" strike="noStrike">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về cấu trúc liên kết mạng và cấu hình mạng theo khoảng cách.</a:t>
            </a:r>
            <a:endParaRPr b="0" i="0" sz="1300" u="none" cap="none" strike="noStrike">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khái niệm về lập trình socket và hiểu lập trình mạng bằng Raspberry Pi.</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Có thể lưu trữ dữ liệu đã thu thập bằng cách sử dụng cơ sở dữ liệu và tìm kiếm dữ liệu đã thu thập được.</a:t>
            </a:r>
            <a:endParaRPr b="0" i="0" sz="1300" u="none" cap="none" strike="noStrike">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Trong thực tế, có thể sử dụng Raspberry Pi làm máy chủ cơ sở dữ liệu.</a:t>
            </a:r>
            <a:endParaRPr/>
          </a:p>
        </p:txBody>
      </p:sp>
      <p:grpSp>
        <p:nvGrpSpPr>
          <p:cNvPr id="164" name="Google Shape;164;p3"/>
          <p:cNvGrpSpPr/>
          <p:nvPr/>
        </p:nvGrpSpPr>
        <p:grpSpPr>
          <a:xfrm>
            <a:off x="441605" y="1288351"/>
            <a:ext cx="8899428" cy="233692"/>
            <a:chOff x="441747" y="1714333"/>
            <a:chExt cx="8902281" cy="233767"/>
          </a:xfrm>
        </p:grpSpPr>
        <p:sp>
          <p:nvSpPr>
            <p:cNvPr id="165" name="Google Shape;165;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Mục tiêu của các chương</a:t>
              </a:r>
              <a:endParaRPr b="0" i="0" sz="1400" u="none" cap="none" strike="noStrike">
                <a:solidFill>
                  <a:srgbClr val="262626"/>
                </a:solidFill>
                <a:latin typeface="Arial"/>
                <a:ea typeface="Arial"/>
                <a:cs typeface="Arial"/>
                <a:sym typeface="Arial"/>
              </a:endParaRPr>
            </a:p>
          </p:txBody>
        </p:sp>
        <p:sp>
          <p:nvSpPr>
            <p:cNvPr id="166" name="Google Shape;166;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grpSp>
        <p:nvGrpSpPr>
          <p:cNvPr id="167" name="Google Shape;167;p3"/>
          <p:cNvGrpSpPr/>
          <p:nvPr/>
        </p:nvGrpSpPr>
        <p:grpSpPr>
          <a:xfrm>
            <a:off x="449856" y="3563502"/>
            <a:ext cx="8899428" cy="233692"/>
            <a:chOff x="441747" y="1714333"/>
            <a:chExt cx="8902281" cy="233767"/>
          </a:xfrm>
        </p:grpSpPr>
        <p:sp>
          <p:nvSpPr>
            <p:cNvPr id="168" name="Google Shape;168;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 của các chương</a:t>
              </a:r>
              <a:endParaRPr sz="1400">
                <a:solidFill>
                  <a:srgbClr val="262626"/>
                </a:solidFill>
                <a:latin typeface="Arial"/>
                <a:ea typeface="Arial"/>
                <a:cs typeface="Arial"/>
                <a:sym typeface="Arial"/>
              </a:endParaRPr>
            </a:p>
          </p:txBody>
        </p:sp>
        <p:sp>
          <p:nvSpPr>
            <p:cNvPr id="169" name="Google Shape;169;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sp>
        <p:nvSpPr>
          <p:cNvPr id="170" name="Google Shape;170;p3"/>
          <p:cNvSpPr/>
          <p:nvPr/>
        </p:nvSpPr>
        <p:spPr>
          <a:xfrm>
            <a:off x="710974" y="3868287"/>
            <a:ext cx="8630058" cy="1701362"/>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1. Tìm hiểu về Mạng</a:t>
            </a:r>
            <a:endParaRPr sz="1300">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2. Các giao thức</a:t>
            </a:r>
            <a:endParaRPr sz="1300">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3. Lập trình Socket </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4 Hướng dẫn truyền thông socket với </a:t>
            </a:r>
            <a:endParaRPr sz="1300">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5. Sử dụng Raspberry Pi làm máy chủ cơ sở dữ liệu</a:t>
            </a:r>
            <a:endParaRPr sz="1300">
              <a:solidFill>
                <a:srgbClr val="26262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0"/>
          <p:cNvSpPr/>
          <p:nvPr/>
        </p:nvSpPr>
        <p:spPr>
          <a:xfrm>
            <a:off x="831273" y="3038807"/>
            <a:ext cx="850322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Tìm hiểu về Mạng</a:t>
            </a:r>
            <a:endParaRPr sz="3600">
              <a:solidFill>
                <a:schemeClr val="dk1"/>
              </a:solidFill>
              <a:latin typeface="Arial"/>
              <a:ea typeface="Arial"/>
              <a:cs typeface="Arial"/>
              <a:sym typeface="Arial"/>
            </a:endParaRPr>
          </a:p>
        </p:txBody>
      </p:sp>
      <p:sp>
        <p:nvSpPr>
          <p:cNvPr id="509" name="Google Shape;509;p3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510" name="Google Shape;510;p30"/>
          <p:cNvSpPr/>
          <p:nvPr/>
        </p:nvSpPr>
        <p:spPr>
          <a:xfrm>
            <a:off x="1054112" y="4003778"/>
            <a:ext cx="3740912" cy="176971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Tổng quan về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Thiết bị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Chuyển đổi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Phương thức truyền dữ liệu của Mạng</a:t>
            </a:r>
            <a:endParaRPr sz="1800">
              <a:solidFill>
                <a:srgbClr val="A6A6A6"/>
              </a:solidFill>
              <a:latin typeface="Arial"/>
              <a:ea typeface="Arial"/>
              <a:cs typeface="Arial"/>
              <a:sym typeface="Arial"/>
            </a:endParaRPr>
          </a:p>
        </p:txBody>
      </p:sp>
      <p:sp>
        <p:nvSpPr>
          <p:cNvPr id="511" name="Google Shape;511;p30"/>
          <p:cNvSpPr/>
          <p:nvPr/>
        </p:nvSpPr>
        <p:spPr>
          <a:xfrm>
            <a:off x="5107800" y="4003778"/>
            <a:ext cx="3877703"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1.5. Phân loại mạng dựa trên kích cỡ</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1.6. Cấu trúc liên kết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1.7. Sử dụng Mạng</a:t>
            </a:r>
            <a:endParaRPr sz="1800">
              <a:solidFill>
                <a:srgbClr val="A5A5A5"/>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 liên kết Mạng</a:t>
            </a:r>
            <a:endParaRPr sz="2400">
              <a:solidFill>
                <a:srgbClr val="0C0C0C"/>
              </a:solidFill>
              <a:latin typeface="Arial"/>
              <a:ea typeface="Arial"/>
              <a:cs typeface="Arial"/>
              <a:sym typeface="Arial"/>
            </a:endParaRPr>
          </a:p>
        </p:txBody>
      </p:sp>
      <p:sp>
        <p:nvSpPr>
          <p:cNvPr id="518" name="Google Shape;518;p3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Cấu trúc liên kết Mạng</a:t>
            </a:r>
            <a:endParaRPr sz="1800">
              <a:solidFill>
                <a:schemeClr val="lt1"/>
              </a:solidFill>
              <a:latin typeface="Arial"/>
              <a:ea typeface="Arial"/>
              <a:cs typeface="Arial"/>
              <a:sym typeface="Arial"/>
            </a:endParaRPr>
          </a:p>
        </p:txBody>
      </p:sp>
      <p:sp>
        <p:nvSpPr>
          <p:cNvPr id="519" name="Google Shape;519;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20" name="Google Shape;520;p31"/>
          <p:cNvSpPr/>
          <p:nvPr/>
        </p:nvSpPr>
        <p:spPr>
          <a:xfrm>
            <a:off x="712182" y="2393948"/>
            <a:ext cx="8487381" cy="337189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Cấu trúc liên kết mạng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Nút</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Một thiết bị giao tiếp có địa chỉ được kết nối với một mạng máy tính. </a:t>
            </a:r>
            <a:endParaRPr/>
          </a:p>
          <a:p>
            <a:pPr indent="-182562" lvl="2" marL="627063" marR="0" rtl="0" algn="l">
              <a:spcBef>
                <a:spcPts val="800"/>
              </a:spcBef>
              <a:spcAft>
                <a:spcPts val="0"/>
              </a:spcAft>
              <a:buClr>
                <a:srgbClr val="262626"/>
              </a:buClr>
              <a:buSzPts val="1200"/>
              <a:buFont typeface="Arial"/>
              <a:buChar char="•"/>
            </a:pPr>
            <a:r>
              <a:rPr b="0" i="0" lang="en-US" sz="1200" u="none" cap="none" strike="noStrike">
                <a:solidFill>
                  <a:srgbClr val="262626"/>
                </a:solidFill>
                <a:latin typeface="Arial"/>
                <a:ea typeface="Arial"/>
                <a:cs typeface="Arial"/>
                <a:sym typeface="Arial"/>
              </a:rPr>
              <a:t>Nó được gọi là một máy chủ.</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Mỗi máy tính, bộ định tuyến, máy in, v.v., là một nút.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dạng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Dạng tuyến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Dạng sao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Dạng vòng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Dạng cây</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Dạng lưới</a:t>
            </a:r>
            <a:endParaRPr/>
          </a:p>
        </p:txBody>
      </p:sp>
      <p:sp>
        <p:nvSpPr>
          <p:cNvPr id="521" name="Google Shape;521;p3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Cấu trúc liên kết mạng là sự sắp xếp vật lý hoặc logic của các nút và đường dẫn kết nối tới mạng.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Dạng tuyến</a:t>
            </a:r>
            <a:endParaRPr sz="2400">
              <a:solidFill>
                <a:srgbClr val="0C0C0C"/>
              </a:solidFill>
              <a:latin typeface="Arial"/>
              <a:ea typeface="Arial"/>
              <a:cs typeface="Arial"/>
              <a:sym typeface="Arial"/>
            </a:endParaRPr>
          </a:p>
        </p:txBody>
      </p:sp>
      <p:sp>
        <p:nvSpPr>
          <p:cNvPr id="528" name="Google Shape;528;p3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Cấu trúc liên kết Mạng</a:t>
            </a:r>
            <a:endParaRPr sz="1800">
              <a:solidFill>
                <a:schemeClr val="lt1"/>
              </a:solidFill>
              <a:latin typeface="Arial"/>
              <a:ea typeface="Arial"/>
              <a:cs typeface="Arial"/>
              <a:sym typeface="Arial"/>
            </a:endParaRPr>
          </a:p>
        </p:txBody>
      </p:sp>
      <p:sp>
        <p:nvSpPr>
          <p:cNvPr id="529" name="Google Shape;529;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30" name="Google Shape;530;p32"/>
          <p:cNvSpPr/>
          <p:nvPr/>
        </p:nvSpPr>
        <p:spPr>
          <a:xfrm>
            <a:off x="744771" y="2451596"/>
            <a:ext cx="8487381" cy="152523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Dạng tuyến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Cấu trúc này khá đơn giản và chi phí cho dây cáp rất nhỏ.</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một nút truyền dữ liệu khi một nút khác cũng đang truyền dữ liệu thì sẽ xảy ra xung đột.</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Nếu xảy ra xung đột, thì sau đó sẽ phải truyền lại dữ liệu. Nếu có nhiều nút hoặc lưu lượng dữ liệu cao, xung đột sẽ </a:t>
            </a:r>
            <a:endParaRPr b="0" i="0" sz="1200" u="none" cap="none" strike="noStrike">
              <a:solidFill>
                <a:srgbClr val="262626"/>
              </a:solidFill>
              <a:latin typeface="Arial"/>
              <a:ea typeface="Arial"/>
              <a:cs typeface="Arial"/>
              <a:sym typeface="Arial"/>
            </a:endParaRPr>
          </a:p>
          <a:p>
            <a:pPr indent="0" lvl="2" marL="357187" marR="0" rtl="0" algn="l">
              <a:spcBef>
                <a:spcPts val="800"/>
              </a:spcBef>
              <a:spcAft>
                <a:spcPts val="0"/>
              </a:spcAft>
              <a:buNone/>
            </a:pPr>
            <a:r>
              <a:rPr b="0" i="0" lang="en-US" sz="1200" u="none" cap="none" strike="noStrike">
                <a:solidFill>
                  <a:srgbClr val="262626"/>
                </a:solidFill>
                <a:latin typeface="Arial"/>
                <a:ea typeface="Arial"/>
                <a:cs typeface="Arial"/>
                <a:sym typeface="Arial"/>
              </a:rPr>
              <a:t>  xảy ra thường xuyên và hiệu suất của mạng sẽ giảm.</a:t>
            </a:r>
            <a:endParaRPr/>
          </a:p>
        </p:txBody>
      </p:sp>
      <p:grpSp>
        <p:nvGrpSpPr>
          <p:cNvPr id="531" name="Google Shape;531;p32"/>
          <p:cNvGrpSpPr/>
          <p:nvPr/>
        </p:nvGrpSpPr>
        <p:grpSpPr>
          <a:xfrm>
            <a:off x="2182021" y="4015622"/>
            <a:ext cx="5638225" cy="1296214"/>
            <a:chOff x="2144100" y="4134202"/>
            <a:chExt cx="5617800" cy="1291518"/>
          </a:xfrm>
        </p:grpSpPr>
        <p:sp>
          <p:nvSpPr>
            <p:cNvPr id="532" name="Google Shape;532;p32"/>
            <p:cNvSpPr/>
            <p:nvPr/>
          </p:nvSpPr>
          <p:spPr>
            <a:xfrm>
              <a:off x="2387600" y="5262880"/>
              <a:ext cx="4958065" cy="9482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533" name="Google Shape;533;p32"/>
            <p:cNvPicPr preferRelativeResize="0"/>
            <p:nvPr/>
          </p:nvPicPr>
          <p:blipFill rotWithShape="1">
            <a:blip r:embed="rId3">
              <a:alphaModFix/>
            </a:blip>
            <a:srcRect b="56019" l="0" r="0" t="0"/>
            <a:stretch/>
          </p:blipFill>
          <p:spPr>
            <a:xfrm>
              <a:off x="2144100" y="4134202"/>
              <a:ext cx="5617800" cy="773078"/>
            </a:xfrm>
            <a:prstGeom prst="rect">
              <a:avLst/>
            </a:prstGeom>
            <a:noFill/>
            <a:ln>
              <a:noFill/>
            </a:ln>
          </p:spPr>
        </p:pic>
        <p:cxnSp>
          <p:nvCxnSpPr>
            <p:cNvPr id="534" name="Google Shape;534;p32"/>
            <p:cNvCxnSpPr/>
            <p:nvPr/>
          </p:nvCxnSpPr>
          <p:spPr>
            <a:xfrm>
              <a:off x="2905760" y="4978400"/>
              <a:ext cx="0" cy="365760"/>
            </a:xfrm>
            <a:prstGeom prst="straightConnector1">
              <a:avLst/>
            </a:prstGeom>
            <a:noFill/>
            <a:ln cap="flat" cmpd="sng" w="9525">
              <a:solidFill>
                <a:srgbClr val="BFBFBF"/>
              </a:solidFill>
              <a:prstDash val="solid"/>
              <a:miter lim="800000"/>
              <a:headEnd len="sm" w="sm" type="none"/>
              <a:tailEnd len="sm" w="sm" type="none"/>
            </a:ln>
          </p:spPr>
        </p:cxnSp>
        <p:cxnSp>
          <p:nvCxnSpPr>
            <p:cNvPr id="535" name="Google Shape;535;p32"/>
            <p:cNvCxnSpPr/>
            <p:nvPr/>
          </p:nvCxnSpPr>
          <p:spPr>
            <a:xfrm>
              <a:off x="4192693" y="4978400"/>
              <a:ext cx="0" cy="365760"/>
            </a:xfrm>
            <a:prstGeom prst="straightConnector1">
              <a:avLst/>
            </a:prstGeom>
            <a:noFill/>
            <a:ln cap="flat" cmpd="sng" w="9525">
              <a:solidFill>
                <a:srgbClr val="BFBFBF"/>
              </a:solidFill>
              <a:prstDash val="solid"/>
              <a:miter lim="800000"/>
              <a:headEnd len="sm" w="sm" type="none"/>
              <a:tailEnd len="sm" w="sm" type="none"/>
            </a:ln>
          </p:spPr>
        </p:cxnSp>
        <p:cxnSp>
          <p:nvCxnSpPr>
            <p:cNvPr id="536" name="Google Shape;536;p32"/>
            <p:cNvCxnSpPr/>
            <p:nvPr/>
          </p:nvCxnSpPr>
          <p:spPr>
            <a:xfrm>
              <a:off x="5479626" y="4978400"/>
              <a:ext cx="0" cy="365760"/>
            </a:xfrm>
            <a:prstGeom prst="straightConnector1">
              <a:avLst/>
            </a:prstGeom>
            <a:noFill/>
            <a:ln cap="flat" cmpd="sng" w="9525">
              <a:solidFill>
                <a:srgbClr val="BFBFBF"/>
              </a:solidFill>
              <a:prstDash val="solid"/>
              <a:miter lim="800000"/>
              <a:headEnd len="sm" w="sm" type="none"/>
              <a:tailEnd len="sm" w="sm" type="none"/>
            </a:ln>
          </p:spPr>
        </p:cxnSp>
        <p:cxnSp>
          <p:nvCxnSpPr>
            <p:cNvPr id="537" name="Google Shape;537;p32"/>
            <p:cNvCxnSpPr/>
            <p:nvPr/>
          </p:nvCxnSpPr>
          <p:spPr>
            <a:xfrm>
              <a:off x="6766560" y="4978400"/>
              <a:ext cx="0" cy="365760"/>
            </a:xfrm>
            <a:prstGeom prst="straightConnector1">
              <a:avLst/>
            </a:prstGeom>
            <a:noFill/>
            <a:ln cap="flat" cmpd="sng" w="9525">
              <a:solidFill>
                <a:srgbClr val="BFBFBF"/>
              </a:solidFill>
              <a:prstDash val="solid"/>
              <a:miter lim="800000"/>
              <a:headEnd len="sm" w="sm" type="none"/>
              <a:tailEnd len="sm" w="sm" type="none"/>
            </a:ln>
          </p:spPr>
        </p:cxnSp>
        <p:sp>
          <p:nvSpPr>
            <p:cNvPr id="538" name="Google Shape;538;p32"/>
            <p:cNvSpPr/>
            <p:nvPr/>
          </p:nvSpPr>
          <p:spPr>
            <a:xfrm>
              <a:off x="2270760" y="5192040"/>
              <a:ext cx="233680" cy="23368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9" name="Google Shape;539;p32"/>
            <p:cNvSpPr/>
            <p:nvPr/>
          </p:nvSpPr>
          <p:spPr>
            <a:xfrm>
              <a:off x="2771986" y="5192040"/>
              <a:ext cx="233680" cy="233680"/>
            </a:xfrm>
            <a:prstGeom prst="ellipse">
              <a:avLst/>
            </a:prstGeom>
            <a:solidFill>
              <a:srgbClr val="193EB0"/>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0" name="Google Shape;540;p32"/>
            <p:cNvSpPr/>
            <p:nvPr/>
          </p:nvSpPr>
          <p:spPr>
            <a:xfrm>
              <a:off x="4075853" y="5192040"/>
              <a:ext cx="233680" cy="233680"/>
            </a:xfrm>
            <a:prstGeom prst="ellipse">
              <a:avLst/>
            </a:prstGeom>
            <a:solidFill>
              <a:srgbClr val="193EB0"/>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1" name="Google Shape;541;p32"/>
            <p:cNvSpPr/>
            <p:nvPr/>
          </p:nvSpPr>
          <p:spPr>
            <a:xfrm>
              <a:off x="5362786" y="5192040"/>
              <a:ext cx="233680" cy="233680"/>
            </a:xfrm>
            <a:prstGeom prst="ellipse">
              <a:avLst/>
            </a:prstGeom>
            <a:solidFill>
              <a:srgbClr val="193EB0"/>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2" name="Google Shape;542;p32"/>
            <p:cNvSpPr/>
            <p:nvPr/>
          </p:nvSpPr>
          <p:spPr>
            <a:xfrm>
              <a:off x="6649719" y="5192040"/>
              <a:ext cx="233680" cy="233680"/>
            </a:xfrm>
            <a:prstGeom prst="ellipse">
              <a:avLst/>
            </a:prstGeom>
            <a:solidFill>
              <a:srgbClr val="193EB0"/>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3" name="Google Shape;543;p32"/>
            <p:cNvSpPr/>
            <p:nvPr/>
          </p:nvSpPr>
          <p:spPr>
            <a:xfrm>
              <a:off x="7216882" y="5192040"/>
              <a:ext cx="233680" cy="23368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4" name="Google Shape;544;p32"/>
            <p:cNvSpPr/>
            <p:nvPr/>
          </p:nvSpPr>
          <p:spPr>
            <a:xfrm>
              <a:off x="2563283"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5" name="Google Shape;545;p32"/>
            <p:cNvSpPr/>
            <p:nvPr/>
          </p:nvSpPr>
          <p:spPr>
            <a:xfrm>
              <a:off x="2714066"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6" name="Google Shape;546;p32"/>
            <p:cNvSpPr/>
            <p:nvPr/>
          </p:nvSpPr>
          <p:spPr>
            <a:xfrm>
              <a:off x="3097370"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7" name="Google Shape;547;p32"/>
            <p:cNvSpPr/>
            <p:nvPr/>
          </p:nvSpPr>
          <p:spPr>
            <a:xfrm>
              <a:off x="3265640"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8" name="Google Shape;548;p32"/>
            <p:cNvSpPr/>
            <p:nvPr/>
          </p:nvSpPr>
          <p:spPr>
            <a:xfrm>
              <a:off x="3433910"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9" name="Google Shape;549;p32"/>
            <p:cNvSpPr/>
            <p:nvPr/>
          </p:nvSpPr>
          <p:spPr>
            <a:xfrm>
              <a:off x="3602180"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0" name="Google Shape;550;p32"/>
            <p:cNvSpPr/>
            <p:nvPr/>
          </p:nvSpPr>
          <p:spPr>
            <a:xfrm>
              <a:off x="3770450"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1" name="Google Shape;551;p32"/>
            <p:cNvSpPr/>
            <p:nvPr/>
          </p:nvSpPr>
          <p:spPr>
            <a:xfrm>
              <a:off x="3938721"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2" name="Google Shape;552;p32"/>
            <p:cNvSpPr/>
            <p:nvPr/>
          </p:nvSpPr>
          <p:spPr>
            <a:xfrm>
              <a:off x="4389846"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3" name="Google Shape;553;p32"/>
            <p:cNvSpPr/>
            <p:nvPr/>
          </p:nvSpPr>
          <p:spPr>
            <a:xfrm>
              <a:off x="4558116"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4" name="Google Shape;554;p32"/>
            <p:cNvSpPr/>
            <p:nvPr/>
          </p:nvSpPr>
          <p:spPr>
            <a:xfrm>
              <a:off x="4726386"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5" name="Google Shape;555;p32"/>
            <p:cNvSpPr/>
            <p:nvPr/>
          </p:nvSpPr>
          <p:spPr>
            <a:xfrm>
              <a:off x="4894656"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6" name="Google Shape;556;p32"/>
            <p:cNvSpPr/>
            <p:nvPr/>
          </p:nvSpPr>
          <p:spPr>
            <a:xfrm>
              <a:off x="5062926"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7" name="Google Shape;557;p32"/>
            <p:cNvSpPr/>
            <p:nvPr/>
          </p:nvSpPr>
          <p:spPr>
            <a:xfrm>
              <a:off x="5231197"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8" name="Google Shape;558;p32"/>
            <p:cNvSpPr/>
            <p:nvPr/>
          </p:nvSpPr>
          <p:spPr>
            <a:xfrm>
              <a:off x="5675575"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9" name="Google Shape;559;p32"/>
            <p:cNvSpPr/>
            <p:nvPr/>
          </p:nvSpPr>
          <p:spPr>
            <a:xfrm>
              <a:off x="5843845"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0" name="Google Shape;560;p32"/>
            <p:cNvSpPr/>
            <p:nvPr/>
          </p:nvSpPr>
          <p:spPr>
            <a:xfrm>
              <a:off x="6012115"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1" name="Google Shape;561;p32"/>
            <p:cNvSpPr/>
            <p:nvPr/>
          </p:nvSpPr>
          <p:spPr>
            <a:xfrm>
              <a:off x="6180385"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2" name="Google Shape;562;p32"/>
            <p:cNvSpPr/>
            <p:nvPr/>
          </p:nvSpPr>
          <p:spPr>
            <a:xfrm>
              <a:off x="6348655"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3" name="Google Shape;563;p32"/>
            <p:cNvSpPr/>
            <p:nvPr/>
          </p:nvSpPr>
          <p:spPr>
            <a:xfrm>
              <a:off x="6516926"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4" name="Google Shape;564;p32"/>
            <p:cNvSpPr/>
            <p:nvPr/>
          </p:nvSpPr>
          <p:spPr>
            <a:xfrm>
              <a:off x="6949760"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5" name="Google Shape;565;p32"/>
            <p:cNvSpPr/>
            <p:nvPr/>
          </p:nvSpPr>
          <p:spPr>
            <a:xfrm>
              <a:off x="7112743" y="5288562"/>
              <a:ext cx="45719" cy="4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566" name="Google Shape;566;p32"/>
          <p:cNvSpPr/>
          <p:nvPr/>
        </p:nvSpPr>
        <p:spPr>
          <a:xfrm>
            <a:off x="580388" y="1944537"/>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Trong dạng tuyến, tất cả nút mạng đều được kết nối tới trên một đường dây trên đường truyền, gọi là một tuyến (bus).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3"/>
          <p:cNvSpPr/>
          <p:nvPr/>
        </p:nvSpPr>
        <p:spPr>
          <a:xfrm>
            <a:off x="580388" y="3011775"/>
            <a:ext cx="8619175" cy="215444"/>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Cấu trúc tập trung giúp phát hiện lỗi đơn giản, bảo trì dễ dàng và kiểm soát đường truyền đơn giản hơn</a:t>
            </a:r>
            <a:endParaRPr/>
          </a:p>
        </p:txBody>
      </p:sp>
      <p:sp>
        <p:nvSpPr>
          <p:cNvPr id="573" name="Google Shape;573;p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Dạng sao</a:t>
            </a:r>
            <a:endParaRPr sz="2400">
              <a:solidFill>
                <a:srgbClr val="0C0C0C"/>
              </a:solidFill>
              <a:latin typeface="Arial"/>
              <a:ea typeface="Arial"/>
              <a:cs typeface="Arial"/>
              <a:sym typeface="Arial"/>
            </a:endParaRPr>
          </a:p>
        </p:txBody>
      </p:sp>
      <p:sp>
        <p:nvSpPr>
          <p:cNvPr id="574" name="Google Shape;574;p3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Cấu trúc liên kết Mạng</a:t>
            </a:r>
            <a:endParaRPr sz="1800">
              <a:solidFill>
                <a:schemeClr val="lt1"/>
              </a:solidFill>
              <a:latin typeface="Arial"/>
              <a:ea typeface="Arial"/>
              <a:cs typeface="Arial"/>
              <a:sym typeface="Arial"/>
            </a:endParaRPr>
          </a:p>
        </p:txBody>
      </p:sp>
      <p:sp>
        <p:nvSpPr>
          <p:cNvPr id="575" name="Google Shape;575;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76" name="Google Shape;576;p33"/>
          <p:cNvSpPr/>
          <p:nvPr/>
        </p:nvSpPr>
        <p:spPr>
          <a:xfrm>
            <a:off x="712182" y="255587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thiết bị trung tâm thông minh có thể kiểm soát lượng giao tiếp trên mạng hoặc ngăn xung đột</a:t>
            </a:r>
            <a:endParaRPr sz="1300">
              <a:solidFill>
                <a:srgbClr val="262626"/>
              </a:solidFill>
              <a:latin typeface="Arial"/>
              <a:ea typeface="Arial"/>
              <a:cs typeface="Arial"/>
              <a:sym typeface="Arial"/>
            </a:endParaRPr>
          </a:p>
        </p:txBody>
      </p:sp>
      <p:grpSp>
        <p:nvGrpSpPr>
          <p:cNvPr id="577" name="Google Shape;577;p33"/>
          <p:cNvGrpSpPr/>
          <p:nvPr/>
        </p:nvGrpSpPr>
        <p:grpSpPr>
          <a:xfrm>
            <a:off x="2726461" y="3615410"/>
            <a:ext cx="4021180" cy="2066349"/>
            <a:chOff x="2804500" y="4134202"/>
            <a:chExt cx="3953536" cy="2031590"/>
          </a:xfrm>
        </p:grpSpPr>
        <p:pic>
          <p:nvPicPr>
            <p:cNvPr id="578" name="Google Shape;578;p33"/>
            <p:cNvPicPr preferRelativeResize="0"/>
            <p:nvPr/>
          </p:nvPicPr>
          <p:blipFill rotWithShape="1">
            <a:blip r:embed="rId3">
              <a:alphaModFix/>
            </a:blip>
            <a:srcRect b="56309" l="0" r="75546" t="0"/>
            <a:stretch/>
          </p:blipFill>
          <p:spPr>
            <a:xfrm>
              <a:off x="2804500" y="4134202"/>
              <a:ext cx="1373800" cy="767998"/>
            </a:xfrm>
            <a:prstGeom prst="rect">
              <a:avLst/>
            </a:prstGeom>
            <a:noFill/>
            <a:ln>
              <a:noFill/>
            </a:ln>
          </p:spPr>
        </p:pic>
        <p:pic>
          <p:nvPicPr>
            <p:cNvPr id="579" name="Google Shape;579;p33"/>
            <p:cNvPicPr preferRelativeResize="0"/>
            <p:nvPr/>
          </p:nvPicPr>
          <p:blipFill rotWithShape="1">
            <a:blip r:embed="rId3">
              <a:alphaModFix/>
            </a:blip>
            <a:srcRect b="56309" l="0" r="75546" t="0"/>
            <a:stretch/>
          </p:blipFill>
          <p:spPr>
            <a:xfrm>
              <a:off x="5384236" y="4134202"/>
              <a:ext cx="1373800" cy="767998"/>
            </a:xfrm>
            <a:prstGeom prst="rect">
              <a:avLst/>
            </a:prstGeom>
            <a:noFill/>
            <a:ln>
              <a:noFill/>
            </a:ln>
          </p:spPr>
        </p:pic>
        <p:pic>
          <p:nvPicPr>
            <p:cNvPr id="580" name="Google Shape;580;p33"/>
            <p:cNvPicPr preferRelativeResize="0"/>
            <p:nvPr/>
          </p:nvPicPr>
          <p:blipFill rotWithShape="1">
            <a:blip r:embed="rId3">
              <a:alphaModFix/>
            </a:blip>
            <a:srcRect b="56309" l="0" r="75546" t="0"/>
            <a:stretch/>
          </p:blipFill>
          <p:spPr>
            <a:xfrm>
              <a:off x="2804500" y="5277659"/>
              <a:ext cx="1373800" cy="767998"/>
            </a:xfrm>
            <a:prstGeom prst="rect">
              <a:avLst/>
            </a:prstGeom>
            <a:noFill/>
            <a:ln>
              <a:noFill/>
            </a:ln>
          </p:spPr>
        </p:pic>
        <p:pic>
          <p:nvPicPr>
            <p:cNvPr id="581" name="Google Shape;581;p33"/>
            <p:cNvPicPr preferRelativeResize="0"/>
            <p:nvPr/>
          </p:nvPicPr>
          <p:blipFill rotWithShape="1">
            <a:blip r:embed="rId3">
              <a:alphaModFix/>
            </a:blip>
            <a:srcRect b="56309" l="0" r="75546" t="0"/>
            <a:stretch/>
          </p:blipFill>
          <p:spPr>
            <a:xfrm>
              <a:off x="5384236" y="5277659"/>
              <a:ext cx="1373800" cy="767998"/>
            </a:xfrm>
            <a:prstGeom prst="rect">
              <a:avLst/>
            </a:prstGeom>
            <a:noFill/>
            <a:ln>
              <a:noFill/>
            </a:ln>
          </p:spPr>
        </p:pic>
        <p:cxnSp>
          <p:nvCxnSpPr>
            <p:cNvPr id="582" name="Google Shape;582;p33"/>
            <p:cNvCxnSpPr>
              <a:stCxn id="578" idx="3"/>
            </p:cNvCxnSpPr>
            <p:nvPr/>
          </p:nvCxnSpPr>
          <p:spPr>
            <a:xfrm>
              <a:off x="4178300" y="4518201"/>
              <a:ext cx="1549500" cy="1143600"/>
            </a:xfrm>
            <a:prstGeom prst="straightConnector1">
              <a:avLst/>
            </a:prstGeom>
            <a:noFill/>
            <a:ln cap="flat" cmpd="sng" w="28575">
              <a:solidFill>
                <a:srgbClr val="BFBFBF"/>
              </a:solidFill>
              <a:prstDash val="solid"/>
              <a:miter lim="800000"/>
              <a:headEnd len="sm" w="sm" type="none"/>
              <a:tailEnd len="sm" w="sm" type="none"/>
            </a:ln>
          </p:spPr>
        </p:cxnSp>
        <p:cxnSp>
          <p:nvCxnSpPr>
            <p:cNvPr id="583" name="Google Shape;583;p33"/>
            <p:cNvCxnSpPr>
              <a:stCxn id="580" idx="3"/>
            </p:cNvCxnSpPr>
            <p:nvPr/>
          </p:nvCxnSpPr>
          <p:spPr>
            <a:xfrm flipH="1" rot="10800000">
              <a:off x="4178300" y="4518058"/>
              <a:ext cx="1549500" cy="1143600"/>
            </a:xfrm>
            <a:prstGeom prst="straightConnector1">
              <a:avLst/>
            </a:prstGeom>
            <a:noFill/>
            <a:ln cap="flat" cmpd="sng" w="28575">
              <a:solidFill>
                <a:srgbClr val="BFBFBF"/>
              </a:solidFill>
              <a:prstDash val="solid"/>
              <a:miter lim="800000"/>
              <a:headEnd len="sm" w="sm" type="none"/>
              <a:tailEnd len="sm" w="sm" type="none"/>
            </a:ln>
          </p:spPr>
        </p:cxnSp>
        <p:pic>
          <p:nvPicPr>
            <p:cNvPr id="584" name="Google Shape;584;p33"/>
            <p:cNvPicPr preferRelativeResize="0"/>
            <p:nvPr/>
          </p:nvPicPr>
          <p:blipFill rotWithShape="1">
            <a:blip r:embed="rId4">
              <a:alphaModFix/>
            </a:blip>
            <a:srcRect b="12853" l="1809" r="87156" t="0"/>
            <a:stretch/>
          </p:blipFill>
          <p:spPr>
            <a:xfrm>
              <a:off x="4654550" y="4305863"/>
              <a:ext cx="569383" cy="1532079"/>
            </a:xfrm>
            <a:prstGeom prst="rect">
              <a:avLst/>
            </a:prstGeom>
            <a:noFill/>
            <a:ln>
              <a:noFill/>
            </a:ln>
          </p:spPr>
        </p:pic>
        <p:sp>
          <p:nvSpPr>
            <p:cNvPr id="585" name="Google Shape;585;p33"/>
            <p:cNvSpPr txBox="1"/>
            <p:nvPr/>
          </p:nvSpPr>
          <p:spPr>
            <a:xfrm>
              <a:off x="4430184" y="5651373"/>
              <a:ext cx="1045633" cy="51441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Thiết bị trung tâm</a:t>
              </a:r>
              <a:endParaRPr sz="1400">
                <a:solidFill>
                  <a:srgbClr val="262626"/>
                </a:solidFill>
                <a:latin typeface="Arial"/>
                <a:ea typeface="Arial"/>
                <a:cs typeface="Arial"/>
                <a:sym typeface="Arial"/>
              </a:endParaRPr>
            </a:p>
          </p:txBody>
        </p:sp>
      </p:grpSp>
      <p:sp>
        <p:nvSpPr>
          <p:cNvPr id="586" name="Google Shape;586;p33"/>
          <p:cNvSpPr/>
          <p:nvPr/>
        </p:nvSpPr>
        <p:spPr>
          <a:xfrm>
            <a:off x="580388" y="1944537"/>
            <a:ext cx="8619175" cy="533479"/>
          </a:xfrm>
          <a:prstGeom prst="rect">
            <a:avLst/>
          </a:prstGeom>
          <a:noFill/>
          <a:ln>
            <a:noFill/>
          </a:ln>
        </p:spPr>
        <p:txBody>
          <a:bodyPr anchorCtr="0" anchor="t" bIns="0" lIns="0" spcFirstLastPara="1" rIns="0" wrap="square" tIns="0">
            <a:spAutoFit/>
          </a:bodyPr>
          <a:lstStyle/>
          <a:p>
            <a:pPr indent="-182563" lvl="0" marL="182563"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Các nút khác kết nối đến một thiết bị trung tâm bằng liên kết điểm - điểm</a:t>
            </a:r>
            <a:endParaRPr/>
          </a:p>
          <a:p>
            <a:pPr indent="-182563" lvl="0" marL="182563"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Khả năng xử lý và độ tin cậy của mạng con phụ thuộc vào thiết bị trung tâm này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Dạng vòng</a:t>
            </a:r>
            <a:endParaRPr sz="2400">
              <a:solidFill>
                <a:srgbClr val="0C0C0C"/>
              </a:solidFill>
              <a:latin typeface="Arial"/>
              <a:ea typeface="Arial"/>
              <a:cs typeface="Arial"/>
              <a:sym typeface="Arial"/>
            </a:endParaRPr>
          </a:p>
        </p:txBody>
      </p:sp>
      <p:sp>
        <p:nvSpPr>
          <p:cNvPr id="593" name="Google Shape;593;p3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Cấu trúc liên kết Mạng</a:t>
            </a:r>
            <a:endParaRPr sz="1800">
              <a:solidFill>
                <a:schemeClr val="lt1"/>
              </a:solidFill>
              <a:latin typeface="Arial"/>
              <a:ea typeface="Arial"/>
              <a:cs typeface="Arial"/>
              <a:sym typeface="Arial"/>
            </a:endParaRPr>
          </a:p>
        </p:txBody>
      </p:sp>
      <p:sp>
        <p:nvSpPr>
          <p:cNvPr id="594" name="Google Shape;594;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595" name="Google Shape;595;p34"/>
          <p:cNvSpPr/>
          <p:nvPr/>
        </p:nvSpPr>
        <p:spPr>
          <a:xfrm>
            <a:off x="712182" y="2174873"/>
            <a:ext cx="8826454" cy="276660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Dạng vòng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dữ liệu được truyền từ một nút sẽ được tiếp tục truyền đi theo vòng tròn.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nút, ngoài các nút nhận, luôn phát tín hiệu và truyền dữ liệu đến nút tiếp theo.</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Quá trình phát lại có thể làm giảm lỗi trong quá trình truyền dữ liệu.</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một lỗi xảy ra, việc tìm máy chủ bị lỗi sẽ rất dễ dàng.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Việc số lượng các nút tăng lên không có ảnh hưởng lớn đến hiệu suất của mạng.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Kiểu</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Vòng đơn</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Vòng đôi</a:t>
            </a:r>
            <a:endParaRPr/>
          </a:p>
        </p:txBody>
      </p:sp>
      <p:grpSp>
        <p:nvGrpSpPr>
          <p:cNvPr id="596" name="Google Shape;596;p34"/>
          <p:cNvGrpSpPr/>
          <p:nvPr/>
        </p:nvGrpSpPr>
        <p:grpSpPr>
          <a:xfrm>
            <a:off x="3462448" y="4134001"/>
            <a:ext cx="5888444" cy="2069048"/>
            <a:chOff x="4150386" y="4200701"/>
            <a:chExt cx="5193639" cy="1895765"/>
          </a:xfrm>
        </p:grpSpPr>
        <p:pic>
          <p:nvPicPr>
            <p:cNvPr id="597" name="Google Shape;597;p34"/>
            <p:cNvPicPr preferRelativeResize="0"/>
            <p:nvPr/>
          </p:nvPicPr>
          <p:blipFill rotWithShape="1">
            <a:blip r:embed="rId3">
              <a:alphaModFix/>
            </a:blip>
            <a:srcRect b="56309" l="0" r="75546" t="0"/>
            <a:stretch/>
          </p:blipFill>
          <p:spPr>
            <a:xfrm>
              <a:off x="5353495" y="4200701"/>
              <a:ext cx="1255513" cy="701872"/>
            </a:xfrm>
            <a:prstGeom prst="rect">
              <a:avLst/>
            </a:prstGeom>
            <a:noFill/>
            <a:ln>
              <a:noFill/>
            </a:ln>
          </p:spPr>
        </p:pic>
        <p:pic>
          <p:nvPicPr>
            <p:cNvPr id="598" name="Google Shape;598;p34"/>
            <p:cNvPicPr preferRelativeResize="0"/>
            <p:nvPr/>
          </p:nvPicPr>
          <p:blipFill rotWithShape="1">
            <a:blip r:embed="rId3">
              <a:alphaModFix/>
            </a:blip>
            <a:srcRect b="56309" l="0" r="75546" t="0"/>
            <a:stretch/>
          </p:blipFill>
          <p:spPr>
            <a:xfrm>
              <a:off x="6804308" y="4200701"/>
              <a:ext cx="1255513" cy="701872"/>
            </a:xfrm>
            <a:prstGeom prst="rect">
              <a:avLst/>
            </a:prstGeom>
            <a:noFill/>
            <a:ln>
              <a:noFill/>
            </a:ln>
          </p:spPr>
        </p:pic>
        <p:cxnSp>
          <p:nvCxnSpPr>
            <p:cNvPr id="599" name="Google Shape;599;p34"/>
            <p:cNvCxnSpPr>
              <a:stCxn id="597" idx="2"/>
              <a:endCxn id="598" idx="2"/>
            </p:cNvCxnSpPr>
            <p:nvPr/>
          </p:nvCxnSpPr>
          <p:spPr>
            <a:xfrm flipH="1" rot="-5400000">
              <a:off x="6706352" y="4177473"/>
              <a:ext cx="600" cy="1450800"/>
            </a:xfrm>
            <a:prstGeom prst="bentConnector3">
              <a:avLst>
                <a:gd fmla="val 1671800" name="adj1"/>
              </a:avLst>
            </a:prstGeom>
            <a:noFill/>
            <a:ln cap="flat" cmpd="sng" w="28575">
              <a:solidFill>
                <a:srgbClr val="BFBFBF"/>
              </a:solidFill>
              <a:prstDash val="solid"/>
              <a:miter lim="800000"/>
              <a:headEnd len="sm" w="sm" type="none"/>
              <a:tailEnd len="sm" w="sm" type="none"/>
            </a:ln>
          </p:spPr>
        </p:cxnSp>
        <p:cxnSp>
          <p:nvCxnSpPr>
            <p:cNvPr id="600" name="Google Shape;600;p34"/>
            <p:cNvCxnSpPr/>
            <p:nvPr/>
          </p:nvCxnSpPr>
          <p:spPr>
            <a:xfrm>
              <a:off x="5434592" y="5394983"/>
              <a:ext cx="1312614" cy="182226"/>
            </a:xfrm>
            <a:prstGeom prst="bentConnector2">
              <a:avLst/>
            </a:prstGeom>
            <a:noFill/>
            <a:ln cap="flat" cmpd="sng" w="28575">
              <a:solidFill>
                <a:srgbClr val="BFBFBF"/>
              </a:solidFill>
              <a:prstDash val="solid"/>
              <a:miter lim="800000"/>
              <a:headEnd len="sm" w="sm" type="none"/>
              <a:tailEnd len="sm" w="sm" type="none"/>
            </a:ln>
          </p:spPr>
        </p:cxnSp>
        <p:cxnSp>
          <p:nvCxnSpPr>
            <p:cNvPr id="601" name="Google Shape;601;p34"/>
            <p:cNvCxnSpPr/>
            <p:nvPr/>
          </p:nvCxnSpPr>
          <p:spPr>
            <a:xfrm flipH="1" rot="10800000">
              <a:off x="5337504" y="4845397"/>
              <a:ext cx="575353" cy="270084"/>
            </a:xfrm>
            <a:prstGeom prst="bentConnector2">
              <a:avLst/>
            </a:prstGeom>
            <a:noFill/>
            <a:ln cap="flat" cmpd="sng" w="28575">
              <a:solidFill>
                <a:srgbClr val="BFBFBF"/>
              </a:solidFill>
              <a:prstDash val="solid"/>
              <a:miter lim="800000"/>
              <a:headEnd len="sm" w="sm" type="none"/>
              <a:tailEnd len="sm" w="sm" type="none"/>
            </a:ln>
          </p:spPr>
        </p:cxnSp>
        <p:cxnSp>
          <p:nvCxnSpPr>
            <p:cNvPr id="602" name="Google Shape;602;p34"/>
            <p:cNvCxnSpPr/>
            <p:nvPr/>
          </p:nvCxnSpPr>
          <p:spPr>
            <a:xfrm flipH="1">
              <a:off x="7167434" y="5394983"/>
              <a:ext cx="1312614" cy="182226"/>
            </a:xfrm>
            <a:prstGeom prst="bentConnector2">
              <a:avLst/>
            </a:prstGeom>
            <a:noFill/>
            <a:ln cap="flat" cmpd="sng" w="28575">
              <a:solidFill>
                <a:srgbClr val="BFBFBF"/>
              </a:solidFill>
              <a:prstDash val="solid"/>
              <a:miter lim="800000"/>
              <a:headEnd len="sm" w="sm" type="none"/>
              <a:tailEnd len="sm" w="sm" type="none"/>
            </a:ln>
          </p:spPr>
        </p:cxnSp>
        <p:pic>
          <p:nvPicPr>
            <p:cNvPr id="603" name="Google Shape;603;p34"/>
            <p:cNvPicPr preferRelativeResize="0"/>
            <p:nvPr/>
          </p:nvPicPr>
          <p:blipFill rotWithShape="1">
            <a:blip r:embed="rId3">
              <a:alphaModFix/>
            </a:blip>
            <a:srcRect b="56308" l="0" r="75546" t="4134"/>
            <a:stretch/>
          </p:blipFill>
          <p:spPr>
            <a:xfrm>
              <a:off x="6119449" y="5460999"/>
              <a:ext cx="1255513" cy="635467"/>
            </a:xfrm>
            <a:prstGeom prst="rect">
              <a:avLst/>
            </a:prstGeom>
            <a:noFill/>
            <a:ln>
              <a:noFill/>
            </a:ln>
          </p:spPr>
        </p:pic>
        <p:pic>
          <p:nvPicPr>
            <p:cNvPr id="604" name="Google Shape;604;p34"/>
            <p:cNvPicPr preferRelativeResize="0"/>
            <p:nvPr/>
          </p:nvPicPr>
          <p:blipFill rotWithShape="1">
            <a:blip r:embed="rId3">
              <a:alphaModFix/>
            </a:blip>
            <a:srcRect b="56309" l="0" r="75546" t="0"/>
            <a:stretch/>
          </p:blipFill>
          <p:spPr>
            <a:xfrm>
              <a:off x="4150386" y="4821721"/>
              <a:ext cx="1255513" cy="701872"/>
            </a:xfrm>
            <a:prstGeom prst="rect">
              <a:avLst/>
            </a:prstGeom>
            <a:noFill/>
            <a:ln>
              <a:noFill/>
            </a:ln>
          </p:spPr>
        </p:pic>
        <p:cxnSp>
          <p:nvCxnSpPr>
            <p:cNvPr id="605" name="Google Shape;605;p34"/>
            <p:cNvCxnSpPr/>
            <p:nvPr/>
          </p:nvCxnSpPr>
          <p:spPr>
            <a:xfrm rot="10800000">
              <a:off x="7511590" y="4870045"/>
              <a:ext cx="1120223" cy="259628"/>
            </a:xfrm>
            <a:prstGeom prst="bentConnector2">
              <a:avLst/>
            </a:prstGeom>
            <a:noFill/>
            <a:ln cap="flat" cmpd="sng" w="28575">
              <a:solidFill>
                <a:srgbClr val="BFBFBF"/>
              </a:solidFill>
              <a:prstDash val="solid"/>
              <a:miter lim="800000"/>
              <a:headEnd len="sm" w="sm" type="none"/>
              <a:tailEnd len="sm" w="sm" type="none"/>
            </a:ln>
          </p:spPr>
        </p:cxnSp>
        <p:pic>
          <p:nvPicPr>
            <p:cNvPr id="606" name="Google Shape;606;p34"/>
            <p:cNvPicPr preferRelativeResize="0"/>
            <p:nvPr/>
          </p:nvPicPr>
          <p:blipFill rotWithShape="1">
            <a:blip r:embed="rId3">
              <a:alphaModFix/>
            </a:blip>
            <a:srcRect b="56309" l="6376" r="75545" t="0"/>
            <a:stretch/>
          </p:blipFill>
          <p:spPr>
            <a:xfrm>
              <a:off x="8415867" y="4821721"/>
              <a:ext cx="928158" cy="701872"/>
            </a:xfrm>
            <a:prstGeom prst="rect">
              <a:avLst/>
            </a:prstGeom>
            <a:noFill/>
            <a:ln>
              <a:noFill/>
            </a:ln>
          </p:spPr>
        </p:pic>
      </p:grpSp>
      <p:sp>
        <p:nvSpPr>
          <p:cNvPr id="607" name="Google Shape;607;p3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Trong liên kết vòng, các nút của mạng được kết nối với nhau trong một vòng tròn.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Dạng cây</a:t>
            </a:r>
            <a:endParaRPr sz="2400">
              <a:solidFill>
                <a:srgbClr val="0C0C0C"/>
              </a:solidFill>
              <a:latin typeface="Arial"/>
              <a:ea typeface="Arial"/>
              <a:cs typeface="Arial"/>
              <a:sym typeface="Arial"/>
            </a:endParaRPr>
          </a:p>
        </p:txBody>
      </p:sp>
      <p:sp>
        <p:nvSpPr>
          <p:cNvPr id="614" name="Google Shape;614;p3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Cấu trúc liên kết Mạng</a:t>
            </a:r>
            <a:endParaRPr sz="1800">
              <a:solidFill>
                <a:schemeClr val="lt1"/>
              </a:solidFill>
              <a:latin typeface="Arial"/>
              <a:ea typeface="Arial"/>
              <a:cs typeface="Arial"/>
              <a:sym typeface="Arial"/>
            </a:endParaRPr>
          </a:p>
        </p:txBody>
      </p:sp>
      <p:sp>
        <p:nvSpPr>
          <p:cNvPr id="615" name="Google Shape;615;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16" name="Google Shape;616;p35"/>
          <p:cNvSpPr/>
          <p:nvPr/>
        </p:nvSpPr>
        <p:spPr>
          <a:xfrm>
            <a:off x="712182" y="2393948"/>
            <a:ext cx="8487381" cy="125336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Dạng cây</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Nút trên cùng của cấu trúc cây là nơi thiết bị trung tâm được đặt và kiểm soát các nút khác ở dưới.</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Vì việc kiểm soát đơn giản nên kiểu mạng này rất dễ quản lý và mở rộng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lượng tập trung có thể gây tắc nghẽn, nếu điểm trung tâm bị lỗi, toàn bộ mạng sẽ bị lỗi theo</a:t>
            </a:r>
            <a:endParaRPr/>
          </a:p>
        </p:txBody>
      </p:sp>
      <p:grpSp>
        <p:nvGrpSpPr>
          <p:cNvPr id="617" name="Google Shape;617;p35"/>
          <p:cNvGrpSpPr/>
          <p:nvPr/>
        </p:nvGrpSpPr>
        <p:grpSpPr>
          <a:xfrm>
            <a:off x="2724150" y="3718852"/>
            <a:ext cx="4457700" cy="2652300"/>
            <a:chOff x="3101197" y="3933667"/>
            <a:chExt cx="3703606" cy="2203620"/>
          </a:xfrm>
        </p:grpSpPr>
        <p:pic>
          <p:nvPicPr>
            <p:cNvPr id="618" name="Google Shape;618;p35"/>
            <p:cNvPicPr preferRelativeResize="0"/>
            <p:nvPr/>
          </p:nvPicPr>
          <p:blipFill rotWithShape="1">
            <a:blip r:embed="rId3">
              <a:alphaModFix/>
            </a:blip>
            <a:srcRect b="9571" l="0" r="0" t="0"/>
            <a:stretch/>
          </p:blipFill>
          <p:spPr>
            <a:xfrm>
              <a:off x="3101197" y="3933667"/>
              <a:ext cx="3703606" cy="2203620"/>
            </a:xfrm>
            <a:prstGeom prst="rect">
              <a:avLst/>
            </a:prstGeom>
            <a:noFill/>
            <a:ln>
              <a:noFill/>
            </a:ln>
          </p:spPr>
        </p:pic>
        <p:sp>
          <p:nvSpPr>
            <p:cNvPr id="619" name="Google Shape;619;p35"/>
            <p:cNvSpPr txBox="1"/>
            <p:nvPr/>
          </p:nvSpPr>
          <p:spPr>
            <a:xfrm>
              <a:off x="4695629" y="4721409"/>
              <a:ext cx="512104" cy="25571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Thiết bị</a:t>
              </a:r>
              <a:endParaRPr sz="1000">
                <a:solidFill>
                  <a:srgbClr val="262626"/>
                </a:solidFill>
                <a:latin typeface="Arial"/>
                <a:ea typeface="Arial"/>
                <a:cs typeface="Arial"/>
                <a:sym typeface="Arial"/>
              </a:endParaRPr>
            </a:p>
            <a:p>
              <a:pPr indent="0" lvl="0" marL="0" marR="0" rtl="0" algn="ctr">
                <a:spcBef>
                  <a:spcPts val="0"/>
                </a:spcBef>
                <a:spcAft>
                  <a:spcPts val="0"/>
                </a:spcAft>
                <a:buNone/>
              </a:pPr>
              <a:r>
                <a:rPr lang="en-US" sz="1000">
                  <a:solidFill>
                    <a:srgbClr val="262626"/>
                  </a:solidFill>
                  <a:latin typeface="Arial"/>
                  <a:ea typeface="Arial"/>
                  <a:cs typeface="Arial"/>
                  <a:sym typeface="Arial"/>
                </a:rPr>
                <a:t>trung tâm</a:t>
              </a:r>
              <a:endParaRPr/>
            </a:p>
          </p:txBody>
        </p:sp>
        <p:sp>
          <p:nvSpPr>
            <p:cNvPr id="620" name="Google Shape;620;p35"/>
            <p:cNvSpPr txBox="1"/>
            <p:nvPr/>
          </p:nvSpPr>
          <p:spPr>
            <a:xfrm>
              <a:off x="5792998" y="4981755"/>
              <a:ext cx="512104" cy="25571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Thiết bị</a:t>
              </a:r>
              <a:endParaRPr sz="1000">
                <a:solidFill>
                  <a:srgbClr val="262626"/>
                </a:solidFill>
                <a:latin typeface="Arial"/>
                <a:ea typeface="Arial"/>
                <a:cs typeface="Arial"/>
                <a:sym typeface="Arial"/>
              </a:endParaRPr>
            </a:p>
            <a:p>
              <a:pPr indent="0" lvl="0" marL="0" marR="0" rtl="0" algn="ctr">
                <a:spcBef>
                  <a:spcPts val="0"/>
                </a:spcBef>
                <a:spcAft>
                  <a:spcPts val="0"/>
                </a:spcAft>
                <a:buNone/>
              </a:pPr>
              <a:r>
                <a:rPr lang="en-US" sz="1000">
                  <a:solidFill>
                    <a:srgbClr val="262626"/>
                  </a:solidFill>
                  <a:latin typeface="Arial"/>
                  <a:ea typeface="Arial"/>
                  <a:cs typeface="Arial"/>
                  <a:sym typeface="Arial"/>
                </a:rPr>
                <a:t>trung tâm</a:t>
              </a:r>
              <a:endParaRPr/>
            </a:p>
          </p:txBody>
        </p:sp>
        <p:sp>
          <p:nvSpPr>
            <p:cNvPr id="621" name="Google Shape;621;p35"/>
            <p:cNvSpPr txBox="1"/>
            <p:nvPr/>
          </p:nvSpPr>
          <p:spPr>
            <a:xfrm>
              <a:off x="4695629" y="5432907"/>
              <a:ext cx="512104" cy="25571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Thiết bị</a:t>
              </a:r>
              <a:endParaRPr sz="1000">
                <a:solidFill>
                  <a:srgbClr val="262626"/>
                </a:solidFill>
                <a:latin typeface="Arial"/>
                <a:ea typeface="Arial"/>
                <a:cs typeface="Arial"/>
                <a:sym typeface="Arial"/>
              </a:endParaRPr>
            </a:p>
            <a:p>
              <a:pPr indent="0" lvl="0" marL="0" marR="0" rtl="0" algn="ctr">
                <a:spcBef>
                  <a:spcPts val="0"/>
                </a:spcBef>
                <a:spcAft>
                  <a:spcPts val="0"/>
                </a:spcAft>
                <a:buNone/>
              </a:pPr>
              <a:r>
                <a:rPr lang="en-US" sz="1000">
                  <a:solidFill>
                    <a:srgbClr val="262626"/>
                  </a:solidFill>
                  <a:latin typeface="Arial"/>
                  <a:ea typeface="Arial"/>
                  <a:cs typeface="Arial"/>
                  <a:sym typeface="Arial"/>
                </a:rPr>
                <a:t>trung tâm</a:t>
              </a:r>
              <a:endParaRPr/>
            </a:p>
          </p:txBody>
        </p:sp>
        <p:sp>
          <p:nvSpPr>
            <p:cNvPr id="622" name="Google Shape;622;p35"/>
            <p:cNvSpPr txBox="1"/>
            <p:nvPr/>
          </p:nvSpPr>
          <p:spPr>
            <a:xfrm>
              <a:off x="3676030" y="4981755"/>
              <a:ext cx="512104" cy="25571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Thiết bị</a:t>
              </a:r>
              <a:endParaRPr sz="1000">
                <a:solidFill>
                  <a:srgbClr val="262626"/>
                </a:solidFill>
                <a:latin typeface="Arial"/>
                <a:ea typeface="Arial"/>
                <a:cs typeface="Arial"/>
                <a:sym typeface="Arial"/>
              </a:endParaRPr>
            </a:p>
            <a:p>
              <a:pPr indent="0" lvl="0" marL="0" marR="0" rtl="0" algn="ctr">
                <a:spcBef>
                  <a:spcPts val="0"/>
                </a:spcBef>
                <a:spcAft>
                  <a:spcPts val="0"/>
                </a:spcAft>
                <a:buNone/>
              </a:pPr>
              <a:r>
                <a:rPr lang="en-US" sz="1000">
                  <a:solidFill>
                    <a:srgbClr val="262626"/>
                  </a:solidFill>
                  <a:latin typeface="Arial"/>
                  <a:ea typeface="Arial"/>
                  <a:cs typeface="Arial"/>
                  <a:sym typeface="Arial"/>
                </a:rPr>
                <a:t>trung tâm</a:t>
              </a:r>
              <a:endParaRPr/>
            </a:p>
          </p:txBody>
        </p:sp>
      </p:grpSp>
      <p:sp>
        <p:nvSpPr>
          <p:cNvPr id="623" name="Google Shape;623;p35"/>
          <p:cNvSpPr/>
          <p:nvPr/>
        </p:nvSpPr>
        <p:spPr>
          <a:xfrm>
            <a:off x="580388" y="1944537"/>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Liên kết cây là một cấu trúc mà ở đó các nút được kết nối theo hình cây, và cấu trúc lưới là cấu trúc mà ở đó các nút đều được kết nối điểm - điểm với nhau trực tiếp mà không cần một nút điều khiển trung tâm.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6"/>
          <p:cNvSpPr/>
          <p:nvPr/>
        </p:nvSpPr>
        <p:spPr>
          <a:xfrm>
            <a:off x="580388" y="2600325"/>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Được sử dụng trong các mạng có chi phí cao nhưng có độ tin cậy tốt vì mạng này khá phức tạp và cần nhiều đường truyền</a:t>
            </a:r>
            <a:endParaRPr sz="1400">
              <a:solidFill>
                <a:schemeClr val="dk1"/>
              </a:solidFill>
              <a:latin typeface="Arial"/>
              <a:ea typeface="Arial"/>
              <a:cs typeface="Arial"/>
              <a:sym typeface="Arial"/>
            </a:endParaRPr>
          </a:p>
        </p:txBody>
      </p:sp>
      <p:sp>
        <p:nvSpPr>
          <p:cNvPr id="630" name="Google Shape;630;p3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Dạng lưới</a:t>
            </a:r>
            <a:endParaRPr sz="2400">
              <a:solidFill>
                <a:srgbClr val="0C0C0C"/>
              </a:solidFill>
              <a:latin typeface="Arial"/>
              <a:ea typeface="Arial"/>
              <a:cs typeface="Arial"/>
              <a:sym typeface="Arial"/>
            </a:endParaRPr>
          </a:p>
        </p:txBody>
      </p:sp>
      <p:sp>
        <p:nvSpPr>
          <p:cNvPr id="631" name="Google Shape;631;p3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1.6. Cấu trúc liên kết Mạng</a:t>
            </a:r>
            <a:endParaRPr sz="1800">
              <a:solidFill>
                <a:schemeClr val="lt1"/>
              </a:solidFill>
              <a:latin typeface="Arial"/>
              <a:ea typeface="Arial"/>
              <a:cs typeface="Arial"/>
              <a:sym typeface="Arial"/>
            </a:endParaRPr>
          </a:p>
        </p:txBody>
      </p:sp>
      <p:sp>
        <p:nvSpPr>
          <p:cNvPr id="632" name="Google Shape;632;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33" name="Google Shape;633;p36"/>
          <p:cNvSpPr/>
          <p:nvPr/>
        </p:nvSpPr>
        <p:spPr>
          <a:xfrm>
            <a:off x="712182" y="217487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Thậm chí nếu đường truyền bị lỗi, dữ liệu có thể được truyền đi thông qua các con đường khác.</a:t>
            </a:r>
            <a:endParaRPr/>
          </a:p>
        </p:txBody>
      </p:sp>
      <p:pic>
        <p:nvPicPr>
          <p:cNvPr id="634" name="Google Shape;634;p36"/>
          <p:cNvPicPr preferRelativeResize="0"/>
          <p:nvPr/>
        </p:nvPicPr>
        <p:blipFill rotWithShape="1">
          <a:blip r:embed="rId3">
            <a:alphaModFix/>
          </a:blip>
          <a:srcRect b="8239" l="0" r="0" t="0"/>
          <a:stretch/>
        </p:blipFill>
        <p:spPr>
          <a:xfrm>
            <a:off x="2937670" y="3262364"/>
            <a:ext cx="4015580" cy="2886340"/>
          </a:xfrm>
          <a:prstGeom prst="rect">
            <a:avLst/>
          </a:prstGeom>
          <a:noFill/>
          <a:ln>
            <a:noFill/>
          </a:ln>
        </p:spPr>
      </p:pic>
      <p:sp>
        <p:nvSpPr>
          <p:cNvPr id="635" name="Google Shape;635;p36"/>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Hiệu quả mạng tốt vì không cần chuyển tiếp thiết bị nào trong quá trình truyền dữ liệu.</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7"/>
          <p:cNvSpPr/>
          <p:nvPr/>
        </p:nvSpPr>
        <p:spPr>
          <a:xfrm>
            <a:off x="831273" y="3038807"/>
            <a:ext cx="850322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Tìm hiểu về Mạng</a:t>
            </a:r>
            <a:endParaRPr sz="3600">
              <a:solidFill>
                <a:schemeClr val="dk1"/>
              </a:solidFill>
              <a:latin typeface="Arial"/>
              <a:ea typeface="Arial"/>
              <a:cs typeface="Arial"/>
              <a:sym typeface="Arial"/>
            </a:endParaRPr>
          </a:p>
        </p:txBody>
      </p:sp>
      <p:sp>
        <p:nvSpPr>
          <p:cNvPr id="642" name="Google Shape;642;p3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643" name="Google Shape;643;p37"/>
          <p:cNvSpPr/>
          <p:nvPr/>
        </p:nvSpPr>
        <p:spPr>
          <a:xfrm>
            <a:off x="1054112" y="4003778"/>
            <a:ext cx="3740912" cy="1769715"/>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Tổng quan về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Thiết bị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Chuyển đổi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Phương thức truyền dữ liệu của Mạng</a:t>
            </a:r>
            <a:endParaRPr sz="1800">
              <a:solidFill>
                <a:srgbClr val="A6A6A6"/>
              </a:solidFill>
              <a:latin typeface="Arial"/>
              <a:ea typeface="Arial"/>
              <a:cs typeface="Arial"/>
              <a:sym typeface="Arial"/>
            </a:endParaRPr>
          </a:p>
        </p:txBody>
      </p:sp>
      <p:sp>
        <p:nvSpPr>
          <p:cNvPr id="644" name="Google Shape;644;p37"/>
          <p:cNvSpPr/>
          <p:nvPr/>
        </p:nvSpPr>
        <p:spPr>
          <a:xfrm>
            <a:off x="5107800" y="4003778"/>
            <a:ext cx="3877703"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1.5. Phân loại mạng dựa trên kích cỡ</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1.6. Cấu trúc liên kết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1.7. Sử dụng Mạng</a:t>
            </a:r>
            <a:endParaRPr sz="1800">
              <a:solidFill>
                <a:srgbClr val="A6A6A6"/>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Địa chỉ IP</a:t>
            </a:r>
            <a:endParaRPr/>
          </a:p>
        </p:txBody>
      </p:sp>
      <p:sp>
        <p:nvSpPr>
          <p:cNvPr id="651" name="Google Shape;651;p3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Sử dụng mạng</a:t>
            </a:r>
            <a:endParaRPr sz="1800">
              <a:solidFill>
                <a:schemeClr val="lt1"/>
              </a:solidFill>
              <a:latin typeface="Arial"/>
              <a:ea typeface="Arial"/>
              <a:cs typeface="Arial"/>
              <a:sym typeface="Arial"/>
            </a:endParaRPr>
          </a:p>
        </p:txBody>
      </p:sp>
      <p:sp>
        <p:nvSpPr>
          <p:cNvPr id="652" name="Google Shape;652;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53" name="Google Shape;653;p38"/>
          <p:cNvSpPr/>
          <p:nvPr/>
        </p:nvSpPr>
        <p:spPr>
          <a:xfrm>
            <a:off x="712182" y="2174873"/>
            <a:ext cx="8487381" cy="287432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IP</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Địa chỉ IP duy nhất</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Là địa chỉ IP của một máy tính mà không có máy tính nối mạng Internet nào khác trên thế giới có cùng địa chỉ IP đó.</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Tất cả bốn chữ số 8 * 4 = 32 bit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Cấu trúc</a:t>
            </a:r>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a:t>
            </a:r>
            <a:r>
              <a:rPr b="0" i="0" lang="en-US" sz="1200" u="none" cap="none" strike="noStrike">
                <a:solidFill>
                  <a:srgbClr val="262626"/>
                </a:solidFill>
                <a:latin typeface="Arial"/>
                <a:ea typeface="Arial"/>
                <a:cs typeface="Arial"/>
                <a:sym typeface="Arial"/>
              </a:rPr>
              <a:t>bốn chữ số, hai hoặc ba chữ số đầu tiên là địa chỉ của mạng.</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Số còn lại là địa chỉ của máy tính trong mạng đó.</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Chẳng hạn với địa chỉ 147.46.X.X, thì địa chỉ của mạng là 147.46.0.0 và mạng này có thể chứa khoảng 216 máy tính.</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Nếu địa chỉ của một công ty là 203.246.245.X, thì địa chỉ mạng của công ty đó sẽ là 203.246.245.0 và mạng này có thể chứa khoảng 28 máy tính.</a:t>
            </a:r>
            <a:endParaRPr/>
          </a:p>
        </p:txBody>
      </p:sp>
      <p:sp>
        <p:nvSpPr>
          <p:cNvPr id="654" name="Google Shape;654;p3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Tất cả máy tính và thiết bị mạng kết nối mạng Internet phải có một địa chỉ IP riêng</a:t>
            </a:r>
            <a:endParaRPr sz="14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Mạng con</a:t>
            </a:r>
            <a:endParaRPr/>
          </a:p>
        </p:txBody>
      </p:sp>
      <p:sp>
        <p:nvSpPr>
          <p:cNvPr id="661" name="Google Shape;661;p3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Sử dụng Mạng</a:t>
            </a:r>
            <a:endParaRPr sz="1800">
              <a:solidFill>
                <a:schemeClr val="lt1"/>
              </a:solidFill>
              <a:latin typeface="Arial"/>
              <a:ea typeface="Arial"/>
              <a:cs typeface="Arial"/>
              <a:sym typeface="Arial"/>
            </a:endParaRPr>
          </a:p>
        </p:txBody>
      </p:sp>
      <p:sp>
        <p:nvSpPr>
          <p:cNvPr id="662" name="Google Shape;662;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63" name="Google Shape;663;p39"/>
          <p:cNvSpPr/>
          <p:nvPr/>
        </p:nvSpPr>
        <p:spPr>
          <a:xfrm>
            <a:off x="712182" y="2174873"/>
            <a:ext cx="8487381" cy="195612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Mạng con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Mạng có tên 147.46.X.X</a:t>
            </a:r>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147.46.10.X, 147.46.11.X... Giống như địa chỉ ở bên trái, nó có thể được chia thành nhiều mạng nhỏ hơn, gọi là mạng con.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Mặt nạ mạng con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đặt mặt nạ mạng con là 255.255.255.0, khi một gói dữ liệu đi vào mạng là 11111111 11111111 11111111 00000000, nó sẽ đi vào mạng con và chỉ định tuyến phần được đặt là 1.</a:t>
            </a:r>
            <a:endParaRPr/>
          </a:p>
        </p:txBody>
      </p:sp>
      <p:grpSp>
        <p:nvGrpSpPr>
          <p:cNvPr id="664" name="Google Shape;664;p39"/>
          <p:cNvGrpSpPr/>
          <p:nvPr/>
        </p:nvGrpSpPr>
        <p:grpSpPr>
          <a:xfrm>
            <a:off x="2660906" y="4173859"/>
            <a:ext cx="4581011" cy="2187922"/>
            <a:chOff x="2660906" y="4173859"/>
            <a:chExt cx="4581011" cy="2187922"/>
          </a:xfrm>
        </p:grpSpPr>
        <p:grpSp>
          <p:nvGrpSpPr>
            <p:cNvPr id="665" name="Google Shape;665;p39"/>
            <p:cNvGrpSpPr/>
            <p:nvPr/>
          </p:nvGrpSpPr>
          <p:grpSpPr>
            <a:xfrm>
              <a:off x="2660906" y="4173859"/>
              <a:ext cx="4581011" cy="2187922"/>
              <a:chOff x="2419349" y="3951525"/>
              <a:chExt cx="5067302" cy="2406176"/>
            </a:xfrm>
          </p:grpSpPr>
          <p:grpSp>
            <p:nvGrpSpPr>
              <p:cNvPr id="666" name="Google Shape;666;p39"/>
              <p:cNvGrpSpPr/>
              <p:nvPr/>
            </p:nvGrpSpPr>
            <p:grpSpPr>
              <a:xfrm>
                <a:off x="2419349" y="3951525"/>
                <a:ext cx="5067302" cy="2406176"/>
                <a:chOff x="2795587" y="4149725"/>
                <a:chExt cx="4559847" cy="2165215"/>
              </a:xfrm>
            </p:grpSpPr>
            <p:pic>
              <p:nvPicPr>
                <p:cNvPr id="667" name="Google Shape;667;p39"/>
                <p:cNvPicPr preferRelativeResize="0"/>
                <p:nvPr/>
              </p:nvPicPr>
              <p:blipFill rotWithShape="1">
                <a:blip r:embed="rId3">
                  <a:alphaModFix/>
                </a:blip>
                <a:srcRect b="5882" l="0" r="0" t="0"/>
                <a:stretch/>
              </p:blipFill>
              <p:spPr>
                <a:xfrm>
                  <a:off x="3250978" y="4149725"/>
                  <a:ext cx="4104456" cy="2165215"/>
                </a:xfrm>
                <a:prstGeom prst="rect">
                  <a:avLst/>
                </a:prstGeom>
                <a:noFill/>
                <a:ln>
                  <a:noFill/>
                </a:ln>
              </p:spPr>
            </p:pic>
            <p:sp>
              <p:nvSpPr>
                <p:cNvPr id="668" name="Google Shape;668;p39"/>
                <p:cNvSpPr/>
                <p:nvPr/>
              </p:nvSpPr>
              <p:spPr>
                <a:xfrm>
                  <a:off x="2795587" y="4680147"/>
                  <a:ext cx="1144554" cy="1104369"/>
                </a:xfrm>
                <a:prstGeom prst="ellipse">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Internet</a:t>
                  </a:r>
                  <a:endParaRPr b="1" sz="1200">
                    <a:solidFill>
                      <a:schemeClr val="lt1"/>
                    </a:solidFill>
                    <a:latin typeface="Arial"/>
                    <a:ea typeface="Arial"/>
                    <a:cs typeface="Arial"/>
                    <a:sym typeface="Arial"/>
                  </a:endParaRPr>
                </a:p>
              </p:txBody>
            </p:sp>
          </p:grpSp>
          <p:sp>
            <p:nvSpPr>
              <p:cNvPr id="669" name="Google Shape;669;p39"/>
              <p:cNvSpPr txBox="1"/>
              <p:nvPr/>
            </p:nvSpPr>
            <p:spPr>
              <a:xfrm>
                <a:off x="2504651" y="5016111"/>
                <a:ext cx="1101300" cy="270900"/>
              </a:xfrm>
              <a:prstGeom prst="rect">
                <a:avLst/>
              </a:prstGeom>
              <a:solidFill>
                <a:srgbClr val="193EB0"/>
              </a:solidFill>
              <a:ln>
                <a:noFill/>
              </a:ln>
            </p:spPr>
            <p:txBody>
              <a:bodyPr anchorCtr="0" anchor="t" bIns="0" lIns="0" spcFirstLastPara="1" rIns="0" wrap="square" tIns="0">
                <a:spAutoFit/>
              </a:bodyPr>
              <a:lstStyle/>
              <a:p>
                <a:pPr indent="0" lvl="2" marL="0" marR="0" rtl="0" algn="ctr">
                  <a:spcBef>
                    <a:spcPts val="0"/>
                  </a:spcBef>
                  <a:spcAft>
                    <a:spcPts val="0"/>
                  </a:spcAft>
                  <a:buNone/>
                </a:pPr>
                <a:r>
                  <a:rPr b="1" i="0" lang="en-US" sz="1600" u="none" cap="none" strike="noStrike">
                    <a:solidFill>
                      <a:schemeClr val="lt1"/>
                    </a:solidFill>
                    <a:latin typeface="Arial"/>
                    <a:ea typeface="Arial"/>
                    <a:cs typeface="Arial"/>
                    <a:sym typeface="Arial"/>
                  </a:rPr>
                  <a:t>Internet</a:t>
                </a:r>
                <a:endParaRPr b="1" i="0" sz="1600" u="none" cap="none" strike="noStrike">
                  <a:solidFill>
                    <a:schemeClr val="lt1"/>
                  </a:solidFill>
                  <a:latin typeface="Arial"/>
                  <a:ea typeface="Arial"/>
                  <a:cs typeface="Arial"/>
                  <a:sym typeface="Arial"/>
                </a:endParaRPr>
              </a:p>
            </p:txBody>
          </p:sp>
        </p:grpSp>
        <p:sp>
          <p:nvSpPr>
            <p:cNvPr id="670" name="Google Shape;670;p39"/>
            <p:cNvSpPr txBox="1"/>
            <p:nvPr/>
          </p:nvSpPr>
          <p:spPr>
            <a:xfrm>
              <a:off x="2738022" y="5141881"/>
              <a:ext cx="995700" cy="492600"/>
            </a:xfrm>
            <a:prstGeom prst="rect">
              <a:avLst/>
            </a:prstGeom>
            <a:solidFill>
              <a:srgbClr val="193EB0"/>
            </a:solidFill>
            <a:ln>
              <a:noFill/>
            </a:ln>
          </p:spPr>
          <p:txBody>
            <a:bodyPr anchorCtr="0" anchor="t" bIns="0" lIns="0" spcFirstLastPara="1" rIns="0" wrap="square" tIns="0">
              <a:spAutoFit/>
            </a:bodyPr>
            <a:lstStyle/>
            <a:p>
              <a:pPr indent="0" lvl="2" marL="0" marR="0" rtl="0" algn="ctr">
                <a:spcBef>
                  <a:spcPts val="0"/>
                </a:spcBef>
                <a:spcAft>
                  <a:spcPts val="0"/>
                </a:spcAft>
                <a:buNone/>
              </a:pPr>
              <a:r>
                <a:rPr b="1" i="0" lang="en-US" sz="1600" u="none" cap="none" strike="noStrike">
                  <a:solidFill>
                    <a:schemeClr val="lt1"/>
                  </a:solidFill>
                  <a:latin typeface="Arial"/>
                  <a:ea typeface="Arial"/>
                  <a:cs typeface="Arial"/>
                  <a:sym typeface="Arial"/>
                </a:rPr>
                <a:t>Mạng Internet</a:t>
              </a:r>
              <a:endParaRPr b="1" i="0" sz="1600" u="none" cap="none" strike="noStrike">
                <a:solidFill>
                  <a:schemeClr val="lt1"/>
                </a:solidFill>
                <a:latin typeface="Arial"/>
                <a:ea typeface="Arial"/>
                <a:cs typeface="Arial"/>
                <a:sym typeface="Arial"/>
              </a:endParaRPr>
            </a:p>
          </p:txBody>
        </p:sp>
        <p:sp>
          <p:nvSpPr>
            <p:cNvPr id="671" name="Google Shape;671;p39"/>
            <p:cNvSpPr txBox="1"/>
            <p:nvPr/>
          </p:nvSpPr>
          <p:spPr>
            <a:xfrm>
              <a:off x="5180164" y="4864069"/>
              <a:ext cx="386100" cy="184800"/>
            </a:xfrm>
            <a:prstGeom prst="rect">
              <a:avLst/>
            </a:prstGeom>
            <a:solidFill>
              <a:srgbClr val="FFFAC2"/>
            </a:solidFill>
            <a:ln>
              <a:noFill/>
            </a:ln>
          </p:spPr>
          <p:txBody>
            <a:bodyPr anchorCtr="0" anchor="t" bIns="0" lIns="0" spcFirstLastPara="1" rIns="0" wrap="square" tIns="0">
              <a:spAutoFit/>
            </a:bodyPr>
            <a:lstStyle/>
            <a:p>
              <a:pPr indent="0" lvl="2" marL="0" marR="0" rtl="0" algn="ctr">
                <a:spcBef>
                  <a:spcPts val="0"/>
                </a:spcBef>
                <a:spcAft>
                  <a:spcPts val="0"/>
                </a:spcAft>
                <a:buNone/>
              </a:pPr>
              <a:r>
                <a:rPr b="1" i="0" lang="en-US" sz="600" u="none" cap="none" strike="noStrike">
                  <a:solidFill>
                    <a:srgbClr val="262626"/>
                  </a:solidFill>
                  <a:latin typeface="Arial"/>
                  <a:ea typeface="Arial"/>
                  <a:cs typeface="Arial"/>
                  <a:sym typeface="Arial"/>
                </a:rPr>
                <a:t>147.46.10.1</a:t>
              </a:r>
              <a:endParaRPr b="1" i="0" sz="600" u="none" cap="none" strike="noStrike">
                <a:solidFill>
                  <a:srgbClr val="262626"/>
                </a:solidFill>
                <a:latin typeface="Arial"/>
                <a:ea typeface="Arial"/>
                <a:cs typeface="Arial"/>
                <a:sym typeface="Arial"/>
              </a:endParaRPr>
            </a:p>
          </p:txBody>
        </p:sp>
        <p:sp>
          <p:nvSpPr>
            <p:cNvPr id="672" name="Google Shape;672;p39"/>
            <p:cNvSpPr txBox="1"/>
            <p:nvPr/>
          </p:nvSpPr>
          <p:spPr>
            <a:xfrm>
              <a:off x="5614504" y="4864069"/>
              <a:ext cx="386100" cy="184800"/>
            </a:xfrm>
            <a:prstGeom prst="rect">
              <a:avLst/>
            </a:prstGeom>
            <a:solidFill>
              <a:srgbClr val="FFFAC2"/>
            </a:solidFill>
            <a:ln>
              <a:noFill/>
            </a:ln>
          </p:spPr>
          <p:txBody>
            <a:bodyPr anchorCtr="0" anchor="t" bIns="0" lIns="0" spcFirstLastPara="1" rIns="0" wrap="square" tIns="0">
              <a:spAutoFit/>
            </a:bodyPr>
            <a:lstStyle/>
            <a:p>
              <a:pPr indent="0" lvl="2" marL="0" marR="0" rtl="0" algn="ctr">
                <a:spcBef>
                  <a:spcPts val="0"/>
                </a:spcBef>
                <a:spcAft>
                  <a:spcPts val="0"/>
                </a:spcAft>
                <a:buNone/>
              </a:pPr>
              <a:r>
                <a:rPr b="1" i="0" lang="en-US" sz="600" u="none" cap="none" strike="noStrike">
                  <a:solidFill>
                    <a:srgbClr val="262626"/>
                  </a:solidFill>
                  <a:latin typeface="Arial"/>
                  <a:ea typeface="Arial"/>
                  <a:cs typeface="Arial"/>
                  <a:sym typeface="Arial"/>
                </a:rPr>
                <a:t>147.46.10.2</a:t>
              </a:r>
              <a:endParaRPr b="1" i="0" sz="600" u="none" cap="none" strike="noStrike">
                <a:solidFill>
                  <a:srgbClr val="262626"/>
                </a:solidFill>
                <a:latin typeface="Arial"/>
                <a:ea typeface="Arial"/>
                <a:cs typeface="Arial"/>
                <a:sym typeface="Arial"/>
              </a:endParaRPr>
            </a:p>
          </p:txBody>
        </p:sp>
        <p:sp>
          <p:nvSpPr>
            <p:cNvPr id="673" name="Google Shape;673;p39"/>
            <p:cNvSpPr txBox="1"/>
            <p:nvPr/>
          </p:nvSpPr>
          <p:spPr>
            <a:xfrm>
              <a:off x="5999314" y="5561299"/>
              <a:ext cx="386100" cy="184800"/>
            </a:xfrm>
            <a:prstGeom prst="rect">
              <a:avLst/>
            </a:prstGeom>
            <a:solidFill>
              <a:srgbClr val="FFFAC2"/>
            </a:solidFill>
            <a:ln>
              <a:noFill/>
            </a:ln>
          </p:spPr>
          <p:txBody>
            <a:bodyPr anchorCtr="0" anchor="t" bIns="0" lIns="0" spcFirstLastPara="1" rIns="0" wrap="square" tIns="0">
              <a:spAutoFit/>
            </a:bodyPr>
            <a:lstStyle/>
            <a:p>
              <a:pPr indent="0" lvl="2" marL="0" marR="0" rtl="0" algn="ctr">
                <a:spcBef>
                  <a:spcPts val="0"/>
                </a:spcBef>
                <a:spcAft>
                  <a:spcPts val="0"/>
                </a:spcAft>
                <a:buNone/>
              </a:pPr>
              <a:r>
                <a:rPr b="1" i="0" lang="en-US" sz="600" u="none" cap="none" strike="noStrike">
                  <a:solidFill>
                    <a:srgbClr val="262626"/>
                  </a:solidFill>
                  <a:latin typeface="Arial"/>
                  <a:ea typeface="Arial"/>
                  <a:cs typeface="Arial"/>
                  <a:sym typeface="Arial"/>
                </a:rPr>
                <a:t>147.46.11.1</a:t>
              </a:r>
              <a:endParaRPr b="1" i="0" sz="600" u="none" cap="none" strike="noStrike">
                <a:solidFill>
                  <a:srgbClr val="262626"/>
                </a:solidFill>
                <a:latin typeface="Arial"/>
                <a:ea typeface="Arial"/>
                <a:cs typeface="Arial"/>
                <a:sym typeface="Arial"/>
              </a:endParaRPr>
            </a:p>
          </p:txBody>
        </p:sp>
        <p:sp>
          <p:nvSpPr>
            <p:cNvPr id="674" name="Google Shape;674;p39"/>
            <p:cNvSpPr txBox="1"/>
            <p:nvPr/>
          </p:nvSpPr>
          <p:spPr>
            <a:xfrm>
              <a:off x="6433654" y="5561299"/>
              <a:ext cx="386100" cy="184800"/>
            </a:xfrm>
            <a:prstGeom prst="rect">
              <a:avLst/>
            </a:prstGeom>
            <a:solidFill>
              <a:srgbClr val="FFFAC2"/>
            </a:solidFill>
            <a:ln>
              <a:noFill/>
            </a:ln>
          </p:spPr>
          <p:txBody>
            <a:bodyPr anchorCtr="0" anchor="t" bIns="0" lIns="0" spcFirstLastPara="1" rIns="0" wrap="square" tIns="0">
              <a:spAutoFit/>
            </a:bodyPr>
            <a:lstStyle/>
            <a:p>
              <a:pPr indent="0" lvl="2" marL="0" marR="0" rtl="0" algn="ctr">
                <a:spcBef>
                  <a:spcPts val="0"/>
                </a:spcBef>
                <a:spcAft>
                  <a:spcPts val="0"/>
                </a:spcAft>
                <a:buNone/>
              </a:pPr>
              <a:r>
                <a:rPr b="1" i="0" lang="en-US" sz="600" u="none" cap="none" strike="noStrike">
                  <a:solidFill>
                    <a:srgbClr val="262626"/>
                  </a:solidFill>
                  <a:latin typeface="Arial"/>
                  <a:ea typeface="Arial"/>
                  <a:cs typeface="Arial"/>
                  <a:sym typeface="Arial"/>
                </a:rPr>
                <a:t>147.46.11.2</a:t>
              </a:r>
              <a:endParaRPr b="1" i="0" sz="600" u="none" cap="none" strike="noStrike">
                <a:solidFill>
                  <a:srgbClr val="262626"/>
                </a:solidFill>
                <a:latin typeface="Arial"/>
                <a:ea typeface="Arial"/>
                <a:cs typeface="Arial"/>
                <a:sym typeface="Arial"/>
              </a:endParaRPr>
            </a:p>
          </p:txBody>
        </p:sp>
        <p:sp>
          <p:nvSpPr>
            <p:cNvPr id="675" name="Google Shape;675;p39"/>
            <p:cNvSpPr txBox="1"/>
            <p:nvPr/>
          </p:nvSpPr>
          <p:spPr>
            <a:xfrm>
              <a:off x="4894414" y="5919439"/>
              <a:ext cx="386100" cy="184800"/>
            </a:xfrm>
            <a:prstGeom prst="rect">
              <a:avLst/>
            </a:prstGeom>
            <a:solidFill>
              <a:srgbClr val="FFFAC2"/>
            </a:solidFill>
            <a:ln>
              <a:noFill/>
            </a:ln>
          </p:spPr>
          <p:txBody>
            <a:bodyPr anchorCtr="0" anchor="t" bIns="0" lIns="0" spcFirstLastPara="1" rIns="0" wrap="square" tIns="0">
              <a:spAutoFit/>
            </a:bodyPr>
            <a:lstStyle/>
            <a:p>
              <a:pPr indent="0" lvl="2" marL="0" marR="0" rtl="0" algn="ctr">
                <a:spcBef>
                  <a:spcPts val="0"/>
                </a:spcBef>
                <a:spcAft>
                  <a:spcPts val="0"/>
                </a:spcAft>
                <a:buNone/>
              </a:pPr>
              <a:r>
                <a:rPr b="1" i="0" lang="en-US" sz="600" u="none" cap="none" strike="noStrike">
                  <a:solidFill>
                    <a:srgbClr val="262626"/>
                  </a:solidFill>
                  <a:latin typeface="Arial"/>
                  <a:ea typeface="Arial"/>
                  <a:cs typeface="Arial"/>
                  <a:sym typeface="Arial"/>
                </a:rPr>
                <a:t>147.46.12.1</a:t>
              </a:r>
              <a:endParaRPr b="1" i="0" sz="600" u="none" cap="none" strike="noStrike">
                <a:solidFill>
                  <a:srgbClr val="262626"/>
                </a:solidFill>
                <a:latin typeface="Arial"/>
                <a:ea typeface="Arial"/>
                <a:cs typeface="Arial"/>
                <a:sym typeface="Arial"/>
              </a:endParaRPr>
            </a:p>
          </p:txBody>
        </p:sp>
        <p:sp>
          <p:nvSpPr>
            <p:cNvPr id="676" name="Google Shape;676;p39"/>
            <p:cNvSpPr txBox="1"/>
            <p:nvPr/>
          </p:nvSpPr>
          <p:spPr>
            <a:xfrm>
              <a:off x="5328754" y="5919439"/>
              <a:ext cx="386100" cy="184800"/>
            </a:xfrm>
            <a:prstGeom prst="rect">
              <a:avLst/>
            </a:prstGeom>
            <a:solidFill>
              <a:srgbClr val="FFFAC2"/>
            </a:solidFill>
            <a:ln>
              <a:noFill/>
            </a:ln>
          </p:spPr>
          <p:txBody>
            <a:bodyPr anchorCtr="0" anchor="t" bIns="0" lIns="0" spcFirstLastPara="1" rIns="0" wrap="square" tIns="0">
              <a:spAutoFit/>
            </a:bodyPr>
            <a:lstStyle/>
            <a:p>
              <a:pPr indent="0" lvl="2" marL="0" marR="0" rtl="0" algn="ctr">
                <a:spcBef>
                  <a:spcPts val="0"/>
                </a:spcBef>
                <a:spcAft>
                  <a:spcPts val="0"/>
                </a:spcAft>
                <a:buNone/>
              </a:pPr>
              <a:r>
                <a:rPr b="1" i="0" lang="en-US" sz="600" u="none" cap="none" strike="noStrike">
                  <a:solidFill>
                    <a:srgbClr val="262626"/>
                  </a:solidFill>
                  <a:latin typeface="Arial"/>
                  <a:ea typeface="Arial"/>
                  <a:cs typeface="Arial"/>
                  <a:sym typeface="Arial"/>
                </a:rPr>
                <a:t>147.46.12.2</a:t>
              </a:r>
              <a:endParaRPr b="1" i="0" sz="600" u="none" cap="none" strike="noStrike">
                <a:solidFill>
                  <a:srgbClr val="262626"/>
                </a:solidFill>
                <a:latin typeface="Arial"/>
                <a:ea typeface="Arial"/>
                <a:cs typeface="Arial"/>
                <a:sym typeface="Arial"/>
              </a:endParaRPr>
            </a:p>
          </p:txBody>
        </p:sp>
      </p:grpSp>
      <p:sp>
        <p:nvSpPr>
          <p:cNvPr id="677" name="Google Shape;677;p3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Mạng con là một đơn vị mạng nhỏ trong một mạng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Tìm hiểu về Mạng</a:t>
            </a:r>
            <a:endParaRPr sz="3600">
              <a:solidFill>
                <a:schemeClr val="dk1"/>
              </a:solidFill>
              <a:latin typeface="Arial"/>
              <a:ea typeface="Arial"/>
              <a:cs typeface="Arial"/>
              <a:sym typeface="Arial"/>
            </a:endParaRPr>
          </a:p>
        </p:txBody>
      </p:sp>
      <p:sp>
        <p:nvSpPr>
          <p:cNvPr id="177" name="Google Shape;177;p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sp>
        <p:nvSpPr>
          <p:cNvPr id="178" name="Google Shape;178;p4"/>
          <p:cNvSpPr/>
          <p:nvPr/>
        </p:nvSpPr>
        <p:spPr>
          <a:xfrm>
            <a:off x="1054112" y="4003778"/>
            <a:ext cx="3740912" cy="1769715"/>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1.1. Tổng quan về Mạng</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Thiết bị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Chuyển đổi Mạng</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Phương thức truyền dữ liệu của Mạng</a:t>
            </a:r>
            <a:endParaRPr sz="1800">
              <a:solidFill>
                <a:srgbClr val="A5A5A5"/>
              </a:solidFill>
              <a:latin typeface="Arial"/>
              <a:ea typeface="Arial"/>
              <a:cs typeface="Arial"/>
              <a:sym typeface="Arial"/>
            </a:endParaRPr>
          </a:p>
        </p:txBody>
      </p:sp>
      <p:sp>
        <p:nvSpPr>
          <p:cNvPr id="179" name="Google Shape;179;p4"/>
          <p:cNvSpPr/>
          <p:nvPr/>
        </p:nvSpPr>
        <p:spPr>
          <a:xfrm>
            <a:off x="5107800" y="4003778"/>
            <a:ext cx="3877703" cy="136447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1.5. </a:t>
            </a:r>
            <a:r>
              <a:rPr lang="en-US" sz="1800">
                <a:solidFill>
                  <a:srgbClr val="A5A5A5"/>
                </a:solidFill>
                <a:latin typeface="Arial"/>
                <a:ea typeface="Arial"/>
                <a:cs typeface="Arial"/>
                <a:sym typeface="Arial"/>
              </a:rPr>
              <a:t>Phân loại và Tính năng của giao tiếp có dây</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1.6. Cấu trúc liên kết mạng</a:t>
            </a:r>
            <a:endParaRPr sz="1800">
              <a:solidFill>
                <a:srgbClr val="A5A5A5"/>
              </a:solidFill>
              <a:latin typeface="Arial"/>
              <a:ea typeface="Arial"/>
              <a:cs typeface="Arial"/>
              <a:sym typeface="Arial"/>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1.7. Sử dụng Mạng</a:t>
            </a:r>
            <a:endParaRPr sz="1800">
              <a:solidFill>
                <a:srgbClr val="A6A6A6"/>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Gateway mặc định và máy chủ DNS</a:t>
            </a:r>
            <a:endParaRPr/>
          </a:p>
        </p:txBody>
      </p:sp>
      <p:sp>
        <p:nvSpPr>
          <p:cNvPr id="684" name="Google Shape;684;p4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Sử dụng Mạng</a:t>
            </a:r>
            <a:endParaRPr sz="1800">
              <a:solidFill>
                <a:schemeClr val="lt1"/>
              </a:solidFill>
              <a:latin typeface="Arial"/>
              <a:ea typeface="Arial"/>
              <a:cs typeface="Arial"/>
              <a:sym typeface="Arial"/>
            </a:endParaRPr>
          </a:p>
        </p:txBody>
      </p:sp>
      <p:sp>
        <p:nvSpPr>
          <p:cNvPr id="685" name="Google Shape;685;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686" name="Google Shape;686;p40"/>
          <p:cNvSpPr/>
          <p:nvPr/>
        </p:nvSpPr>
        <p:spPr>
          <a:xfrm>
            <a:off x="712182" y="2174873"/>
            <a:ext cx="8487381" cy="316671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Gateway mặc định</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 Một điểm kết nối mà các gói dữ liệu cần đi qua khi một gói dữ liệu từ một máy tính riêng đi qua một mạng bên ngoài hoặc một gói dữ liệu từ mạng bên ngoài được gửi vào mạng riêng hoặc mạng con. </a:t>
            </a:r>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Tại văn phòng và trường học, địa chỉ gateway sẽ dựa trên vị trí hiện tại của máy tính.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Máy chủ DNS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Máy chủ này chuyển đổi tên miền thành các địa chỉ IP.</a:t>
            </a:r>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Máy chủ có chức năng chuyển tên miền ví dụ như www.google.com thành các địa chỉ IP ví dụ như 172.217.24.68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Tên miền</a:t>
            </a:r>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Địa chỉ IP sử dụng các tên miền bằng các ký tự chữ cái, ví dụ như www.naver.com.</a:t>
            </a:r>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Lý do là vì các địa chỉ IP dạng số khá khó nhớ và khó sử dụng.</a:t>
            </a:r>
            <a:endParaRPr/>
          </a:p>
        </p:txBody>
      </p:sp>
      <p:sp>
        <p:nvSpPr>
          <p:cNvPr id="687" name="Google Shape;687;p4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cài đặt Gateway mặc định và máy chủ DNS là các thông tin quan trọng khi cấu hình IP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Kiểm tra trạng thái mạng</a:t>
            </a:r>
            <a:endParaRPr sz="2400">
              <a:solidFill>
                <a:srgbClr val="0C0C0C"/>
              </a:solidFill>
              <a:latin typeface="Arial"/>
              <a:ea typeface="Arial"/>
              <a:cs typeface="Arial"/>
              <a:sym typeface="Arial"/>
            </a:endParaRPr>
          </a:p>
        </p:txBody>
      </p:sp>
      <p:sp>
        <p:nvSpPr>
          <p:cNvPr id="694" name="Google Shape;694;p4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Sử dụng Mạng</a:t>
            </a:r>
            <a:endParaRPr sz="1800">
              <a:solidFill>
                <a:schemeClr val="lt1"/>
              </a:solidFill>
              <a:latin typeface="Arial"/>
              <a:ea typeface="Arial"/>
              <a:cs typeface="Arial"/>
              <a:sym typeface="Arial"/>
            </a:endParaRPr>
          </a:p>
        </p:txBody>
      </p:sp>
      <p:sp>
        <p:nvSpPr>
          <p:cNvPr id="695" name="Google Shape;695;p41"/>
          <p:cNvSpPr/>
          <p:nvPr/>
        </p:nvSpPr>
        <p:spPr>
          <a:xfrm>
            <a:off x="8674461" y="480778"/>
            <a:ext cx="793539" cy="492443"/>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Mạng 01</a:t>
            </a:r>
            <a:endParaRPr/>
          </a:p>
        </p:txBody>
      </p:sp>
      <p:sp>
        <p:nvSpPr>
          <p:cNvPr id="696" name="Google Shape;696;p41"/>
          <p:cNvSpPr/>
          <p:nvPr/>
        </p:nvSpPr>
        <p:spPr>
          <a:xfrm>
            <a:off x="712182" y="2393948"/>
            <a:ext cx="8487381"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ipconfig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Liệt kê trạng thái kết nối của mạng hiện tại</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vật lý, địa chỉ IP, máy chủ DHCP, v.v.</a:t>
            </a:r>
            <a:endParaRPr/>
          </a:p>
        </p:txBody>
      </p:sp>
      <p:grpSp>
        <p:nvGrpSpPr>
          <p:cNvPr id="697" name="Google Shape;697;p41"/>
          <p:cNvGrpSpPr/>
          <p:nvPr/>
        </p:nvGrpSpPr>
        <p:grpSpPr>
          <a:xfrm>
            <a:off x="974321" y="3564156"/>
            <a:ext cx="3572684" cy="2409022"/>
            <a:chOff x="1063626" y="3409968"/>
            <a:chExt cx="4194174" cy="2828086"/>
          </a:xfrm>
        </p:grpSpPr>
        <p:pic>
          <p:nvPicPr>
            <p:cNvPr id="698" name="Google Shape;698;p41"/>
            <p:cNvPicPr preferRelativeResize="0"/>
            <p:nvPr/>
          </p:nvPicPr>
          <p:blipFill rotWithShape="1">
            <a:blip r:embed="rId3">
              <a:alphaModFix/>
            </a:blip>
            <a:srcRect b="0" l="0" r="0" t="0"/>
            <a:stretch/>
          </p:blipFill>
          <p:spPr>
            <a:xfrm>
              <a:off x="1063626" y="3409968"/>
              <a:ext cx="4194174" cy="2828086"/>
            </a:xfrm>
            <a:prstGeom prst="rect">
              <a:avLst/>
            </a:prstGeom>
            <a:noFill/>
            <a:ln>
              <a:noFill/>
            </a:ln>
          </p:spPr>
        </p:pic>
        <p:sp>
          <p:nvSpPr>
            <p:cNvPr id="699" name="Google Shape;699;p41"/>
            <p:cNvSpPr/>
            <p:nvPr/>
          </p:nvSpPr>
          <p:spPr>
            <a:xfrm>
              <a:off x="1063627" y="4150989"/>
              <a:ext cx="4089887" cy="125620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700" name="Google Shape;700;p41"/>
          <p:cNvPicPr preferRelativeResize="0"/>
          <p:nvPr/>
        </p:nvPicPr>
        <p:blipFill rotWithShape="1">
          <a:blip r:embed="rId3">
            <a:alphaModFix/>
          </a:blip>
          <a:srcRect b="29666" l="0" r="23964" t="25214"/>
          <a:stretch/>
        </p:blipFill>
        <p:spPr>
          <a:xfrm>
            <a:off x="2374972" y="3429000"/>
            <a:ext cx="6696258" cy="2679334"/>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pic>
        <p:nvPicPr>
          <p:cNvPr id="701" name="Google Shape;701;p41"/>
          <p:cNvPicPr preferRelativeResize="0"/>
          <p:nvPr/>
        </p:nvPicPr>
        <p:blipFill rotWithShape="1">
          <a:blip r:embed="rId4">
            <a:alphaModFix/>
          </a:blip>
          <a:srcRect b="0" l="0" r="0" t="0"/>
          <a:stretch/>
        </p:blipFill>
        <p:spPr>
          <a:xfrm flipH="1">
            <a:off x="1874590" y="3769367"/>
            <a:ext cx="653082" cy="653082"/>
          </a:xfrm>
          <a:prstGeom prst="rect">
            <a:avLst/>
          </a:prstGeom>
          <a:noFill/>
          <a:ln>
            <a:noFill/>
          </a:ln>
        </p:spPr>
      </p:pic>
      <p:sp>
        <p:nvSpPr>
          <p:cNvPr id="702" name="Google Shape;702;p41"/>
          <p:cNvSpPr/>
          <p:nvPr/>
        </p:nvSpPr>
        <p:spPr>
          <a:xfrm>
            <a:off x="580388" y="1944537"/>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Khi gõ “cmd” trong [Start]-[Run], một cửa sổ sẽ hiện ra để bạn có thể kiểm tra trạng thái và cài đặt với các lệnh ipconfig, nslookup, tracert, v.v.</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Sử dụng Mạng</a:t>
            </a:r>
            <a:endParaRPr sz="1800">
              <a:solidFill>
                <a:schemeClr val="lt1"/>
              </a:solidFill>
              <a:latin typeface="Arial"/>
              <a:ea typeface="Arial"/>
              <a:cs typeface="Arial"/>
              <a:sym typeface="Arial"/>
            </a:endParaRPr>
          </a:p>
        </p:txBody>
      </p:sp>
      <p:sp>
        <p:nvSpPr>
          <p:cNvPr id="709" name="Google Shape;709;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10" name="Google Shape;710;p42"/>
          <p:cNvSpPr/>
          <p:nvPr/>
        </p:nvSpPr>
        <p:spPr>
          <a:xfrm>
            <a:off x="712182" y="1750356"/>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nslookup</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Chuyển tên miền bằng chữ cái sang địa chỉ IP</a:t>
            </a:r>
            <a:endParaRPr/>
          </a:p>
        </p:txBody>
      </p:sp>
      <p:pic>
        <p:nvPicPr>
          <p:cNvPr descr="스크린샷이(가) 표시된 사진&#10;&#10;자동 생성된 설명" id="711" name="Google Shape;711;p42"/>
          <p:cNvPicPr preferRelativeResize="0"/>
          <p:nvPr/>
        </p:nvPicPr>
        <p:blipFill rotWithShape="1">
          <a:blip r:embed="rId3">
            <a:alphaModFix/>
          </a:blip>
          <a:srcRect b="0" l="0" r="0" t="0"/>
          <a:stretch/>
        </p:blipFill>
        <p:spPr>
          <a:xfrm>
            <a:off x="934754" y="2473733"/>
            <a:ext cx="4402396" cy="2425525"/>
          </a:xfrm>
          <a:prstGeom prst="rect">
            <a:avLst/>
          </a:prstGeom>
          <a:noFill/>
          <a:ln>
            <a:noFill/>
          </a:ln>
        </p:spPr>
      </p:pic>
      <p:sp>
        <p:nvSpPr>
          <p:cNvPr id="712" name="Google Shape;712;p42"/>
          <p:cNvSpPr/>
          <p:nvPr/>
        </p:nvSpPr>
        <p:spPr>
          <a:xfrm>
            <a:off x="847024" y="2424418"/>
            <a:ext cx="4490126" cy="257109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13" name="Google Shape;713;p42"/>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Chuyển tên miền thành địa chỉ IP</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1.7. Sử dụng Mạng</a:t>
            </a:r>
            <a:endParaRPr sz="1800">
              <a:solidFill>
                <a:schemeClr val="lt1"/>
              </a:solidFill>
              <a:latin typeface="Arial"/>
              <a:ea typeface="Arial"/>
              <a:cs typeface="Arial"/>
              <a:sym typeface="Arial"/>
            </a:endParaRPr>
          </a:p>
        </p:txBody>
      </p:sp>
      <p:sp>
        <p:nvSpPr>
          <p:cNvPr id="720" name="Google Shape;720;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721" name="Google Shape;721;p43"/>
          <p:cNvSpPr/>
          <p:nvPr/>
        </p:nvSpPr>
        <p:spPr>
          <a:xfrm>
            <a:off x="712182" y="1751661"/>
            <a:ext cx="8487381" cy="145342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tracert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Định tuyến đến một điểm đích cho trước (ww.google.com)</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Không tác dụng với các đường dẫn thứ 3, 9 và 10, v.v.</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Ngày nay, vì lý do bảo mật, các dấu vết này thường bị chặn trên mạng của bạn, do đó, không phải lúc nào cũng có thể định tuyến được.</a:t>
            </a:r>
            <a:endParaRPr/>
          </a:p>
        </p:txBody>
      </p:sp>
      <p:grpSp>
        <p:nvGrpSpPr>
          <p:cNvPr id="722" name="Google Shape;722;p43"/>
          <p:cNvGrpSpPr/>
          <p:nvPr/>
        </p:nvGrpSpPr>
        <p:grpSpPr>
          <a:xfrm>
            <a:off x="847023" y="3247817"/>
            <a:ext cx="6246795" cy="3008604"/>
            <a:chOff x="847023" y="3247817"/>
            <a:chExt cx="6246795" cy="3008604"/>
          </a:xfrm>
        </p:grpSpPr>
        <p:pic>
          <p:nvPicPr>
            <p:cNvPr descr="스크린샷이(가) 표시된 사진&#10;&#10;자동 생성된 설명" id="723" name="Google Shape;723;p43"/>
            <p:cNvPicPr preferRelativeResize="0"/>
            <p:nvPr/>
          </p:nvPicPr>
          <p:blipFill rotWithShape="1">
            <a:blip r:embed="rId3">
              <a:alphaModFix/>
            </a:blip>
            <a:srcRect b="0" l="0" r="0" t="0"/>
            <a:stretch/>
          </p:blipFill>
          <p:spPr>
            <a:xfrm>
              <a:off x="885524" y="3286317"/>
              <a:ext cx="6165234" cy="2902727"/>
            </a:xfrm>
            <a:prstGeom prst="rect">
              <a:avLst/>
            </a:prstGeom>
            <a:noFill/>
            <a:ln>
              <a:noFill/>
            </a:ln>
          </p:spPr>
        </p:pic>
        <p:sp>
          <p:nvSpPr>
            <p:cNvPr id="724" name="Google Shape;724;p43"/>
            <p:cNvSpPr/>
            <p:nvPr/>
          </p:nvSpPr>
          <p:spPr>
            <a:xfrm>
              <a:off x="847023" y="3247817"/>
              <a:ext cx="6246795" cy="300860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725" name="Google Shape;725;p43"/>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Lệnh hiển thị đường dẫn mạng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Giao thức truyền thông</a:t>
            </a:r>
            <a:endParaRPr sz="3600">
              <a:solidFill>
                <a:schemeClr val="dk1"/>
              </a:solidFill>
              <a:latin typeface="Arial"/>
              <a:ea typeface="Arial"/>
              <a:cs typeface="Arial"/>
              <a:sym typeface="Arial"/>
            </a:endParaRPr>
          </a:p>
        </p:txBody>
      </p:sp>
      <p:sp>
        <p:nvSpPr>
          <p:cNvPr id="732" name="Google Shape;732;p4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sp>
        <p:nvSpPr>
          <p:cNvPr id="733" name="Google Shape;733;p44"/>
          <p:cNvSpPr/>
          <p:nvPr/>
        </p:nvSpPr>
        <p:spPr>
          <a:xfrm>
            <a:off x="1054112" y="4003778"/>
            <a:ext cx="3740912"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2.1. Giao thức là gì?</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Mô hình OSI</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2.3. Giao thức truyền thông TCP/IP</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HTTP</a:t>
            </a:r>
            <a:endParaRPr/>
          </a:p>
        </p:txBody>
      </p:sp>
      <p:sp>
        <p:nvSpPr>
          <p:cNvPr id="734" name="Google Shape;734;p44"/>
          <p:cNvSpPr/>
          <p:nvPr/>
        </p:nvSpPr>
        <p:spPr>
          <a:xfrm>
            <a:off x="5107801" y="4003778"/>
            <a:ext cx="3740912"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MQTT</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2.6. CoAP</a:t>
            </a:r>
            <a:endParaRPr sz="1800">
              <a:solidFill>
                <a:srgbClr val="A5A5A5"/>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2.7. WebSocket</a:t>
            </a:r>
            <a:endParaRPr sz="1800">
              <a:solidFill>
                <a:srgbClr val="A5A5A5"/>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45"/>
          <p:cNvSpPr/>
          <p:nvPr/>
        </p:nvSpPr>
        <p:spPr>
          <a:xfrm>
            <a:off x="580388" y="483104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Tùy theo chức năng, các giao thức có thể dễ hiểu hoặc khó hiểu. </a:t>
            </a:r>
            <a:endParaRPr/>
          </a:p>
        </p:txBody>
      </p:sp>
      <p:sp>
        <p:nvSpPr>
          <p:cNvPr id="741" name="Google Shape;741;p45"/>
          <p:cNvSpPr/>
          <p:nvPr/>
        </p:nvSpPr>
        <p:spPr>
          <a:xfrm>
            <a:off x="580388" y="375517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Cách tốt nhất để hiểu về giao thức: </a:t>
            </a:r>
            <a:endParaRPr/>
          </a:p>
        </p:txBody>
      </p:sp>
      <p:sp>
        <p:nvSpPr>
          <p:cNvPr id="742" name="Google Shape;742;p4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Giao thức là gì?</a:t>
            </a:r>
            <a:endParaRPr/>
          </a:p>
        </p:txBody>
      </p:sp>
      <p:sp>
        <p:nvSpPr>
          <p:cNvPr id="743" name="Google Shape;743;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744" name="Google Shape;744;p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Giao thức</a:t>
            </a:r>
            <a:endParaRPr sz="2400">
              <a:solidFill>
                <a:srgbClr val="0C0C0C"/>
              </a:solidFill>
              <a:latin typeface="Arial"/>
              <a:ea typeface="Arial"/>
              <a:cs typeface="Arial"/>
              <a:sym typeface="Arial"/>
            </a:endParaRPr>
          </a:p>
        </p:txBody>
      </p:sp>
      <p:sp>
        <p:nvSpPr>
          <p:cNvPr id="745" name="Google Shape;745;p45"/>
          <p:cNvSpPr/>
          <p:nvPr/>
        </p:nvSpPr>
        <p:spPr>
          <a:xfrm>
            <a:off x="712182" y="2792520"/>
            <a:ext cx="8487381"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Giao thức điều khiển truyền vận (TCP), Giao thức Internet (IP), Giao thức biên dịch địa chỉ mạng (ARP), Giao thức cấu hình máy chủ (DCHP)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tập hợp logic của các giao thức hoạt động như một chồng giao thức. </a:t>
            </a:r>
            <a:endParaRPr/>
          </a:p>
        </p:txBody>
      </p:sp>
      <p:sp>
        <p:nvSpPr>
          <p:cNvPr id="746" name="Google Shape;746;p45"/>
          <p:cNvSpPr/>
          <p:nvPr/>
        </p:nvSpPr>
        <p:spPr>
          <a:xfrm>
            <a:off x="712182" y="399612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nghĩ nó giống như các quy định điều chỉnh ngôn ngữ của con người.</a:t>
            </a:r>
            <a:endParaRPr/>
          </a:p>
        </p:txBody>
      </p:sp>
      <p:sp>
        <p:nvSpPr>
          <p:cNvPr id="747" name="Google Shape;747;p45"/>
          <p:cNvSpPr/>
          <p:nvPr/>
        </p:nvSpPr>
        <p:spPr>
          <a:xfrm>
            <a:off x="580388" y="1944537"/>
            <a:ext cx="8619175" cy="77457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Vì có nhiều kiểu nền tảng và hệ thống trong một mạng, nên các nền tảng và hệ thống này sử dụng giao thức quy ước chung để giao tiếp với nhau.</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giao thức mạng chung:</a:t>
            </a:r>
            <a:endParaRPr/>
          </a:p>
        </p:txBody>
      </p:sp>
      <p:grpSp>
        <p:nvGrpSpPr>
          <p:cNvPr id="748" name="Google Shape;748;p45"/>
          <p:cNvGrpSpPr/>
          <p:nvPr/>
        </p:nvGrpSpPr>
        <p:grpSpPr>
          <a:xfrm>
            <a:off x="449998" y="4386242"/>
            <a:ext cx="7051617" cy="200055"/>
            <a:chOff x="712182" y="1757635"/>
            <a:chExt cx="7051617" cy="200055"/>
          </a:xfrm>
        </p:grpSpPr>
        <p:sp>
          <p:nvSpPr>
            <p:cNvPr id="749" name="Google Shape;749;p45"/>
            <p:cNvSpPr/>
            <p:nvPr/>
          </p:nvSpPr>
          <p:spPr>
            <a:xfrm>
              <a:off x="1095271" y="1757635"/>
              <a:ext cx="6668528" cy="2000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(động từ, biểu thức kiểm toán, phương pháp định tuyến, phương pháp kết nối ban đầu, v.v.,)</a:t>
              </a:r>
              <a:endParaRPr sz="1300">
                <a:solidFill>
                  <a:srgbClr val="262626"/>
                </a:solidFill>
                <a:latin typeface="Arial"/>
                <a:ea typeface="Arial"/>
                <a:cs typeface="Arial"/>
                <a:sym typeface="Arial"/>
              </a:endParaRPr>
            </a:p>
          </p:txBody>
        </p:sp>
        <p:sp>
          <p:nvSpPr>
            <p:cNvPr id="750" name="Google Shape;750;p45"/>
            <p:cNvSpPr/>
            <p:nvPr/>
          </p:nvSpPr>
          <p:spPr>
            <a:xfrm>
              <a:off x="712182" y="1770345"/>
              <a:ext cx="324899" cy="175953"/>
            </a:xfrm>
            <a:prstGeom prst="roundRect">
              <a:avLst>
                <a:gd fmla="val 16667" name="adj"/>
              </a:avLst>
            </a:prstGeom>
            <a:solidFill>
              <a:srgbClr val="193EB0"/>
            </a:solidFill>
            <a:ln>
              <a:noFill/>
            </a:ln>
          </p:spPr>
          <p:txBody>
            <a:bodyPr anchorCtr="0" anchor="b" bIns="0" lIns="72000" spcFirstLastPara="1" rIns="72000" wrap="square" tIns="0">
              <a:noAutofit/>
            </a:bodyPr>
            <a:lstStyle/>
            <a:p>
              <a:pPr indent="0" lvl="0" marL="0" marR="0" rtl="0" algn="ctr">
                <a:lnSpc>
                  <a:spcPct val="90909"/>
                </a:lnSpc>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Giao thức là gì?</a:t>
            </a:r>
            <a:endParaRPr/>
          </a:p>
        </p:txBody>
      </p:sp>
      <p:sp>
        <p:nvSpPr>
          <p:cNvPr id="757" name="Google Shape;757;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758" name="Google Shape;758;p46"/>
          <p:cNvSpPr/>
          <p:nvPr/>
        </p:nvSpPr>
        <p:spPr>
          <a:xfrm>
            <a:off x="712182" y="1750356"/>
            <a:ext cx="8487381" cy="295126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Khởi tạo kết nối </a:t>
            </a:r>
            <a:endParaRPr/>
          </a:p>
          <a:p>
            <a:pPr indent="-179387" lvl="1" marL="3556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Máy khách hay máy chủ khởi tạo kết nối, cần trao đổi thông tin gì trước khi giao tiếp?</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Tư vấn các đặc điểm kết nối</a:t>
            </a:r>
            <a:endParaRPr/>
          </a:p>
          <a:p>
            <a:pPr indent="-179387" lvl="1" marL="3556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Làm thế nào để mã hóa giao tiếp của giao thức, và làm thế nào để truyền các khóa mã khóa giữa các máy chủ giao tiếp?</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dạng dữ liệu</a:t>
            </a:r>
            <a:endParaRPr/>
          </a:p>
          <a:p>
            <a:pPr indent="-179387" lvl="1" marL="3556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Làm thế nào để sắp xếp dữ liệu trong gói tin, và dữ liệu được xử lý bằng kiểu sắp xếp nào ở thiết bị nhận?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Phát hiện lỗi và sửa lỗi</a:t>
            </a:r>
            <a:endParaRPr/>
          </a:p>
          <a:p>
            <a:pPr indent="-179387" lvl="1" marL="3556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Chuyện gì sẽ xảy ra nếu một gói tin mất quá nhiều thời gian để đến được đích? Máy khách sẽ khôi phục như thế nào </a:t>
            </a:r>
            <a:endParaRPr b="0" i="0" sz="1200" u="none" cap="none" strike="noStrike">
              <a:solidFill>
                <a:srgbClr val="262626"/>
              </a:solidFill>
              <a:latin typeface="Arial"/>
              <a:ea typeface="Arial"/>
              <a:cs typeface="Arial"/>
              <a:sym typeface="Arial"/>
            </a:endParaRPr>
          </a:p>
          <a:p>
            <a:pPr indent="0" lvl="1" marL="176212" marR="0" rtl="0" algn="l">
              <a:spcBef>
                <a:spcPts val="400"/>
              </a:spcBef>
              <a:spcAft>
                <a:spcPts val="0"/>
              </a:spcAft>
              <a:buNone/>
            </a:pPr>
            <a:r>
              <a:rPr b="0" i="0" lang="en-US" sz="1200" u="none" cap="none" strike="noStrike">
                <a:solidFill>
                  <a:srgbClr val="262626"/>
                </a:solidFill>
                <a:latin typeface="Arial"/>
                <a:ea typeface="Arial"/>
                <a:cs typeface="Arial"/>
                <a:sym typeface="Arial"/>
              </a:rPr>
              <a:t>    nếu không thiết lập được kết nối giữa máy khách và máy chủ trong một khoảng thời gian ngắn?</a:t>
            </a:r>
            <a:endParaRPr/>
          </a:p>
          <a:p>
            <a:pPr indent="-182563" lvl="1" marL="182563" marR="0" rtl="0" algn="l">
              <a:spcBef>
                <a:spcPts val="4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Hủy bỏ kết nối</a:t>
            </a:r>
            <a:endParaRPr/>
          </a:p>
          <a:p>
            <a:pPr indent="-179387" lvl="1" marL="355600" marR="0" rtl="0" algn="l">
              <a:spcBef>
                <a:spcPts val="4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Làm thế nào để máy chủ thông báo máy chủ còn lại rằng kết nối đã bị hủy, và thông tin nào phải được gửi cuối cùng để hủy kết nối đúng cách? </a:t>
            </a:r>
            <a:endParaRPr/>
          </a:p>
        </p:txBody>
      </p:sp>
      <p:sp>
        <p:nvSpPr>
          <p:cNvPr id="759" name="Google Shape;759;p46"/>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Hầu hết các giao thức đều xét đến các vấn đề sau:</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Giao thức truyền thông</a:t>
            </a:r>
            <a:endParaRPr sz="3600">
              <a:solidFill>
                <a:schemeClr val="dk1"/>
              </a:solidFill>
              <a:latin typeface="Arial"/>
              <a:ea typeface="Arial"/>
              <a:cs typeface="Arial"/>
              <a:sym typeface="Arial"/>
            </a:endParaRPr>
          </a:p>
        </p:txBody>
      </p:sp>
      <p:sp>
        <p:nvSpPr>
          <p:cNvPr id="766" name="Google Shape;766;p4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sp>
        <p:nvSpPr>
          <p:cNvPr id="767" name="Google Shape;767;p47"/>
          <p:cNvSpPr/>
          <p:nvPr/>
        </p:nvSpPr>
        <p:spPr>
          <a:xfrm>
            <a:off x="1054112" y="4003778"/>
            <a:ext cx="3740912"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Giao thức là gì</a:t>
            </a:r>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2.2. Mô hình OSI</a:t>
            </a:r>
            <a:endParaRPr/>
          </a:p>
          <a:p>
            <a:pPr indent="-176213" lvl="0" marL="176213" marR="0" rtl="0" algn="l">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2.3. Giao thức truyền thông TCP/IP</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HTTP</a:t>
            </a:r>
            <a:endParaRPr/>
          </a:p>
        </p:txBody>
      </p:sp>
      <p:sp>
        <p:nvSpPr>
          <p:cNvPr id="768" name="Google Shape;768;p47"/>
          <p:cNvSpPr/>
          <p:nvPr/>
        </p:nvSpPr>
        <p:spPr>
          <a:xfrm>
            <a:off x="5107801" y="4003778"/>
            <a:ext cx="3740912"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MQTT</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2.6. CoAP</a:t>
            </a:r>
            <a:endParaRPr sz="1800">
              <a:solidFill>
                <a:srgbClr val="A5A5A5"/>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2.7. WebSocket</a:t>
            </a:r>
            <a:endParaRPr sz="1800">
              <a:solidFill>
                <a:srgbClr val="A5A5A5"/>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Mô hình OSI</a:t>
            </a:r>
            <a:endParaRPr/>
          </a:p>
        </p:txBody>
      </p:sp>
      <p:sp>
        <p:nvSpPr>
          <p:cNvPr id="775" name="Google Shape;775;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776" name="Google Shape;776;p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 hình OSI?</a:t>
            </a:r>
            <a:endParaRPr/>
          </a:p>
        </p:txBody>
      </p:sp>
      <p:sp>
        <p:nvSpPr>
          <p:cNvPr id="777" name="Google Shape;777;p48"/>
          <p:cNvSpPr/>
          <p:nvPr/>
        </p:nvSpPr>
        <p:spPr>
          <a:xfrm>
            <a:off x="712182" y="2174873"/>
            <a:ext cx="5528263" cy="360272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 hình Liên kết Hệ thống mở (OSI)</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Năm 1978, Tổ chức Tiêu chuẩn Quốc tế (ISO) đã thiết lập mô hình tiêu </a:t>
            </a:r>
            <a:endParaRPr b="0" i="0" sz="12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200" u="none" cap="none" strike="noStrike">
                <a:solidFill>
                  <a:srgbClr val="262626"/>
                </a:solidFill>
                <a:latin typeface="Arial"/>
                <a:ea typeface="Arial"/>
                <a:cs typeface="Arial"/>
                <a:sym typeface="Arial"/>
              </a:rPr>
              <a:t>    chuẩn quốc tế OSI để cho phép hai hệ thống giao tiếp mà không cần quan </a:t>
            </a:r>
            <a:endParaRPr b="0" i="0" sz="12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200" u="none" cap="none" strike="noStrike">
                <a:solidFill>
                  <a:srgbClr val="262626"/>
                </a:solidFill>
                <a:latin typeface="Arial"/>
                <a:ea typeface="Arial"/>
                <a:cs typeface="Arial"/>
                <a:sym typeface="Arial"/>
              </a:rPr>
              <a:t>    tâm đến các cấu trúc ngầm.</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Đây là một mô hình giúp tìm hiểu và thiết kế một cấu trúc mạng có thể </a:t>
            </a:r>
            <a:endParaRPr b="0" i="0" sz="12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200" u="none" cap="none" strike="noStrike">
                <a:solidFill>
                  <a:srgbClr val="262626"/>
                </a:solidFill>
                <a:latin typeface="Arial"/>
                <a:ea typeface="Arial"/>
                <a:cs typeface="Arial"/>
                <a:sym typeface="Arial"/>
              </a:rPr>
              <a:t>    tương tác an toàn.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7 tầng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Vật lý (tầng 1), Liên kết dữ liệu (tầng 2), Mạng (tầng 3), Giao vận (tầng 4), Phiên (tầng 5), Trình diễn (tầng 6), Ứng dụng (tầng 7)</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Bảy tầng này độc lập với nhau.</a:t>
            </a:r>
            <a:endParaRPr/>
          </a:p>
          <a:p>
            <a:pPr indent="-87312" lvl="2" marL="4445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Thay đổi trong một tầng không ảnh hưởng tới các tầng khác. </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Các thiết bị mạng có thể giao tiếp bình thường nếu chúng đáp ứng được một số tầng trong bảy tầng này theo chức năng và chuẩn hóa chúng. </a:t>
            </a:r>
            <a:endParaRPr/>
          </a:p>
        </p:txBody>
      </p:sp>
      <p:sp>
        <p:nvSpPr>
          <p:cNvPr id="778" name="Google Shape;778;p4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tiêu chuẩn quốc tế do Tổ chức Tiêu chuẩn Quốc tế (ISO) tạo ra</a:t>
            </a:r>
            <a:endParaRPr/>
          </a:p>
        </p:txBody>
      </p:sp>
      <p:graphicFrame>
        <p:nvGraphicFramePr>
          <p:cNvPr id="779" name="Google Shape;779;p48"/>
          <p:cNvGraphicFramePr/>
          <p:nvPr/>
        </p:nvGraphicFramePr>
        <p:xfrm>
          <a:off x="6652984" y="2744788"/>
          <a:ext cx="3000000" cy="3000000"/>
        </p:xfrm>
        <a:graphic>
          <a:graphicData uri="http://schemas.openxmlformats.org/drawingml/2006/table">
            <a:tbl>
              <a:tblPr bandRow="1" firstRow="1">
                <a:noFill/>
                <a:tableStyleId>{CD3F1575-D28F-484E-9A77-C4C70207F0F8}</a:tableStyleId>
              </a:tblPr>
              <a:tblGrid>
                <a:gridCol w="954875"/>
                <a:gridCol w="1736150"/>
              </a:tblGrid>
              <a:tr h="3768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Tầng 7</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Ứng dụng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768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Tầng 6</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Trình diễn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262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Tầng 5</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Phiên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768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Tầng 4</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Giao vận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768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Tầng 3</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Mạng</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76850">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Tầng 2</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Liên kết dữ liệu</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52625">
                <a:tc>
                  <a:txBody>
                    <a:bodyPr/>
                    <a:lstStyle/>
                    <a:p>
                      <a:pPr indent="0" lvl="0" marL="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Tầng 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rgbClr val="262626"/>
                          </a:solidFill>
                          <a:latin typeface="Arial"/>
                          <a:ea typeface="Arial"/>
                          <a:cs typeface="Arial"/>
                          <a:sym typeface="Arial"/>
                        </a:rPr>
                        <a:t>Vật lý</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4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Mô hình OSI</a:t>
            </a:r>
            <a:endParaRPr/>
          </a:p>
        </p:txBody>
      </p:sp>
      <p:sp>
        <p:nvSpPr>
          <p:cNvPr id="786" name="Google Shape;786;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787" name="Google Shape;787;p49"/>
          <p:cNvSpPr/>
          <p:nvPr/>
        </p:nvSpPr>
        <p:spPr>
          <a:xfrm>
            <a:off x="712182" y="1750356"/>
            <a:ext cx="4562457" cy="331034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Từ tầng ứng dụng đến tầng vật lý</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Từ tầng ứng dụng đến tầng vật lý, nó đã đi qua bảy tầng của mô </a:t>
            </a:r>
            <a:endParaRPr b="0" i="0" sz="12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200" u="none" cap="none" strike="noStrike">
                <a:solidFill>
                  <a:srgbClr val="262626"/>
                </a:solidFill>
                <a:latin typeface="Arial"/>
                <a:ea typeface="Arial"/>
                <a:cs typeface="Arial"/>
                <a:sym typeface="Arial"/>
              </a:rPr>
              <a:t>hình OSI để đến tầng dưới cùng, và hệ thống được nhận sẽ chuyển dữ liệu theo thứ tự từ tầng vật lý lên đến tầng ứng dụng.</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Tính độc lập của các Dịch vụ Giao thức</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Nếu một tầng giao thức cung cấp một dịch vụ nào đó, các tầng khác sẽ không cung cấp dịch vụ đó.</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Giao tiếp giữa hai tầng liền kề nhau</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Mỗi tầng giao tiếp với tầng ngay bên trên và ngay bên dưới nó. </a:t>
            </a:r>
            <a:endParaRPr b="0" i="0" sz="12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200" u="none" cap="none" strike="noStrike">
                <a:solidFill>
                  <a:srgbClr val="262626"/>
                </a:solidFill>
                <a:latin typeface="Arial"/>
                <a:ea typeface="Arial"/>
                <a:cs typeface="Arial"/>
                <a:sym typeface="Arial"/>
              </a:rPr>
              <a:t>(Truyền sau khi truyền dữ liệu từ Tầng 2, Tầng 1 và Tầng 3)</a:t>
            </a:r>
            <a:endParaRPr/>
          </a:p>
        </p:txBody>
      </p:sp>
      <p:grpSp>
        <p:nvGrpSpPr>
          <p:cNvPr id="788" name="Google Shape;788;p49"/>
          <p:cNvGrpSpPr/>
          <p:nvPr/>
        </p:nvGrpSpPr>
        <p:grpSpPr>
          <a:xfrm>
            <a:off x="5365329" y="1868355"/>
            <a:ext cx="3461940" cy="3819592"/>
            <a:chOff x="5365329" y="1868355"/>
            <a:chExt cx="3461940" cy="3819592"/>
          </a:xfrm>
        </p:grpSpPr>
        <p:sp>
          <p:nvSpPr>
            <p:cNvPr id="789" name="Google Shape;789;p49"/>
            <p:cNvSpPr/>
            <p:nvPr/>
          </p:nvSpPr>
          <p:spPr>
            <a:xfrm>
              <a:off x="5370488" y="1870075"/>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Ứng dụng</a:t>
              </a:r>
              <a:endParaRPr sz="1300">
                <a:solidFill>
                  <a:srgbClr val="3F3F3F"/>
                </a:solidFill>
                <a:latin typeface="Arial"/>
                <a:ea typeface="Arial"/>
                <a:cs typeface="Arial"/>
                <a:sym typeface="Arial"/>
              </a:endParaRPr>
            </a:p>
          </p:txBody>
        </p:sp>
        <p:sp>
          <p:nvSpPr>
            <p:cNvPr id="790" name="Google Shape;790;p49"/>
            <p:cNvSpPr/>
            <p:nvPr/>
          </p:nvSpPr>
          <p:spPr>
            <a:xfrm>
              <a:off x="5370488" y="2443901"/>
              <a:ext cx="1568450" cy="37319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trình diễn</a:t>
              </a:r>
              <a:endParaRPr sz="1300">
                <a:solidFill>
                  <a:srgbClr val="3F3F3F"/>
                </a:solidFill>
                <a:latin typeface="Arial"/>
                <a:ea typeface="Arial"/>
                <a:cs typeface="Arial"/>
                <a:sym typeface="Arial"/>
              </a:endParaRPr>
            </a:p>
          </p:txBody>
        </p:sp>
        <p:sp>
          <p:nvSpPr>
            <p:cNvPr id="791" name="Google Shape;791;p49"/>
            <p:cNvSpPr/>
            <p:nvPr/>
          </p:nvSpPr>
          <p:spPr>
            <a:xfrm>
              <a:off x="5370488" y="3019447"/>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phiên</a:t>
              </a:r>
              <a:endParaRPr sz="1300">
                <a:solidFill>
                  <a:srgbClr val="3F3F3F"/>
                </a:solidFill>
                <a:latin typeface="Arial"/>
                <a:ea typeface="Arial"/>
                <a:cs typeface="Arial"/>
                <a:sym typeface="Arial"/>
              </a:endParaRPr>
            </a:p>
          </p:txBody>
        </p:sp>
        <p:sp>
          <p:nvSpPr>
            <p:cNvPr id="792" name="Google Shape;792;p49"/>
            <p:cNvSpPr/>
            <p:nvPr/>
          </p:nvSpPr>
          <p:spPr>
            <a:xfrm>
              <a:off x="5370488" y="3593273"/>
              <a:ext cx="1568450" cy="37319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giao vận</a:t>
              </a:r>
              <a:endParaRPr sz="1300">
                <a:solidFill>
                  <a:srgbClr val="3F3F3F"/>
                </a:solidFill>
                <a:latin typeface="Arial"/>
                <a:ea typeface="Arial"/>
                <a:cs typeface="Arial"/>
                <a:sym typeface="Arial"/>
              </a:endParaRPr>
            </a:p>
          </p:txBody>
        </p:sp>
        <p:sp>
          <p:nvSpPr>
            <p:cNvPr id="793" name="Google Shape;793;p49"/>
            <p:cNvSpPr/>
            <p:nvPr/>
          </p:nvSpPr>
          <p:spPr>
            <a:xfrm>
              <a:off x="5370488" y="4168819"/>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Mạng</a:t>
              </a:r>
              <a:endParaRPr sz="1300">
                <a:solidFill>
                  <a:srgbClr val="3F3F3F"/>
                </a:solidFill>
                <a:latin typeface="Arial"/>
                <a:ea typeface="Arial"/>
                <a:cs typeface="Arial"/>
                <a:sym typeface="Arial"/>
              </a:endParaRPr>
            </a:p>
          </p:txBody>
        </p:sp>
        <p:sp>
          <p:nvSpPr>
            <p:cNvPr id="794" name="Google Shape;794;p49"/>
            <p:cNvSpPr/>
            <p:nvPr/>
          </p:nvSpPr>
          <p:spPr>
            <a:xfrm>
              <a:off x="5365329" y="4742645"/>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Liên kết dữ liệu</a:t>
              </a:r>
              <a:endParaRPr sz="1300">
                <a:solidFill>
                  <a:srgbClr val="3F3F3F"/>
                </a:solidFill>
                <a:latin typeface="Arial"/>
                <a:ea typeface="Arial"/>
                <a:cs typeface="Arial"/>
                <a:sym typeface="Arial"/>
              </a:endParaRPr>
            </a:p>
          </p:txBody>
        </p:sp>
        <p:sp>
          <p:nvSpPr>
            <p:cNvPr id="795" name="Google Shape;795;p49"/>
            <p:cNvSpPr/>
            <p:nvPr/>
          </p:nvSpPr>
          <p:spPr>
            <a:xfrm>
              <a:off x="5370488" y="5316472"/>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Vật lý</a:t>
              </a:r>
              <a:endParaRPr sz="1300">
                <a:solidFill>
                  <a:srgbClr val="3F3F3F"/>
                </a:solidFill>
                <a:latin typeface="Arial"/>
                <a:ea typeface="Arial"/>
                <a:cs typeface="Arial"/>
                <a:sym typeface="Arial"/>
              </a:endParaRPr>
            </a:p>
          </p:txBody>
        </p:sp>
        <p:cxnSp>
          <p:nvCxnSpPr>
            <p:cNvPr id="796" name="Google Shape;796;p49"/>
            <p:cNvCxnSpPr>
              <a:endCxn id="790" idx="0"/>
            </p:cNvCxnSpPr>
            <p:nvPr/>
          </p:nvCxnSpPr>
          <p:spPr>
            <a:xfrm>
              <a:off x="6154713" y="2241401"/>
              <a:ext cx="0" cy="202500"/>
            </a:xfrm>
            <a:prstGeom prst="straightConnector1">
              <a:avLst/>
            </a:prstGeom>
            <a:noFill/>
            <a:ln cap="flat" cmpd="sng" w="9525">
              <a:solidFill>
                <a:srgbClr val="BFBFBF"/>
              </a:solidFill>
              <a:prstDash val="solid"/>
              <a:miter lim="800000"/>
              <a:headEnd len="sm" w="sm" type="none"/>
              <a:tailEnd len="med" w="med" type="triangle"/>
            </a:ln>
          </p:spPr>
        </p:cxnSp>
        <p:cxnSp>
          <p:nvCxnSpPr>
            <p:cNvPr id="797" name="Google Shape;797;p49"/>
            <p:cNvCxnSpPr/>
            <p:nvPr/>
          </p:nvCxnSpPr>
          <p:spPr>
            <a:xfrm>
              <a:off x="6154713" y="2824164"/>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798" name="Google Shape;798;p49"/>
            <p:cNvCxnSpPr/>
            <p:nvPr/>
          </p:nvCxnSpPr>
          <p:spPr>
            <a:xfrm>
              <a:off x="6154713" y="3398574"/>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799" name="Google Shape;799;p49"/>
            <p:cNvCxnSpPr/>
            <p:nvPr/>
          </p:nvCxnSpPr>
          <p:spPr>
            <a:xfrm>
              <a:off x="6149554" y="3969545"/>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00" name="Google Shape;800;p49"/>
            <p:cNvCxnSpPr/>
            <p:nvPr/>
          </p:nvCxnSpPr>
          <p:spPr>
            <a:xfrm>
              <a:off x="6154713" y="4537076"/>
              <a:ext cx="0" cy="185738"/>
            </a:xfrm>
            <a:prstGeom prst="straightConnector1">
              <a:avLst/>
            </a:prstGeom>
            <a:noFill/>
            <a:ln cap="flat" cmpd="sng" w="9525">
              <a:solidFill>
                <a:srgbClr val="BFBFBF"/>
              </a:solidFill>
              <a:prstDash val="solid"/>
              <a:miter lim="800000"/>
              <a:headEnd len="sm" w="sm" type="none"/>
              <a:tailEnd len="med" w="med" type="triangle"/>
            </a:ln>
          </p:spPr>
        </p:cxnSp>
        <p:cxnSp>
          <p:nvCxnSpPr>
            <p:cNvPr id="801" name="Google Shape;801;p49"/>
            <p:cNvCxnSpPr/>
            <p:nvPr/>
          </p:nvCxnSpPr>
          <p:spPr>
            <a:xfrm>
              <a:off x="6156433" y="5104607"/>
              <a:ext cx="0" cy="185738"/>
            </a:xfrm>
            <a:prstGeom prst="straightConnector1">
              <a:avLst/>
            </a:prstGeom>
            <a:noFill/>
            <a:ln cap="flat" cmpd="sng" w="9525">
              <a:solidFill>
                <a:srgbClr val="BFBFBF"/>
              </a:solidFill>
              <a:prstDash val="solid"/>
              <a:miter lim="800000"/>
              <a:headEnd len="sm" w="sm" type="none"/>
              <a:tailEnd len="med" w="med" type="triangle"/>
            </a:ln>
          </p:spPr>
        </p:cxnSp>
        <p:sp>
          <p:nvSpPr>
            <p:cNvPr id="802" name="Google Shape;802;p49"/>
            <p:cNvSpPr/>
            <p:nvPr/>
          </p:nvSpPr>
          <p:spPr>
            <a:xfrm>
              <a:off x="7258819" y="1868355"/>
              <a:ext cx="1568450" cy="37319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Ứng dụng</a:t>
              </a:r>
              <a:endParaRPr sz="1300">
                <a:solidFill>
                  <a:srgbClr val="3F3F3F"/>
                </a:solidFill>
                <a:latin typeface="Arial"/>
                <a:ea typeface="Arial"/>
                <a:cs typeface="Arial"/>
                <a:sym typeface="Arial"/>
              </a:endParaRPr>
            </a:p>
          </p:txBody>
        </p:sp>
        <p:sp>
          <p:nvSpPr>
            <p:cNvPr id="803" name="Google Shape;803;p49"/>
            <p:cNvSpPr/>
            <p:nvPr/>
          </p:nvSpPr>
          <p:spPr>
            <a:xfrm>
              <a:off x="7258819" y="2444188"/>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trình diễn</a:t>
              </a:r>
              <a:endParaRPr sz="1300">
                <a:solidFill>
                  <a:srgbClr val="3F3F3F"/>
                </a:solidFill>
                <a:latin typeface="Arial"/>
                <a:ea typeface="Arial"/>
                <a:cs typeface="Arial"/>
                <a:sym typeface="Arial"/>
              </a:endParaRPr>
            </a:p>
          </p:txBody>
        </p:sp>
        <p:sp>
          <p:nvSpPr>
            <p:cNvPr id="804" name="Google Shape;804;p49"/>
            <p:cNvSpPr/>
            <p:nvPr/>
          </p:nvSpPr>
          <p:spPr>
            <a:xfrm>
              <a:off x="7258819" y="3018301"/>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phiên</a:t>
              </a:r>
              <a:endParaRPr sz="1300">
                <a:solidFill>
                  <a:srgbClr val="3F3F3F"/>
                </a:solidFill>
                <a:latin typeface="Arial"/>
                <a:ea typeface="Arial"/>
                <a:cs typeface="Arial"/>
                <a:sym typeface="Arial"/>
              </a:endParaRPr>
            </a:p>
          </p:txBody>
        </p:sp>
        <p:sp>
          <p:nvSpPr>
            <p:cNvPr id="805" name="Google Shape;805;p49"/>
            <p:cNvSpPr/>
            <p:nvPr/>
          </p:nvSpPr>
          <p:spPr>
            <a:xfrm>
              <a:off x="7258819" y="3592414"/>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giao vận</a:t>
              </a:r>
              <a:endParaRPr sz="1300">
                <a:solidFill>
                  <a:srgbClr val="3F3F3F"/>
                </a:solidFill>
                <a:latin typeface="Arial"/>
                <a:ea typeface="Arial"/>
                <a:cs typeface="Arial"/>
                <a:sym typeface="Arial"/>
              </a:endParaRPr>
            </a:p>
          </p:txBody>
        </p:sp>
        <p:sp>
          <p:nvSpPr>
            <p:cNvPr id="806" name="Google Shape;806;p49"/>
            <p:cNvSpPr/>
            <p:nvPr/>
          </p:nvSpPr>
          <p:spPr>
            <a:xfrm>
              <a:off x="7258819" y="4166527"/>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Mạng</a:t>
              </a:r>
              <a:endParaRPr sz="1300">
                <a:solidFill>
                  <a:srgbClr val="3F3F3F"/>
                </a:solidFill>
                <a:latin typeface="Arial"/>
                <a:ea typeface="Arial"/>
                <a:cs typeface="Arial"/>
                <a:sym typeface="Arial"/>
              </a:endParaRPr>
            </a:p>
          </p:txBody>
        </p:sp>
        <p:sp>
          <p:nvSpPr>
            <p:cNvPr id="807" name="Google Shape;807;p49"/>
            <p:cNvSpPr/>
            <p:nvPr/>
          </p:nvSpPr>
          <p:spPr>
            <a:xfrm>
              <a:off x="7253660" y="4740640"/>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Liên kết dữ liệu</a:t>
              </a:r>
              <a:endParaRPr sz="1300">
                <a:solidFill>
                  <a:srgbClr val="3F3F3F"/>
                </a:solidFill>
                <a:latin typeface="Arial"/>
                <a:ea typeface="Arial"/>
                <a:cs typeface="Arial"/>
                <a:sym typeface="Arial"/>
              </a:endParaRPr>
            </a:p>
          </p:txBody>
        </p:sp>
        <p:sp>
          <p:nvSpPr>
            <p:cNvPr id="808" name="Google Shape;808;p49"/>
            <p:cNvSpPr/>
            <p:nvPr/>
          </p:nvSpPr>
          <p:spPr>
            <a:xfrm>
              <a:off x="7258819" y="5314753"/>
              <a:ext cx="1568450" cy="373194"/>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Vật lý</a:t>
              </a:r>
              <a:endParaRPr sz="1300">
                <a:solidFill>
                  <a:srgbClr val="3F3F3F"/>
                </a:solidFill>
                <a:latin typeface="Arial"/>
                <a:ea typeface="Arial"/>
                <a:cs typeface="Arial"/>
                <a:sym typeface="Arial"/>
              </a:endParaRPr>
            </a:p>
          </p:txBody>
        </p:sp>
        <p:cxnSp>
          <p:nvCxnSpPr>
            <p:cNvPr id="809" name="Google Shape;809;p49"/>
            <p:cNvCxnSpPr/>
            <p:nvPr/>
          </p:nvCxnSpPr>
          <p:spPr>
            <a:xfrm rot="10800000">
              <a:off x="8043044" y="2241551"/>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10" name="Google Shape;810;p49"/>
            <p:cNvCxnSpPr/>
            <p:nvPr/>
          </p:nvCxnSpPr>
          <p:spPr>
            <a:xfrm rot="10800000">
              <a:off x="8043044" y="2797042"/>
              <a:ext cx="0" cy="185738"/>
            </a:xfrm>
            <a:prstGeom prst="straightConnector1">
              <a:avLst/>
            </a:prstGeom>
            <a:noFill/>
            <a:ln cap="flat" cmpd="sng" w="9525">
              <a:solidFill>
                <a:srgbClr val="BFBFBF"/>
              </a:solidFill>
              <a:prstDash val="solid"/>
              <a:miter lim="800000"/>
              <a:headEnd len="sm" w="sm" type="none"/>
              <a:tailEnd len="med" w="med" type="triangle"/>
            </a:ln>
          </p:spPr>
        </p:cxnSp>
        <p:cxnSp>
          <p:nvCxnSpPr>
            <p:cNvPr id="811" name="Google Shape;811;p49"/>
            <p:cNvCxnSpPr/>
            <p:nvPr/>
          </p:nvCxnSpPr>
          <p:spPr>
            <a:xfrm rot="10800000">
              <a:off x="8043044" y="3371453"/>
              <a:ext cx="0" cy="185738"/>
            </a:xfrm>
            <a:prstGeom prst="straightConnector1">
              <a:avLst/>
            </a:prstGeom>
            <a:noFill/>
            <a:ln cap="flat" cmpd="sng" w="9525">
              <a:solidFill>
                <a:srgbClr val="BFBFBF"/>
              </a:solidFill>
              <a:prstDash val="solid"/>
              <a:miter lim="800000"/>
              <a:headEnd len="sm" w="sm" type="none"/>
              <a:tailEnd len="med" w="med" type="triangle"/>
            </a:ln>
          </p:spPr>
        </p:cxnSp>
        <p:cxnSp>
          <p:nvCxnSpPr>
            <p:cNvPr id="812" name="Google Shape;812;p49"/>
            <p:cNvCxnSpPr/>
            <p:nvPr/>
          </p:nvCxnSpPr>
          <p:spPr>
            <a:xfrm rot="10800000">
              <a:off x="8037885" y="3952049"/>
              <a:ext cx="0" cy="185738"/>
            </a:xfrm>
            <a:prstGeom prst="straightConnector1">
              <a:avLst/>
            </a:prstGeom>
            <a:noFill/>
            <a:ln cap="flat" cmpd="sng" w="9525">
              <a:solidFill>
                <a:srgbClr val="BFBFBF"/>
              </a:solidFill>
              <a:prstDash val="solid"/>
              <a:miter lim="800000"/>
              <a:headEnd len="sm" w="sm" type="none"/>
              <a:tailEnd len="med" w="med" type="triangle"/>
            </a:ln>
          </p:spPr>
        </p:cxnSp>
        <p:cxnSp>
          <p:nvCxnSpPr>
            <p:cNvPr id="813" name="Google Shape;813;p49"/>
            <p:cNvCxnSpPr/>
            <p:nvPr/>
          </p:nvCxnSpPr>
          <p:spPr>
            <a:xfrm rot="10800000">
              <a:off x="8043044" y="4530926"/>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14" name="Google Shape;814;p49"/>
            <p:cNvCxnSpPr/>
            <p:nvPr/>
          </p:nvCxnSpPr>
          <p:spPr>
            <a:xfrm rot="10800000">
              <a:off x="8044764" y="5117707"/>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15" name="Google Shape;815;p49"/>
            <p:cNvCxnSpPr/>
            <p:nvPr/>
          </p:nvCxnSpPr>
          <p:spPr>
            <a:xfrm flipH="1" rot="10800000">
              <a:off x="6944097" y="5500491"/>
              <a:ext cx="319881" cy="1719"/>
            </a:xfrm>
            <a:prstGeom prst="straightConnector1">
              <a:avLst/>
            </a:prstGeom>
            <a:noFill/>
            <a:ln cap="flat" cmpd="sng" w="19050">
              <a:solidFill>
                <a:srgbClr val="FF0000"/>
              </a:solidFill>
              <a:prstDash val="solid"/>
              <a:miter lim="800000"/>
              <a:headEnd len="sm" w="sm" type="none"/>
              <a:tailEnd len="med" w="med" type="triangle"/>
            </a:ln>
          </p:spPr>
        </p:cxnSp>
      </p:grpSp>
      <p:sp>
        <p:nvSpPr>
          <p:cNvPr id="816" name="Google Shape;816;p49"/>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OSI  7 Tầng</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Tổng quan về Mạng?</a:t>
            </a:r>
            <a:endParaRPr/>
          </a:p>
        </p:txBody>
      </p:sp>
      <p:sp>
        <p:nvSpPr>
          <p:cNvPr id="186" name="Google Shape;186;p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Mạng</a:t>
            </a:r>
            <a:endParaRPr sz="1800">
              <a:solidFill>
                <a:schemeClr val="lt1"/>
              </a:solidFill>
              <a:latin typeface="Arial"/>
              <a:ea typeface="Arial"/>
              <a:cs typeface="Arial"/>
              <a:sym typeface="Arial"/>
            </a:endParaRPr>
          </a:p>
        </p:txBody>
      </p:sp>
      <p:sp>
        <p:nvSpPr>
          <p:cNvPr id="187" name="Google Shape;187;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88" name="Google Shape;188;p5"/>
          <p:cNvSpPr/>
          <p:nvPr/>
        </p:nvSpPr>
        <p:spPr>
          <a:xfrm>
            <a:off x="712182" y="2174873"/>
            <a:ext cx="8630827" cy="2664010"/>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Mạng lưới máy tính</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Nơi gửi, nơi nhận, phương tiện truyền dẫn</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phương tiện truyền dẫn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Dây nối, không dây </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Giao thức</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quy trình hoặc giao thức xác định đối tượng và cách thức giao tiếp dữ liệu khi truyền dữ liệu giữa hai thực thể giao tiếp.</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Kiểu giao thức</a:t>
            </a:r>
            <a:endParaRPr b="0" i="0" sz="1300" u="none" cap="none" strike="noStrike">
              <a:solidFill>
                <a:srgbClr val="262626"/>
              </a:solidFill>
              <a:latin typeface="Arial"/>
              <a:ea typeface="Arial"/>
              <a:cs typeface="Arial"/>
              <a:sym typeface="Arial"/>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TCP, IP, UDP, HTTP</a:t>
            </a:r>
            <a:endParaRPr/>
          </a:p>
        </p:txBody>
      </p:sp>
      <p:sp>
        <p:nvSpPr>
          <p:cNvPr id="189" name="Google Shape;189;p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Một hệ thống các máy tính được kết nối với nhau bằng phương tiện truyền dẫn nhằm trao đổi thông tin.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Mô hình OSI</a:t>
            </a:r>
            <a:endParaRPr/>
          </a:p>
        </p:txBody>
      </p:sp>
      <p:sp>
        <p:nvSpPr>
          <p:cNvPr id="823" name="Google Shape;823;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824" name="Google Shape;824;p50"/>
          <p:cNvSpPr/>
          <p:nvPr/>
        </p:nvSpPr>
        <p:spPr>
          <a:xfrm>
            <a:off x="712182" y="1750356"/>
            <a:ext cx="6532338" cy="336676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giao thức này dựa trên mô hình tham chiếu OSI đạt chuẩn công nghiệp và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được phân loại theo chức năng của chúng.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ứng dụng (tầng 7)</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Tầng ứng dụng ở trên cùng mô hình OSI cung cấp cho người dùng quyền tiếp cận đến </a:t>
            </a:r>
            <a:endParaRPr b="0" i="0" sz="12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200" u="none" cap="none" strike="noStrike">
                <a:solidFill>
                  <a:srgbClr val="262626"/>
                </a:solidFill>
                <a:latin typeface="Arial"/>
                <a:ea typeface="Arial"/>
                <a:cs typeface="Arial"/>
                <a:sym typeface="Arial"/>
              </a:rPr>
              <a:t>    các tài nguyên mạng.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Cung cấp tất cả các giao diện cơ bản cho môi trường mạng.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Thường là tầng duy nhất mà người dùng có thể nhìn thấy.</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trình diễn (6 tầng)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Chuyển đổi dữ liệu đi qua tầng ứng dụng sang một định dạng có thể đọc được.</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Mã hóa và giải mã các dữ liệu được gửi hoặc nhận từ tầng ứng dụng.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Tầng này có cách mã hóa và giải mã để sử dụng dữ liệu an toàn.</a:t>
            </a:r>
            <a:endParaRPr/>
          </a:p>
        </p:txBody>
      </p:sp>
      <p:grpSp>
        <p:nvGrpSpPr>
          <p:cNvPr id="825" name="Google Shape;825;p50"/>
          <p:cNvGrpSpPr/>
          <p:nvPr/>
        </p:nvGrpSpPr>
        <p:grpSpPr>
          <a:xfrm>
            <a:off x="7249681" y="1868355"/>
            <a:ext cx="1573609" cy="3817872"/>
            <a:chOff x="7770416" y="2232686"/>
            <a:chExt cx="1573609" cy="3817872"/>
          </a:xfrm>
        </p:grpSpPr>
        <p:sp>
          <p:nvSpPr>
            <p:cNvPr id="826" name="Google Shape;826;p50"/>
            <p:cNvSpPr/>
            <p:nvPr/>
          </p:nvSpPr>
          <p:spPr>
            <a:xfrm>
              <a:off x="7775575" y="2232686"/>
              <a:ext cx="1568450" cy="371475"/>
            </a:xfrm>
            <a:prstGeom prst="rect">
              <a:avLst/>
            </a:prstGeom>
            <a:solidFill>
              <a:srgbClr val="193EB0"/>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Tầng Ứng dụng</a:t>
              </a:r>
              <a:endParaRPr b="1" sz="1300">
                <a:solidFill>
                  <a:schemeClr val="lt1"/>
                </a:solidFill>
                <a:latin typeface="Arial"/>
                <a:ea typeface="Arial"/>
                <a:cs typeface="Arial"/>
                <a:sym typeface="Arial"/>
              </a:endParaRPr>
            </a:p>
          </p:txBody>
        </p:sp>
        <p:sp>
          <p:nvSpPr>
            <p:cNvPr id="827" name="Google Shape;827;p50"/>
            <p:cNvSpPr/>
            <p:nvPr/>
          </p:nvSpPr>
          <p:spPr>
            <a:xfrm>
              <a:off x="7775575" y="2806512"/>
              <a:ext cx="1568450" cy="373195"/>
            </a:xfrm>
            <a:prstGeom prst="rect">
              <a:avLst/>
            </a:prstGeom>
            <a:solidFill>
              <a:srgbClr val="193EB0"/>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Tầng trình diễn</a:t>
              </a:r>
              <a:endParaRPr b="1" sz="1300">
                <a:solidFill>
                  <a:schemeClr val="lt1"/>
                </a:solidFill>
                <a:latin typeface="Arial"/>
                <a:ea typeface="Arial"/>
                <a:cs typeface="Arial"/>
                <a:sym typeface="Arial"/>
              </a:endParaRPr>
            </a:p>
          </p:txBody>
        </p:sp>
        <p:sp>
          <p:nvSpPr>
            <p:cNvPr id="828" name="Google Shape;828;p50"/>
            <p:cNvSpPr/>
            <p:nvPr/>
          </p:nvSpPr>
          <p:spPr>
            <a:xfrm>
              <a:off x="7775575" y="3382058"/>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phiên</a:t>
              </a:r>
              <a:endParaRPr sz="1300">
                <a:solidFill>
                  <a:srgbClr val="3F3F3F"/>
                </a:solidFill>
                <a:latin typeface="Arial"/>
                <a:ea typeface="Arial"/>
                <a:cs typeface="Arial"/>
                <a:sym typeface="Arial"/>
              </a:endParaRPr>
            </a:p>
          </p:txBody>
        </p:sp>
        <p:sp>
          <p:nvSpPr>
            <p:cNvPr id="829" name="Google Shape;829;p50"/>
            <p:cNvSpPr/>
            <p:nvPr/>
          </p:nvSpPr>
          <p:spPr>
            <a:xfrm>
              <a:off x="7775575" y="3955884"/>
              <a:ext cx="1568450" cy="37319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giao vận</a:t>
              </a:r>
              <a:endParaRPr sz="1300">
                <a:solidFill>
                  <a:srgbClr val="3F3F3F"/>
                </a:solidFill>
                <a:latin typeface="Arial"/>
                <a:ea typeface="Arial"/>
                <a:cs typeface="Arial"/>
                <a:sym typeface="Arial"/>
              </a:endParaRPr>
            </a:p>
          </p:txBody>
        </p:sp>
        <p:sp>
          <p:nvSpPr>
            <p:cNvPr id="830" name="Google Shape;830;p50"/>
            <p:cNvSpPr/>
            <p:nvPr/>
          </p:nvSpPr>
          <p:spPr>
            <a:xfrm>
              <a:off x="7775575" y="4531430"/>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Mạng</a:t>
              </a:r>
              <a:endParaRPr sz="1300">
                <a:solidFill>
                  <a:srgbClr val="3F3F3F"/>
                </a:solidFill>
                <a:latin typeface="Arial"/>
                <a:ea typeface="Arial"/>
                <a:cs typeface="Arial"/>
                <a:sym typeface="Arial"/>
              </a:endParaRPr>
            </a:p>
          </p:txBody>
        </p:sp>
        <p:sp>
          <p:nvSpPr>
            <p:cNvPr id="831" name="Google Shape;831;p50"/>
            <p:cNvSpPr/>
            <p:nvPr/>
          </p:nvSpPr>
          <p:spPr>
            <a:xfrm>
              <a:off x="7770416" y="5105256"/>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Liên kết dữ liệu</a:t>
              </a:r>
              <a:endParaRPr sz="1300">
                <a:solidFill>
                  <a:srgbClr val="3F3F3F"/>
                </a:solidFill>
                <a:latin typeface="Arial"/>
                <a:ea typeface="Arial"/>
                <a:cs typeface="Arial"/>
                <a:sym typeface="Arial"/>
              </a:endParaRPr>
            </a:p>
          </p:txBody>
        </p:sp>
        <p:sp>
          <p:nvSpPr>
            <p:cNvPr id="832" name="Google Shape;832;p50"/>
            <p:cNvSpPr/>
            <p:nvPr/>
          </p:nvSpPr>
          <p:spPr>
            <a:xfrm>
              <a:off x="7775575" y="5679083"/>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Vật lý</a:t>
              </a:r>
              <a:endParaRPr sz="1300">
                <a:solidFill>
                  <a:srgbClr val="3F3F3F"/>
                </a:solidFill>
                <a:latin typeface="Arial"/>
                <a:ea typeface="Arial"/>
                <a:cs typeface="Arial"/>
                <a:sym typeface="Arial"/>
              </a:endParaRPr>
            </a:p>
          </p:txBody>
        </p:sp>
        <p:cxnSp>
          <p:nvCxnSpPr>
            <p:cNvPr id="833" name="Google Shape;833;p50"/>
            <p:cNvCxnSpPr>
              <a:endCxn id="827" idx="0"/>
            </p:cNvCxnSpPr>
            <p:nvPr/>
          </p:nvCxnSpPr>
          <p:spPr>
            <a:xfrm>
              <a:off x="8559800" y="2604012"/>
              <a:ext cx="0" cy="202500"/>
            </a:xfrm>
            <a:prstGeom prst="straightConnector1">
              <a:avLst/>
            </a:prstGeom>
            <a:noFill/>
            <a:ln cap="flat" cmpd="sng" w="9525">
              <a:solidFill>
                <a:srgbClr val="BFBFBF"/>
              </a:solidFill>
              <a:prstDash val="solid"/>
              <a:miter lim="800000"/>
              <a:headEnd len="sm" w="sm" type="none"/>
              <a:tailEnd len="med" w="med" type="triangle"/>
            </a:ln>
          </p:spPr>
        </p:cxnSp>
        <p:cxnSp>
          <p:nvCxnSpPr>
            <p:cNvPr id="834" name="Google Shape;834;p50"/>
            <p:cNvCxnSpPr/>
            <p:nvPr/>
          </p:nvCxnSpPr>
          <p:spPr>
            <a:xfrm>
              <a:off x="8559800" y="3186775"/>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35" name="Google Shape;835;p50"/>
            <p:cNvCxnSpPr/>
            <p:nvPr/>
          </p:nvCxnSpPr>
          <p:spPr>
            <a:xfrm>
              <a:off x="8559800" y="3761185"/>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36" name="Google Shape;836;p50"/>
            <p:cNvCxnSpPr/>
            <p:nvPr/>
          </p:nvCxnSpPr>
          <p:spPr>
            <a:xfrm>
              <a:off x="8554641" y="4332156"/>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37" name="Google Shape;837;p50"/>
            <p:cNvCxnSpPr/>
            <p:nvPr/>
          </p:nvCxnSpPr>
          <p:spPr>
            <a:xfrm>
              <a:off x="8559800" y="4899687"/>
              <a:ext cx="0" cy="185738"/>
            </a:xfrm>
            <a:prstGeom prst="straightConnector1">
              <a:avLst/>
            </a:prstGeom>
            <a:noFill/>
            <a:ln cap="flat" cmpd="sng" w="9525">
              <a:solidFill>
                <a:srgbClr val="BFBFBF"/>
              </a:solidFill>
              <a:prstDash val="solid"/>
              <a:miter lim="800000"/>
              <a:headEnd len="sm" w="sm" type="none"/>
              <a:tailEnd len="med" w="med" type="triangle"/>
            </a:ln>
          </p:spPr>
        </p:cxnSp>
        <p:cxnSp>
          <p:nvCxnSpPr>
            <p:cNvPr id="838" name="Google Shape;838;p50"/>
            <p:cNvCxnSpPr/>
            <p:nvPr/>
          </p:nvCxnSpPr>
          <p:spPr>
            <a:xfrm>
              <a:off x="8561520" y="5467218"/>
              <a:ext cx="0" cy="185738"/>
            </a:xfrm>
            <a:prstGeom prst="straightConnector1">
              <a:avLst/>
            </a:prstGeom>
            <a:noFill/>
            <a:ln cap="flat" cmpd="sng" w="9525">
              <a:solidFill>
                <a:srgbClr val="BFBFBF"/>
              </a:solidFill>
              <a:prstDash val="solid"/>
              <a:miter lim="800000"/>
              <a:headEnd len="sm" w="sm" type="none"/>
              <a:tailEnd len="med" w="med" type="triangle"/>
            </a:ln>
          </p:spPr>
        </p:cxnSp>
      </p:grpSp>
      <p:sp>
        <p:nvSpPr>
          <p:cNvPr id="839" name="Google Shape;839;p50"/>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OSI  7 Tầng</a:t>
            </a:r>
            <a:endParaRPr sz="14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5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Mô hình OSI</a:t>
            </a:r>
            <a:endParaRPr/>
          </a:p>
        </p:txBody>
      </p:sp>
      <p:sp>
        <p:nvSpPr>
          <p:cNvPr id="846" name="Google Shape;846;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847" name="Google Shape;847;p51"/>
          <p:cNvSpPr/>
          <p:nvPr/>
        </p:nvSpPr>
        <p:spPr>
          <a:xfrm>
            <a:off x="712182" y="1750356"/>
            <a:ext cx="6301457" cy="37053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phiên (tầng 5)</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Quản lý các phiên làm việc hoặc đối thoại giữa hai máy tính.</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Kết nốt, quản lý và ngắt tất cả các thiết bị giao tiếp.</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Có khả năng ngăn chặn tình trạng mất kết nối đột ngột và ngắt kết nối đúng cách giữa </a:t>
            </a:r>
            <a:endParaRPr b="0" i="0" sz="12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200" u="none" cap="none" strike="noStrike">
                <a:solidFill>
                  <a:srgbClr val="262626"/>
                </a:solidFill>
                <a:latin typeface="Arial"/>
                <a:ea typeface="Arial"/>
                <a:cs typeface="Arial"/>
                <a:sym typeface="Arial"/>
              </a:rPr>
              <a:t>    các máy chủ.</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Tầng này có nhiệm vụ kiểm tra xem các tác vụ giao tiếp là đơn phương hoặc song phương.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giao vận (tầng 4)</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Gửi dữ liệu tin cậy đến tầng dưới.</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Bao gồm định dạng, điều khiển lưu lượng, phân đoạn, hợp đoạn và quản lý lỗi.</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Tầng này đảm bảo không có lỗi trong kết nối điểm - điểm.</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Công việc truyền dữ liệu an toàn và tin cậy rất phức tạp nhưng cũng rất quan trọng.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Là tầng nơi tường lửa và các máy chủ proxy hoạt động</a:t>
            </a:r>
            <a:endParaRPr/>
          </a:p>
        </p:txBody>
      </p:sp>
      <p:grpSp>
        <p:nvGrpSpPr>
          <p:cNvPr id="848" name="Google Shape;848;p51"/>
          <p:cNvGrpSpPr/>
          <p:nvPr/>
        </p:nvGrpSpPr>
        <p:grpSpPr>
          <a:xfrm>
            <a:off x="7249681" y="1868355"/>
            <a:ext cx="1573609" cy="3817872"/>
            <a:chOff x="7770416" y="2232686"/>
            <a:chExt cx="1573609" cy="3817872"/>
          </a:xfrm>
        </p:grpSpPr>
        <p:sp>
          <p:nvSpPr>
            <p:cNvPr id="849" name="Google Shape;849;p51"/>
            <p:cNvSpPr/>
            <p:nvPr/>
          </p:nvSpPr>
          <p:spPr>
            <a:xfrm>
              <a:off x="7775575" y="2232686"/>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Ứng dụng</a:t>
              </a:r>
              <a:endParaRPr sz="1300">
                <a:solidFill>
                  <a:srgbClr val="3F3F3F"/>
                </a:solidFill>
                <a:latin typeface="Arial"/>
                <a:ea typeface="Arial"/>
                <a:cs typeface="Arial"/>
                <a:sym typeface="Arial"/>
              </a:endParaRPr>
            </a:p>
          </p:txBody>
        </p:sp>
        <p:sp>
          <p:nvSpPr>
            <p:cNvPr id="850" name="Google Shape;850;p51"/>
            <p:cNvSpPr/>
            <p:nvPr/>
          </p:nvSpPr>
          <p:spPr>
            <a:xfrm>
              <a:off x="7775575" y="2806512"/>
              <a:ext cx="1568450" cy="37319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trình diễn</a:t>
              </a:r>
              <a:endParaRPr sz="1300">
                <a:solidFill>
                  <a:srgbClr val="3F3F3F"/>
                </a:solidFill>
                <a:latin typeface="Arial"/>
                <a:ea typeface="Arial"/>
                <a:cs typeface="Arial"/>
                <a:sym typeface="Arial"/>
              </a:endParaRPr>
            </a:p>
          </p:txBody>
        </p:sp>
        <p:sp>
          <p:nvSpPr>
            <p:cNvPr id="851" name="Google Shape;851;p51"/>
            <p:cNvSpPr/>
            <p:nvPr/>
          </p:nvSpPr>
          <p:spPr>
            <a:xfrm>
              <a:off x="7775575" y="3382058"/>
              <a:ext cx="1568450" cy="371475"/>
            </a:xfrm>
            <a:prstGeom prst="rect">
              <a:avLst/>
            </a:prstGeom>
            <a:solidFill>
              <a:srgbClr val="193EB0"/>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Tầng phiên</a:t>
              </a:r>
              <a:endParaRPr b="1" sz="1300">
                <a:solidFill>
                  <a:schemeClr val="lt1"/>
                </a:solidFill>
                <a:latin typeface="Arial"/>
                <a:ea typeface="Arial"/>
                <a:cs typeface="Arial"/>
                <a:sym typeface="Arial"/>
              </a:endParaRPr>
            </a:p>
          </p:txBody>
        </p:sp>
        <p:sp>
          <p:nvSpPr>
            <p:cNvPr id="852" name="Google Shape;852;p51"/>
            <p:cNvSpPr/>
            <p:nvPr/>
          </p:nvSpPr>
          <p:spPr>
            <a:xfrm>
              <a:off x="7775575" y="3955884"/>
              <a:ext cx="1568450" cy="373195"/>
            </a:xfrm>
            <a:prstGeom prst="rect">
              <a:avLst/>
            </a:prstGeom>
            <a:solidFill>
              <a:srgbClr val="193EB0"/>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Tầng giao vận</a:t>
              </a:r>
              <a:endParaRPr b="1" sz="1300">
                <a:solidFill>
                  <a:schemeClr val="lt1"/>
                </a:solidFill>
                <a:latin typeface="Arial"/>
                <a:ea typeface="Arial"/>
                <a:cs typeface="Arial"/>
                <a:sym typeface="Arial"/>
              </a:endParaRPr>
            </a:p>
          </p:txBody>
        </p:sp>
        <p:sp>
          <p:nvSpPr>
            <p:cNvPr id="853" name="Google Shape;853;p51"/>
            <p:cNvSpPr/>
            <p:nvPr/>
          </p:nvSpPr>
          <p:spPr>
            <a:xfrm>
              <a:off x="7775575" y="4531430"/>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Mạng</a:t>
              </a:r>
              <a:endParaRPr sz="1300">
                <a:solidFill>
                  <a:srgbClr val="3F3F3F"/>
                </a:solidFill>
                <a:latin typeface="Arial"/>
                <a:ea typeface="Arial"/>
                <a:cs typeface="Arial"/>
                <a:sym typeface="Arial"/>
              </a:endParaRPr>
            </a:p>
          </p:txBody>
        </p:sp>
        <p:sp>
          <p:nvSpPr>
            <p:cNvPr id="854" name="Google Shape;854;p51"/>
            <p:cNvSpPr/>
            <p:nvPr/>
          </p:nvSpPr>
          <p:spPr>
            <a:xfrm>
              <a:off x="7770416" y="5105256"/>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Liên kết dữ liệu</a:t>
              </a:r>
              <a:endParaRPr sz="1300">
                <a:solidFill>
                  <a:srgbClr val="3F3F3F"/>
                </a:solidFill>
                <a:latin typeface="Arial"/>
                <a:ea typeface="Arial"/>
                <a:cs typeface="Arial"/>
                <a:sym typeface="Arial"/>
              </a:endParaRPr>
            </a:p>
          </p:txBody>
        </p:sp>
        <p:sp>
          <p:nvSpPr>
            <p:cNvPr id="855" name="Google Shape;855;p51"/>
            <p:cNvSpPr/>
            <p:nvPr/>
          </p:nvSpPr>
          <p:spPr>
            <a:xfrm>
              <a:off x="7775575" y="5679083"/>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Vật lý</a:t>
              </a:r>
              <a:endParaRPr sz="1300">
                <a:solidFill>
                  <a:srgbClr val="3F3F3F"/>
                </a:solidFill>
                <a:latin typeface="Arial"/>
                <a:ea typeface="Arial"/>
                <a:cs typeface="Arial"/>
                <a:sym typeface="Arial"/>
              </a:endParaRPr>
            </a:p>
          </p:txBody>
        </p:sp>
        <p:cxnSp>
          <p:nvCxnSpPr>
            <p:cNvPr id="856" name="Google Shape;856;p51"/>
            <p:cNvCxnSpPr>
              <a:endCxn id="850" idx="0"/>
            </p:cNvCxnSpPr>
            <p:nvPr/>
          </p:nvCxnSpPr>
          <p:spPr>
            <a:xfrm>
              <a:off x="8559800" y="2604012"/>
              <a:ext cx="0" cy="202500"/>
            </a:xfrm>
            <a:prstGeom prst="straightConnector1">
              <a:avLst/>
            </a:prstGeom>
            <a:noFill/>
            <a:ln cap="flat" cmpd="sng" w="9525">
              <a:solidFill>
                <a:srgbClr val="BFBFBF"/>
              </a:solidFill>
              <a:prstDash val="solid"/>
              <a:miter lim="800000"/>
              <a:headEnd len="sm" w="sm" type="none"/>
              <a:tailEnd len="med" w="med" type="triangle"/>
            </a:ln>
          </p:spPr>
        </p:cxnSp>
        <p:cxnSp>
          <p:nvCxnSpPr>
            <p:cNvPr id="857" name="Google Shape;857;p51"/>
            <p:cNvCxnSpPr/>
            <p:nvPr/>
          </p:nvCxnSpPr>
          <p:spPr>
            <a:xfrm>
              <a:off x="8559800" y="3186775"/>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58" name="Google Shape;858;p51"/>
            <p:cNvCxnSpPr/>
            <p:nvPr/>
          </p:nvCxnSpPr>
          <p:spPr>
            <a:xfrm>
              <a:off x="8559800" y="3761185"/>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59" name="Google Shape;859;p51"/>
            <p:cNvCxnSpPr/>
            <p:nvPr/>
          </p:nvCxnSpPr>
          <p:spPr>
            <a:xfrm>
              <a:off x="8554641" y="4332156"/>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60" name="Google Shape;860;p51"/>
            <p:cNvCxnSpPr/>
            <p:nvPr/>
          </p:nvCxnSpPr>
          <p:spPr>
            <a:xfrm>
              <a:off x="8559800" y="4899687"/>
              <a:ext cx="0" cy="185738"/>
            </a:xfrm>
            <a:prstGeom prst="straightConnector1">
              <a:avLst/>
            </a:prstGeom>
            <a:noFill/>
            <a:ln cap="flat" cmpd="sng" w="9525">
              <a:solidFill>
                <a:srgbClr val="BFBFBF"/>
              </a:solidFill>
              <a:prstDash val="solid"/>
              <a:miter lim="800000"/>
              <a:headEnd len="sm" w="sm" type="none"/>
              <a:tailEnd len="med" w="med" type="triangle"/>
            </a:ln>
          </p:spPr>
        </p:cxnSp>
        <p:cxnSp>
          <p:nvCxnSpPr>
            <p:cNvPr id="861" name="Google Shape;861;p51"/>
            <p:cNvCxnSpPr/>
            <p:nvPr/>
          </p:nvCxnSpPr>
          <p:spPr>
            <a:xfrm>
              <a:off x="8561520" y="5467218"/>
              <a:ext cx="0" cy="185738"/>
            </a:xfrm>
            <a:prstGeom prst="straightConnector1">
              <a:avLst/>
            </a:prstGeom>
            <a:noFill/>
            <a:ln cap="flat" cmpd="sng" w="9525">
              <a:solidFill>
                <a:srgbClr val="BFBFBF"/>
              </a:solidFill>
              <a:prstDash val="solid"/>
              <a:miter lim="800000"/>
              <a:headEnd len="sm" w="sm" type="none"/>
              <a:tailEnd len="med" w="med" type="triangle"/>
            </a:ln>
          </p:spPr>
        </p:cxnSp>
      </p:grpSp>
      <p:sp>
        <p:nvSpPr>
          <p:cNvPr id="862" name="Google Shape;862;p51"/>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OSI  7 Tầng</a:t>
            </a:r>
            <a:endParaRPr sz="14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5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Mô hình OSI</a:t>
            </a:r>
            <a:endParaRPr/>
          </a:p>
        </p:txBody>
      </p:sp>
      <p:sp>
        <p:nvSpPr>
          <p:cNvPr id="869" name="Google Shape;869;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870" name="Google Shape;870;p52"/>
          <p:cNvSpPr/>
          <p:nvPr/>
        </p:nvSpPr>
        <p:spPr>
          <a:xfrm>
            <a:off x="712182" y="1750356"/>
            <a:ext cx="6301457" cy="308976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Mạng (tầng 3)</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Một trong những tầng OSI phức tạp nhất, chịu trách nhiệm định tuyến giữa các mạng vật lý.</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Tầng này chịu trách nhiệm quản lý các địa chỉ logic, phân đoạn gói dữ liệu</a:t>
            </a:r>
            <a:r>
              <a:rPr b="0" i="0" lang="en-US" sz="1300" u="none" cap="none" strike="noStrike">
                <a:solidFill>
                  <a:srgbClr val="262626"/>
                </a:solidFill>
                <a:latin typeface="Arial"/>
                <a:ea typeface="Arial"/>
                <a:cs typeface="Arial"/>
                <a:sym typeface="Arial"/>
              </a:rPr>
              <a:t>, nhận diện giao </a:t>
            </a:r>
            <a:endParaRPr b="0" i="0" sz="13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300" u="none" cap="none" strike="noStrike">
                <a:solidFill>
                  <a:srgbClr val="262626"/>
                </a:solidFill>
                <a:latin typeface="Arial"/>
                <a:ea typeface="Arial"/>
                <a:cs typeface="Arial"/>
                <a:sym typeface="Arial"/>
              </a:rPr>
              <a:t>    thức, và phát hiện lỗi trong các máy chủ mạng.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Liên kết dữ liệu (tầng 2)</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Chịu trách nhiệm truyền dữ liệu giữa các mạng vật lý.</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Cung cấp lược đồ địa chỉ và kiểm tra lỗi</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Cầu nối và công tắc hoạt động ở tầng này</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871" name="Google Shape;871;p52"/>
          <p:cNvGrpSpPr/>
          <p:nvPr/>
        </p:nvGrpSpPr>
        <p:grpSpPr>
          <a:xfrm>
            <a:off x="7249681" y="1868355"/>
            <a:ext cx="1573609" cy="3817872"/>
            <a:chOff x="7770416" y="2232686"/>
            <a:chExt cx="1573609" cy="3817872"/>
          </a:xfrm>
        </p:grpSpPr>
        <p:sp>
          <p:nvSpPr>
            <p:cNvPr id="872" name="Google Shape;872;p52"/>
            <p:cNvSpPr/>
            <p:nvPr/>
          </p:nvSpPr>
          <p:spPr>
            <a:xfrm>
              <a:off x="7775575" y="2232686"/>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Ứng dụng</a:t>
              </a:r>
              <a:endParaRPr sz="1300">
                <a:solidFill>
                  <a:srgbClr val="3F3F3F"/>
                </a:solidFill>
                <a:latin typeface="Arial"/>
                <a:ea typeface="Arial"/>
                <a:cs typeface="Arial"/>
                <a:sym typeface="Arial"/>
              </a:endParaRPr>
            </a:p>
          </p:txBody>
        </p:sp>
        <p:sp>
          <p:nvSpPr>
            <p:cNvPr id="873" name="Google Shape;873;p52"/>
            <p:cNvSpPr/>
            <p:nvPr/>
          </p:nvSpPr>
          <p:spPr>
            <a:xfrm>
              <a:off x="7775575" y="2806512"/>
              <a:ext cx="1568450" cy="37319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trình diễn</a:t>
              </a:r>
              <a:endParaRPr sz="1300">
                <a:solidFill>
                  <a:srgbClr val="3F3F3F"/>
                </a:solidFill>
                <a:latin typeface="Arial"/>
                <a:ea typeface="Arial"/>
                <a:cs typeface="Arial"/>
                <a:sym typeface="Arial"/>
              </a:endParaRPr>
            </a:p>
          </p:txBody>
        </p:sp>
        <p:sp>
          <p:nvSpPr>
            <p:cNvPr id="874" name="Google Shape;874;p52"/>
            <p:cNvSpPr/>
            <p:nvPr/>
          </p:nvSpPr>
          <p:spPr>
            <a:xfrm>
              <a:off x="7775575" y="3382058"/>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phiên</a:t>
              </a:r>
              <a:endParaRPr sz="1300">
                <a:solidFill>
                  <a:srgbClr val="3F3F3F"/>
                </a:solidFill>
                <a:latin typeface="Arial"/>
                <a:ea typeface="Arial"/>
                <a:cs typeface="Arial"/>
                <a:sym typeface="Arial"/>
              </a:endParaRPr>
            </a:p>
          </p:txBody>
        </p:sp>
        <p:sp>
          <p:nvSpPr>
            <p:cNvPr id="875" name="Google Shape;875;p52"/>
            <p:cNvSpPr/>
            <p:nvPr/>
          </p:nvSpPr>
          <p:spPr>
            <a:xfrm>
              <a:off x="7775575" y="3955884"/>
              <a:ext cx="1568450" cy="37319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giao vận</a:t>
              </a:r>
              <a:endParaRPr sz="1300">
                <a:solidFill>
                  <a:srgbClr val="3F3F3F"/>
                </a:solidFill>
                <a:latin typeface="Arial"/>
                <a:ea typeface="Arial"/>
                <a:cs typeface="Arial"/>
                <a:sym typeface="Arial"/>
              </a:endParaRPr>
            </a:p>
          </p:txBody>
        </p:sp>
        <p:sp>
          <p:nvSpPr>
            <p:cNvPr id="876" name="Google Shape;876;p52"/>
            <p:cNvSpPr/>
            <p:nvPr/>
          </p:nvSpPr>
          <p:spPr>
            <a:xfrm>
              <a:off x="7775575" y="4531430"/>
              <a:ext cx="1568450" cy="371475"/>
            </a:xfrm>
            <a:prstGeom prst="rect">
              <a:avLst/>
            </a:prstGeom>
            <a:solidFill>
              <a:srgbClr val="193EB0"/>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Tầng Mạng</a:t>
              </a:r>
              <a:endParaRPr b="1" sz="1300">
                <a:solidFill>
                  <a:schemeClr val="lt1"/>
                </a:solidFill>
                <a:latin typeface="Arial"/>
                <a:ea typeface="Arial"/>
                <a:cs typeface="Arial"/>
                <a:sym typeface="Arial"/>
              </a:endParaRPr>
            </a:p>
          </p:txBody>
        </p:sp>
        <p:sp>
          <p:nvSpPr>
            <p:cNvPr id="877" name="Google Shape;877;p52"/>
            <p:cNvSpPr/>
            <p:nvPr/>
          </p:nvSpPr>
          <p:spPr>
            <a:xfrm>
              <a:off x="7770416" y="5105256"/>
              <a:ext cx="1568450" cy="371475"/>
            </a:xfrm>
            <a:prstGeom prst="rect">
              <a:avLst/>
            </a:prstGeom>
            <a:solidFill>
              <a:srgbClr val="193EB0"/>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Tầng Liên kết dữ liệu</a:t>
              </a:r>
              <a:endParaRPr b="1" sz="1300">
                <a:solidFill>
                  <a:schemeClr val="lt1"/>
                </a:solidFill>
                <a:latin typeface="Arial"/>
                <a:ea typeface="Arial"/>
                <a:cs typeface="Arial"/>
                <a:sym typeface="Arial"/>
              </a:endParaRPr>
            </a:p>
          </p:txBody>
        </p:sp>
        <p:sp>
          <p:nvSpPr>
            <p:cNvPr id="878" name="Google Shape;878;p52"/>
            <p:cNvSpPr/>
            <p:nvPr/>
          </p:nvSpPr>
          <p:spPr>
            <a:xfrm>
              <a:off x="7775575" y="5679083"/>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Vật lý</a:t>
              </a:r>
              <a:endParaRPr sz="1300">
                <a:solidFill>
                  <a:srgbClr val="3F3F3F"/>
                </a:solidFill>
                <a:latin typeface="Arial"/>
                <a:ea typeface="Arial"/>
                <a:cs typeface="Arial"/>
                <a:sym typeface="Arial"/>
              </a:endParaRPr>
            </a:p>
          </p:txBody>
        </p:sp>
        <p:cxnSp>
          <p:nvCxnSpPr>
            <p:cNvPr id="879" name="Google Shape;879;p52"/>
            <p:cNvCxnSpPr>
              <a:endCxn id="873" idx="0"/>
            </p:cNvCxnSpPr>
            <p:nvPr/>
          </p:nvCxnSpPr>
          <p:spPr>
            <a:xfrm>
              <a:off x="8559800" y="2604012"/>
              <a:ext cx="0" cy="202500"/>
            </a:xfrm>
            <a:prstGeom prst="straightConnector1">
              <a:avLst/>
            </a:prstGeom>
            <a:noFill/>
            <a:ln cap="flat" cmpd="sng" w="9525">
              <a:solidFill>
                <a:srgbClr val="BFBFBF"/>
              </a:solidFill>
              <a:prstDash val="solid"/>
              <a:miter lim="800000"/>
              <a:headEnd len="sm" w="sm" type="none"/>
              <a:tailEnd len="med" w="med" type="triangle"/>
            </a:ln>
          </p:spPr>
        </p:cxnSp>
        <p:cxnSp>
          <p:nvCxnSpPr>
            <p:cNvPr id="880" name="Google Shape;880;p52"/>
            <p:cNvCxnSpPr/>
            <p:nvPr/>
          </p:nvCxnSpPr>
          <p:spPr>
            <a:xfrm>
              <a:off x="8559800" y="3186775"/>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81" name="Google Shape;881;p52"/>
            <p:cNvCxnSpPr/>
            <p:nvPr/>
          </p:nvCxnSpPr>
          <p:spPr>
            <a:xfrm>
              <a:off x="8559800" y="3761185"/>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82" name="Google Shape;882;p52"/>
            <p:cNvCxnSpPr/>
            <p:nvPr/>
          </p:nvCxnSpPr>
          <p:spPr>
            <a:xfrm>
              <a:off x="8554641" y="4332156"/>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883" name="Google Shape;883;p52"/>
            <p:cNvCxnSpPr/>
            <p:nvPr/>
          </p:nvCxnSpPr>
          <p:spPr>
            <a:xfrm>
              <a:off x="8559800" y="4899687"/>
              <a:ext cx="0" cy="185738"/>
            </a:xfrm>
            <a:prstGeom prst="straightConnector1">
              <a:avLst/>
            </a:prstGeom>
            <a:noFill/>
            <a:ln cap="flat" cmpd="sng" w="9525">
              <a:solidFill>
                <a:srgbClr val="BFBFBF"/>
              </a:solidFill>
              <a:prstDash val="solid"/>
              <a:miter lim="800000"/>
              <a:headEnd len="sm" w="sm" type="none"/>
              <a:tailEnd len="med" w="med" type="triangle"/>
            </a:ln>
          </p:spPr>
        </p:cxnSp>
        <p:cxnSp>
          <p:nvCxnSpPr>
            <p:cNvPr id="884" name="Google Shape;884;p52"/>
            <p:cNvCxnSpPr/>
            <p:nvPr/>
          </p:nvCxnSpPr>
          <p:spPr>
            <a:xfrm>
              <a:off x="8561520" y="5467218"/>
              <a:ext cx="0" cy="185738"/>
            </a:xfrm>
            <a:prstGeom prst="straightConnector1">
              <a:avLst/>
            </a:prstGeom>
            <a:noFill/>
            <a:ln cap="flat" cmpd="sng" w="9525">
              <a:solidFill>
                <a:srgbClr val="BFBFBF"/>
              </a:solidFill>
              <a:prstDash val="solid"/>
              <a:miter lim="800000"/>
              <a:headEnd len="sm" w="sm" type="none"/>
              <a:tailEnd len="med" w="med" type="triangle"/>
            </a:ln>
          </p:spPr>
        </p:cxnSp>
      </p:grpSp>
      <p:sp>
        <p:nvSpPr>
          <p:cNvPr id="885" name="Google Shape;885;p52"/>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OSI  7 Tầng</a:t>
            </a:r>
            <a:endParaRPr sz="14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Mô hình OSI</a:t>
            </a:r>
            <a:endParaRPr/>
          </a:p>
        </p:txBody>
      </p:sp>
      <p:sp>
        <p:nvSpPr>
          <p:cNvPr id="892" name="Google Shape;892;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893" name="Google Shape;893;p53"/>
          <p:cNvSpPr/>
          <p:nvPr/>
        </p:nvSpPr>
        <p:spPr>
          <a:xfrm>
            <a:off x="712182" y="1750356"/>
            <a:ext cx="6301457" cy="198177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Tầng Vật lý (tầng 1)</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Phương tiện vật lý được sử dụng khi truyền dữ liệu mạng.</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Xác định các tính chất vật lý và điện tử của tất cả phần cứng bao gồm điện áp, bộ chia </a:t>
            </a:r>
            <a:endParaRPr b="0" i="0" sz="1200" u="none" cap="none" strike="noStrike">
              <a:solidFill>
                <a:srgbClr val="262626"/>
              </a:solidFill>
              <a:latin typeface="Arial"/>
              <a:ea typeface="Arial"/>
              <a:cs typeface="Arial"/>
              <a:sym typeface="Arial"/>
            </a:endParaRPr>
          </a:p>
          <a:p>
            <a:pPr indent="0" lvl="1" marL="176212" marR="0" rtl="0" algn="l">
              <a:spcBef>
                <a:spcPts val="800"/>
              </a:spcBef>
              <a:spcAft>
                <a:spcPts val="0"/>
              </a:spcAft>
              <a:buNone/>
            </a:pPr>
            <a:r>
              <a:rPr b="0" i="0" lang="en-US" sz="1200" u="none" cap="none" strike="noStrike">
                <a:solidFill>
                  <a:srgbClr val="262626"/>
                </a:solidFill>
                <a:latin typeface="Arial"/>
                <a:ea typeface="Arial"/>
                <a:cs typeface="Arial"/>
                <a:sym typeface="Arial"/>
              </a:rPr>
              <a:t>    mạng, bộ chuyển đổi mạng, bộ lặp, và các thông số kỹ thuật của dây cáp.</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Thiết lập và ngắt kêt nối, cung cấp tài nguyên giao tiếp chung, chuyển đổi tín hiệu analog sang tín hiệu digital và ngược lại.</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894" name="Google Shape;894;p53"/>
          <p:cNvGrpSpPr/>
          <p:nvPr/>
        </p:nvGrpSpPr>
        <p:grpSpPr>
          <a:xfrm>
            <a:off x="7249681" y="1868355"/>
            <a:ext cx="1573609" cy="3817872"/>
            <a:chOff x="7770416" y="2232686"/>
            <a:chExt cx="1573609" cy="3817872"/>
          </a:xfrm>
        </p:grpSpPr>
        <p:sp>
          <p:nvSpPr>
            <p:cNvPr id="895" name="Google Shape;895;p53"/>
            <p:cNvSpPr/>
            <p:nvPr/>
          </p:nvSpPr>
          <p:spPr>
            <a:xfrm>
              <a:off x="7775575" y="2232686"/>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Ứng dụng</a:t>
              </a:r>
              <a:endParaRPr sz="1300">
                <a:solidFill>
                  <a:srgbClr val="3F3F3F"/>
                </a:solidFill>
                <a:latin typeface="Arial"/>
                <a:ea typeface="Arial"/>
                <a:cs typeface="Arial"/>
                <a:sym typeface="Arial"/>
              </a:endParaRPr>
            </a:p>
          </p:txBody>
        </p:sp>
        <p:sp>
          <p:nvSpPr>
            <p:cNvPr id="896" name="Google Shape;896;p53"/>
            <p:cNvSpPr/>
            <p:nvPr/>
          </p:nvSpPr>
          <p:spPr>
            <a:xfrm>
              <a:off x="7775575" y="2806512"/>
              <a:ext cx="1568450" cy="37319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trình diễn</a:t>
              </a:r>
              <a:endParaRPr sz="1300">
                <a:solidFill>
                  <a:srgbClr val="3F3F3F"/>
                </a:solidFill>
                <a:latin typeface="Arial"/>
                <a:ea typeface="Arial"/>
                <a:cs typeface="Arial"/>
                <a:sym typeface="Arial"/>
              </a:endParaRPr>
            </a:p>
          </p:txBody>
        </p:sp>
        <p:sp>
          <p:nvSpPr>
            <p:cNvPr id="897" name="Google Shape;897;p53"/>
            <p:cNvSpPr/>
            <p:nvPr/>
          </p:nvSpPr>
          <p:spPr>
            <a:xfrm>
              <a:off x="7775575" y="3382058"/>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phiên</a:t>
              </a:r>
              <a:endParaRPr sz="1300">
                <a:solidFill>
                  <a:srgbClr val="3F3F3F"/>
                </a:solidFill>
                <a:latin typeface="Arial"/>
                <a:ea typeface="Arial"/>
                <a:cs typeface="Arial"/>
                <a:sym typeface="Arial"/>
              </a:endParaRPr>
            </a:p>
          </p:txBody>
        </p:sp>
        <p:sp>
          <p:nvSpPr>
            <p:cNvPr id="898" name="Google Shape;898;p53"/>
            <p:cNvSpPr/>
            <p:nvPr/>
          </p:nvSpPr>
          <p:spPr>
            <a:xfrm>
              <a:off x="7775575" y="3955884"/>
              <a:ext cx="1568450" cy="37319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giao vận</a:t>
              </a:r>
              <a:endParaRPr sz="1300">
                <a:solidFill>
                  <a:srgbClr val="3F3F3F"/>
                </a:solidFill>
                <a:latin typeface="Arial"/>
                <a:ea typeface="Arial"/>
                <a:cs typeface="Arial"/>
                <a:sym typeface="Arial"/>
              </a:endParaRPr>
            </a:p>
          </p:txBody>
        </p:sp>
        <p:sp>
          <p:nvSpPr>
            <p:cNvPr id="899" name="Google Shape;899;p53"/>
            <p:cNvSpPr/>
            <p:nvPr/>
          </p:nvSpPr>
          <p:spPr>
            <a:xfrm>
              <a:off x="7775575" y="4531430"/>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Network layer</a:t>
              </a:r>
              <a:endParaRPr sz="1300">
                <a:solidFill>
                  <a:srgbClr val="3F3F3F"/>
                </a:solidFill>
                <a:latin typeface="Arial"/>
                <a:ea typeface="Arial"/>
                <a:cs typeface="Arial"/>
                <a:sym typeface="Arial"/>
              </a:endParaRPr>
            </a:p>
          </p:txBody>
        </p:sp>
        <p:sp>
          <p:nvSpPr>
            <p:cNvPr id="900" name="Google Shape;900;p53"/>
            <p:cNvSpPr/>
            <p:nvPr/>
          </p:nvSpPr>
          <p:spPr>
            <a:xfrm>
              <a:off x="7770416" y="5105256"/>
              <a:ext cx="1568450" cy="371475"/>
            </a:xfrm>
            <a:prstGeom prst="rect">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Tầng Liên kết dữ liệu</a:t>
              </a:r>
              <a:endParaRPr sz="1300">
                <a:solidFill>
                  <a:srgbClr val="3F3F3F"/>
                </a:solidFill>
                <a:latin typeface="Arial"/>
                <a:ea typeface="Arial"/>
                <a:cs typeface="Arial"/>
                <a:sym typeface="Arial"/>
              </a:endParaRPr>
            </a:p>
          </p:txBody>
        </p:sp>
        <p:sp>
          <p:nvSpPr>
            <p:cNvPr id="901" name="Google Shape;901;p53"/>
            <p:cNvSpPr/>
            <p:nvPr/>
          </p:nvSpPr>
          <p:spPr>
            <a:xfrm>
              <a:off x="7775575" y="5679083"/>
              <a:ext cx="1568450" cy="371475"/>
            </a:xfrm>
            <a:prstGeom prst="rect">
              <a:avLst/>
            </a:prstGeom>
            <a:solidFill>
              <a:srgbClr val="193EB0"/>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Tầng Vật lý</a:t>
              </a:r>
              <a:endParaRPr b="1" sz="1300">
                <a:solidFill>
                  <a:schemeClr val="lt1"/>
                </a:solidFill>
                <a:latin typeface="Arial"/>
                <a:ea typeface="Arial"/>
                <a:cs typeface="Arial"/>
                <a:sym typeface="Arial"/>
              </a:endParaRPr>
            </a:p>
          </p:txBody>
        </p:sp>
        <p:cxnSp>
          <p:nvCxnSpPr>
            <p:cNvPr id="902" name="Google Shape;902;p53"/>
            <p:cNvCxnSpPr>
              <a:endCxn id="896" idx="0"/>
            </p:cNvCxnSpPr>
            <p:nvPr/>
          </p:nvCxnSpPr>
          <p:spPr>
            <a:xfrm>
              <a:off x="8559800" y="2604012"/>
              <a:ext cx="0" cy="202500"/>
            </a:xfrm>
            <a:prstGeom prst="straightConnector1">
              <a:avLst/>
            </a:prstGeom>
            <a:noFill/>
            <a:ln cap="flat" cmpd="sng" w="9525">
              <a:solidFill>
                <a:srgbClr val="BFBFBF"/>
              </a:solidFill>
              <a:prstDash val="solid"/>
              <a:miter lim="800000"/>
              <a:headEnd len="sm" w="sm" type="none"/>
              <a:tailEnd len="med" w="med" type="triangle"/>
            </a:ln>
          </p:spPr>
        </p:cxnSp>
        <p:cxnSp>
          <p:nvCxnSpPr>
            <p:cNvPr id="903" name="Google Shape;903;p53"/>
            <p:cNvCxnSpPr/>
            <p:nvPr/>
          </p:nvCxnSpPr>
          <p:spPr>
            <a:xfrm>
              <a:off x="8559800" y="3186775"/>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904" name="Google Shape;904;p53"/>
            <p:cNvCxnSpPr/>
            <p:nvPr/>
          </p:nvCxnSpPr>
          <p:spPr>
            <a:xfrm>
              <a:off x="8559800" y="3761185"/>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905" name="Google Shape;905;p53"/>
            <p:cNvCxnSpPr/>
            <p:nvPr/>
          </p:nvCxnSpPr>
          <p:spPr>
            <a:xfrm>
              <a:off x="8554641" y="4332156"/>
              <a:ext cx="0" cy="184017"/>
            </a:xfrm>
            <a:prstGeom prst="straightConnector1">
              <a:avLst/>
            </a:prstGeom>
            <a:noFill/>
            <a:ln cap="flat" cmpd="sng" w="9525">
              <a:solidFill>
                <a:srgbClr val="BFBFBF"/>
              </a:solidFill>
              <a:prstDash val="solid"/>
              <a:miter lim="800000"/>
              <a:headEnd len="sm" w="sm" type="none"/>
              <a:tailEnd len="med" w="med" type="triangle"/>
            </a:ln>
          </p:spPr>
        </p:cxnSp>
        <p:cxnSp>
          <p:nvCxnSpPr>
            <p:cNvPr id="906" name="Google Shape;906;p53"/>
            <p:cNvCxnSpPr/>
            <p:nvPr/>
          </p:nvCxnSpPr>
          <p:spPr>
            <a:xfrm>
              <a:off x="8559800" y="4899687"/>
              <a:ext cx="0" cy="185738"/>
            </a:xfrm>
            <a:prstGeom prst="straightConnector1">
              <a:avLst/>
            </a:prstGeom>
            <a:noFill/>
            <a:ln cap="flat" cmpd="sng" w="9525">
              <a:solidFill>
                <a:srgbClr val="BFBFBF"/>
              </a:solidFill>
              <a:prstDash val="solid"/>
              <a:miter lim="800000"/>
              <a:headEnd len="sm" w="sm" type="none"/>
              <a:tailEnd len="med" w="med" type="triangle"/>
            </a:ln>
          </p:spPr>
        </p:cxnSp>
        <p:cxnSp>
          <p:nvCxnSpPr>
            <p:cNvPr id="907" name="Google Shape;907;p53"/>
            <p:cNvCxnSpPr/>
            <p:nvPr/>
          </p:nvCxnSpPr>
          <p:spPr>
            <a:xfrm>
              <a:off x="8561520" y="5467218"/>
              <a:ext cx="0" cy="185738"/>
            </a:xfrm>
            <a:prstGeom prst="straightConnector1">
              <a:avLst/>
            </a:prstGeom>
            <a:noFill/>
            <a:ln cap="flat" cmpd="sng" w="9525">
              <a:solidFill>
                <a:srgbClr val="BFBFBF"/>
              </a:solidFill>
              <a:prstDash val="solid"/>
              <a:miter lim="800000"/>
              <a:headEnd len="sm" w="sm" type="none"/>
              <a:tailEnd len="med" w="med" type="triangle"/>
            </a:ln>
          </p:spPr>
        </p:cxnSp>
      </p:grpSp>
      <p:graphicFrame>
        <p:nvGraphicFramePr>
          <p:cNvPr id="908" name="Google Shape;908;p53"/>
          <p:cNvGraphicFramePr/>
          <p:nvPr/>
        </p:nvGraphicFramePr>
        <p:xfrm>
          <a:off x="1079535" y="3492523"/>
          <a:ext cx="3000000" cy="3000000"/>
        </p:xfrm>
        <a:graphic>
          <a:graphicData uri="http://schemas.openxmlformats.org/drawingml/2006/table">
            <a:tbl>
              <a:tblPr bandRow="1" firstRow="1">
                <a:noFill/>
                <a:tableStyleId>{CD3F1575-D28F-484E-9A77-C4C70207F0F8}</a:tableStyleId>
              </a:tblPr>
              <a:tblGrid>
                <a:gridCol w="1353650"/>
                <a:gridCol w="4269175"/>
              </a:tblGrid>
              <a:tr h="3133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Tầng</a:t>
                      </a:r>
                      <a:endParaRPr b="0" sz="1300" u="none" cap="none" strike="noStrike">
                        <a:solidFill>
                          <a:srgbClr val="262626"/>
                        </a:solidFill>
                        <a:latin typeface="Arial"/>
                        <a:ea typeface="Arial"/>
                        <a:cs typeface="Arial"/>
                        <a:sym typeface="Arial"/>
                      </a:endParaRPr>
                    </a:p>
                  </a:txBody>
                  <a:tcPr marT="49550" marB="49550" marR="99050" marL="990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Giao thức</a:t>
                      </a:r>
                      <a:endParaRPr b="0" sz="1300" u="none" cap="none" strike="noStrike">
                        <a:solidFill>
                          <a:srgbClr val="262626"/>
                        </a:solidFill>
                        <a:latin typeface="Arial"/>
                        <a:ea typeface="Arial"/>
                        <a:cs typeface="Arial"/>
                        <a:sym typeface="Arial"/>
                      </a:endParaRPr>
                    </a:p>
                  </a:txBody>
                  <a:tcPr marT="49550" marB="49550" marR="99050" marL="990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3375">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Ứng dụng</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1300" u="none" cap="none" strike="noStrike">
                          <a:solidFill>
                            <a:srgbClr val="262626"/>
                          </a:solidFill>
                          <a:latin typeface="Arial"/>
                          <a:ea typeface="Arial"/>
                          <a:cs typeface="Arial"/>
                          <a:sym typeface="Arial"/>
                        </a:rPr>
                        <a:t>HTTP, SMTP, FTP, Telnet</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375">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Trình diễn</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1300" u="none" cap="none" strike="noStrike">
                          <a:solidFill>
                            <a:srgbClr val="262626"/>
                          </a:solidFill>
                          <a:latin typeface="Arial"/>
                          <a:ea typeface="Arial"/>
                          <a:cs typeface="Arial"/>
                          <a:sym typeface="Arial"/>
                        </a:rPr>
                        <a:t>ASCII, MPEG, JPEG, MIDI</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375">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Phiên</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1300" u="none" cap="none" strike="noStrike">
                          <a:solidFill>
                            <a:srgbClr val="262626"/>
                          </a:solidFill>
                          <a:latin typeface="Arial"/>
                          <a:ea typeface="Arial"/>
                          <a:cs typeface="Arial"/>
                          <a:sym typeface="Arial"/>
                        </a:rPr>
                        <a:t>NetBIOS, SAP, SDP, NWLink</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375">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Giao vận</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1300" u="none" cap="none" strike="noStrike">
                          <a:solidFill>
                            <a:srgbClr val="262626"/>
                          </a:solidFill>
                          <a:latin typeface="Arial"/>
                          <a:ea typeface="Arial"/>
                          <a:cs typeface="Arial"/>
                          <a:sym typeface="Arial"/>
                        </a:rPr>
                        <a:t>TCP, UDP, SPX</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375">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Mạng</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1300" u="none" cap="none" strike="noStrike">
                          <a:solidFill>
                            <a:srgbClr val="262626"/>
                          </a:solidFill>
                          <a:latin typeface="Arial"/>
                          <a:ea typeface="Arial"/>
                          <a:cs typeface="Arial"/>
                          <a:sym typeface="Arial"/>
                        </a:rPr>
                        <a:t>IP, IPX</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13375">
                <a:tc>
                  <a:txBody>
                    <a:bodyPr/>
                    <a:lstStyle/>
                    <a:p>
                      <a:pPr indent="0" lvl="0" marL="0" marR="0" rtl="0" algn="ctr">
                        <a:spcBef>
                          <a:spcPts val="0"/>
                        </a:spcBef>
                        <a:spcAft>
                          <a:spcPts val="0"/>
                        </a:spcAft>
                        <a:buNone/>
                      </a:pPr>
                      <a:r>
                        <a:rPr lang="en-US" sz="1300" u="none" cap="none" strike="noStrike">
                          <a:solidFill>
                            <a:srgbClr val="262626"/>
                          </a:solidFill>
                          <a:latin typeface="Arial"/>
                          <a:ea typeface="Arial"/>
                          <a:cs typeface="Arial"/>
                          <a:sym typeface="Arial"/>
                        </a:rPr>
                        <a:t>Liên kết dữ liệu</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1300" u="none" cap="none" strike="noStrike">
                          <a:solidFill>
                            <a:srgbClr val="262626"/>
                          </a:solidFill>
                          <a:latin typeface="Arial"/>
                          <a:ea typeface="Arial"/>
                          <a:cs typeface="Arial"/>
                          <a:sym typeface="Arial"/>
                        </a:rPr>
                        <a:t>Ethernet, Token Ring, FDDI, AppleTalk</a:t>
                      </a:r>
                      <a:endParaRPr sz="1300" u="none" cap="none" strike="noStrike">
                        <a:solidFill>
                          <a:srgbClr val="262626"/>
                        </a:solidFill>
                        <a:latin typeface="Arial"/>
                        <a:ea typeface="Arial"/>
                        <a:cs typeface="Arial"/>
                        <a:sym typeface="Arial"/>
                      </a:endParaRPr>
                    </a:p>
                  </a:txBody>
                  <a:tcPr marT="49550" marB="49550" marR="99050" marL="990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909" name="Google Shape;909;p53"/>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hình OSI 7 Tầng</a:t>
            </a:r>
            <a:endParaRPr sz="140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OSI Model</a:t>
            </a:r>
            <a:endParaRPr/>
          </a:p>
        </p:txBody>
      </p:sp>
      <p:sp>
        <p:nvSpPr>
          <p:cNvPr id="916" name="Google Shape;916;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917" name="Google Shape;917;p54"/>
          <p:cNvSpPr/>
          <p:nvPr/>
        </p:nvSpPr>
        <p:spPr>
          <a:xfrm>
            <a:off x="449998" y="1375101"/>
            <a:ext cx="9018002"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Comparing wire communication and wireless communication (1/2)</a:t>
            </a:r>
            <a:endParaRPr/>
          </a:p>
        </p:txBody>
      </p:sp>
      <p:graphicFrame>
        <p:nvGraphicFramePr>
          <p:cNvPr id="918" name="Google Shape;918;p54"/>
          <p:cNvGraphicFramePr/>
          <p:nvPr/>
        </p:nvGraphicFramePr>
        <p:xfrm>
          <a:off x="449998" y="2245002"/>
          <a:ext cx="3000000" cy="3000000"/>
        </p:xfrm>
        <a:graphic>
          <a:graphicData uri="http://schemas.openxmlformats.org/drawingml/2006/table">
            <a:tbl>
              <a:tblPr bandRow="1" firstRow="1">
                <a:noFill/>
                <a:tableStyleId>{CD3F1575-D28F-484E-9A77-C4C70207F0F8}</a:tableStyleId>
              </a:tblPr>
              <a:tblGrid>
                <a:gridCol w="2764850"/>
                <a:gridCol w="3126575"/>
                <a:gridCol w="3126575"/>
              </a:tblGrid>
              <a:tr h="418900">
                <a:tc>
                  <a:txBody>
                    <a:bodyPr/>
                    <a:lstStyle/>
                    <a:p>
                      <a:pPr indent="0" lvl="0" marL="422910" marR="425450" rtl="0" algn="ctr">
                        <a:lnSpc>
                          <a:spcPct val="100000"/>
                        </a:lnSpc>
                        <a:spcBef>
                          <a:spcPts val="0"/>
                        </a:spcBef>
                        <a:spcAft>
                          <a:spcPts val="0"/>
                        </a:spcAft>
                        <a:buNone/>
                      </a:pPr>
                      <a:r>
                        <a:rPr b="1" lang="en-US" sz="1300" u="none" cap="none" strike="noStrike">
                          <a:solidFill>
                            <a:srgbClr val="262626"/>
                          </a:solidFill>
                          <a:latin typeface="Arial"/>
                          <a:ea typeface="Arial"/>
                          <a:cs typeface="Arial"/>
                          <a:sym typeface="Arial"/>
                        </a:rPr>
                        <a:t>Item</a:t>
                      </a:r>
                      <a:endParaRPr b="1" sz="1300" u="none" cap="none" strike="noStrike">
                        <a:solidFill>
                          <a:srgbClr val="262626"/>
                        </a:solidFill>
                        <a:latin typeface="Arial"/>
                        <a:ea typeface="Arial"/>
                        <a:cs typeface="Arial"/>
                        <a:sym typeface="Arial"/>
                      </a:endParaRPr>
                    </a:p>
                  </a:txBody>
                  <a:tcPr marT="0" marB="0" marR="64775" marL="647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899160" marR="905510" rtl="0" algn="ctr">
                        <a:lnSpc>
                          <a:spcPct val="100000"/>
                        </a:lnSpc>
                        <a:spcBef>
                          <a:spcPts val="0"/>
                        </a:spcBef>
                        <a:spcAft>
                          <a:spcPts val="0"/>
                        </a:spcAft>
                        <a:buNone/>
                      </a:pPr>
                      <a:r>
                        <a:rPr b="1" lang="en-US" sz="1300" u="none" cap="none" strike="noStrike">
                          <a:solidFill>
                            <a:srgbClr val="262626"/>
                          </a:solidFill>
                          <a:latin typeface="Arial"/>
                          <a:ea typeface="Arial"/>
                          <a:cs typeface="Arial"/>
                          <a:sym typeface="Arial"/>
                        </a:rPr>
                        <a:t>Wired</a:t>
                      </a:r>
                      <a:endParaRPr b="1"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812800" marR="1386840" rtl="0" algn="r">
                        <a:lnSpc>
                          <a:spcPct val="100000"/>
                        </a:lnSpc>
                        <a:spcBef>
                          <a:spcPts val="0"/>
                        </a:spcBef>
                        <a:spcAft>
                          <a:spcPts val="0"/>
                        </a:spcAft>
                        <a:buNone/>
                      </a:pPr>
                      <a:r>
                        <a:rPr b="1" lang="en-US" sz="1300" u="none" cap="none" strike="noStrike">
                          <a:solidFill>
                            <a:srgbClr val="262626"/>
                          </a:solidFill>
                          <a:latin typeface="Arial"/>
                          <a:ea typeface="Arial"/>
                          <a:cs typeface="Arial"/>
                          <a:sym typeface="Arial"/>
                        </a:rPr>
                        <a:t>Wireless</a:t>
                      </a:r>
                      <a:endParaRPr b="1"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64475">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Line Installation</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Work of setting line is disadvantageous</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No lines are needed, which is advantageous for installation.</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64475">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Range of Communication</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Long distance, Hundreds of meters</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Limit of reach</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64475">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Frequency of System Failures</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Stable.</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There are a lot of breakdowns</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58500">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Maintenance cost</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Low maintenance cost.</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Maintenance costs are high.</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64475">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Frequency of Communication error</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Less Communication disturbance.</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Many breakdowns</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64475">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External Noise Effect</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Less noise effect.</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Noise problems and frequent communication disruptions. </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5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OSI Model</a:t>
            </a:r>
            <a:endParaRPr/>
          </a:p>
        </p:txBody>
      </p:sp>
      <p:sp>
        <p:nvSpPr>
          <p:cNvPr id="925" name="Google Shape;925;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926" name="Google Shape;926;p55"/>
          <p:cNvSpPr/>
          <p:nvPr/>
        </p:nvSpPr>
        <p:spPr>
          <a:xfrm>
            <a:off x="449998" y="1375101"/>
            <a:ext cx="9018002"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Comparing wire communication and wireless communication (2/2)</a:t>
            </a:r>
            <a:endParaRPr/>
          </a:p>
        </p:txBody>
      </p:sp>
      <p:graphicFrame>
        <p:nvGraphicFramePr>
          <p:cNvPr id="927" name="Google Shape;927;p55"/>
          <p:cNvGraphicFramePr/>
          <p:nvPr/>
        </p:nvGraphicFramePr>
        <p:xfrm>
          <a:off x="449998" y="2245002"/>
          <a:ext cx="3000000" cy="3000000"/>
        </p:xfrm>
        <a:graphic>
          <a:graphicData uri="http://schemas.openxmlformats.org/drawingml/2006/table">
            <a:tbl>
              <a:tblPr bandRow="1" firstRow="1">
                <a:noFill/>
                <a:tableStyleId>{CD3F1575-D28F-484E-9A77-C4C70207F0F8}</a:tableStyleId>
              </a:tblPr>
              <a:tblGrid>
                <a:gridCol w="2764850"/>
                <a:gridCol w="3126575"/>
                <a:gridCol w="3126575"/>
              </a:tblGrid>
              <a:tr h="418900">
                <a:tc>
                  <a:txBody>
                    <a:bodyPr/>
                    <a:lstStyle/>
                    <a:p>
                      <a:pPr indent="0" lvl="0" marL="422910" marR="425450" rtl="0" algn="ctr">
                        <a:lnSpc>
                          <a:spcPct val="100000"/>
                        </a:lnSpc>
                        <a:spcBef>
                          <a:spcPts val="0"/>
                        </a:spcBef>
                        <a:spcAft>
                          <a:spcPts val="0"/>
                        </a:spcAft>
                        <a:buNone/>
                      </a:pPr>
                      <a:r>
                        <a:rPr b="1" lang="en-US" sz="1300" u="none" cap="none" strike="noStrike">
                          <a:solidFill>
                            <a:srgbClr val="262626"/>
                          </a:solidFill>
                          <a:latin typeface="Arial"/>
                          <a:ea typeface="Arial"/>
                          <a:cs typeface="Arial"/>
                          <a:sym typeface="Arial"/>
                        </a:rPr>
                        <a:t>Item</a:t>
                      </a:r>
                      <a:endParaRPr b="1" sz="1300" u="none" cap="none" strike="noStrike">
                        <a:solidFill>
                          <a:srgbClr val="262626"/>
                        </a:solidFill>
                        <a:latin typeface="Arial"/>
                        <a:ea typeface="Arial"/>
                        <a:cs typeface="Arial"/>
                        <a:sym typeface="Arial"/>
                      </a:endParaRPr>
                    </a:p>
                  </a:txBody>
                  <a:tcPr marT="0" marB="0" marR="64775" marL="647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899160" marR="905510" rtl="0" algn="ctr">
                        <a:lnSpc>
                          <a:spcPct val="100000"/>
                        </a:lnSpc>
                        <a:spcBef>
                          <a:spcPts val="0"/>
                        </a:spcBef>
                        <a:spcAft>
                          <a:spcPts val="0"/>
                        </a:spcAft>
                        <a:buNone/>
                      </a:pPr>
                      <a:r>
                        <a:rPr b="1" lang="en-US" sz="1300" u="none" cap="none" strike="noStrike">
                          <a:solidFill>
                            <a:srgbClr val="262626"/>
                          </a:solidFill>
                          <a:latin typeface="Arial"/>
                          <a:ea typeface="Arial"/>
                          <a:cs typeface="Arial"/>
                          <a:sym typeface="Arial"/>
                        </a:rPr>
                        <a:t>Wired</a:t>
                      </a:r>
                      <a:endParaRPr b="1"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812800" marR="1386840" rtl="0" algn="r">
                        <a:lnSpc>
                          <a:spcPct val="100000"/>
                        </a:lnSpc>
                        <a:spcBef>
                          <a:spcPts val="0"/>
                        </a:spcBef>
                        <a:spcAft>
                          <a:spcPts val="0"/>
                        </a:spcAft>
                        <a:buNone/>
                      </a:pPr>
                      <a:r>
                        <a:rPr b="1" lang="en-US" sz="1300" u="none" cap="none" strike="noStrike">
                          <a:solidFill>
                            <a:srgbClr val="262626"/>
                          </a:solidFill>
                          <a:latin typeface="Arial"/>
                          <a:ea typeface="Arial"/>
                          <a:cs typeface="Arial"/>
                          <a:sym typeface="Arial"/>
                        </a:rPr>
                        <a:t>Wireless</a:t>
                      </a:r>
                      <a:endParaRPr b="1"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64475">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Weather Humidity Impact</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Resistant to weather changes.</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It is vulnerable to rain, wind, snow, frost, temperature, dew, etc.</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64475">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Battery Utilization</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Not required. Communication line and power line can be used.</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Battery power is often needed.</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64475">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Replace Power Battery</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No need</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Manual personnel are required for periodic replacement</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73450">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Communication Modem Cost</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Low cost with board included</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It could be an additional cost.</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64475">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Antenna Installation</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No antenna needed</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Various problems frequently occur at the site where the antenna is installed.</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64475">
                <a:tc>
                  <a:txBody>
                    <a:bodyPr/>
                    <a:lstStyle/>
                    <a:p>
                      <a:pPr indent="0" lvl="0" marL="48260" marR="0" rtl="0" algn="ctr">
                        <a:lnSpc>
                          <a:spcPct val="100000"/>
                        </a:lnSpc>
                        <a:spcBef>
                          <a:spcPts val="0"/>
                        </a:spcBef>
                        <a:spcAft>
                          <a:spcPts val="0"/>
                        </a:spcAft>
                        <a:buNone/>
                      </a:pPr>
                      <a:r>
                        <a:rPr b="0" lang="en-US" sz="1300" u="none" cap="none" strike="noStrike">
                          <a:solidFill>
                            <a:srgbClr val="262626"/>
                          </a:solidFill>
                          <a:latin typeface="Arial"/>
                          <a:ea typeface="Arial"/>
                          <a:cs typeface="Arial"/>
                          <a:sym typeface="Arial"/>
                        </a:rPr>
                        <a:t>1:N Network Configuration</a:t>
                      </a:r>
                      <a:endParaRPr b="0" sz="13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Multi-Drop is automatically built into the modem.</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133350" lvl="0" marL="177800" marR="0" rtl="0" algn="l">
                        <a:lnSpc>
                          <a:spcPct val="100000"/>
                        </a:lnSpc>
                        <a:spcBef>
                          <a:spcPts val="0"/>
                        </a:spcBef>
                        <a:spcAft>
                          <a:spcPts val="0"/>
                        </a:spcAft>
                        <a:buClr>
                          <a:srgbClr val="262626"/>
                        </a:buClr>
                        <a:buSzPts val="1300"/>
                        <a:buFont typeface="Arial"/>
                        <a:buChar char="•"/>
                      </a:pPr>
                      <a:r>
                        <a:rPr b="0" lang="en-US" sz="1300" u="none" cap="none" strike="noStrike">
                          <a:solidFill>
                            <a:srgbClr val="262626"/>
                          </a:solidFill>
                          <a:latin typeface="Arial"/>
                          <a:ea typeface="Arial"/>
                          <a:cs typeface="Arial"/>
                          <a:sym typeface="Arial"/>
                        </a:rPr>
                        <a:t>1:N configuration is possible, often with problems in the field.</a:t>
                      </a:r>
                      <a:endParaRPr b="0" sz="1300" u="none" cap="none" strike="noStrike">
                        <a:solidFill>
                          <a:srgbClr val="262626"/>
                        </a:solidFill>
                        <a:latin typeface="Arial"/>
                        <a:ea typeface="Arial"/>
                        <a:cs typeface="Arial"/>
                        <a:sym typeface="Arial"/>
                      </a:endParaRPr>
                    </a:p>
                  </a:txBody>
                  <a:tcPr marT="0" marB="0" marR="64775" marL="647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56"/>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Giao thức truyền thông</a:t>
            </a:r>
            <a:endParaRPr sz="3600">
              <a:solidFill>
                <a:schemeClr val="dk1"/>
              </a:solidFill>
              <a:latin typeface="Arial"/>
              <a:ea typeface="Arial"/>
              <a:cs typeface="Arial"/>
              <a:sym typeface="Arial"/>
            </a:endParaRPr>
          </a:p>
        </p:txBody>
      </p:sp>
      <p:sp>
        <p:nvSpPr>
          <p:cNvPr id="934" name="Google Shape;934;p56"/>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sp>
        <p:nvSpPr>
          <p:cNvPr id="935" name="Google Shape;935;p56"/>
          <p:cNvSpPr/>
          <p:nvPr/>
        </p:nvSpPr>
        <p:spPr>
          <a:xfrm>
            <a:off x="1054112" y="4003778"/>
            <a:ext cx="3740912"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Giao thức là gì</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Mô hình OSI</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2.3. Giao thức truyền thông TCP/IP</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HTTP</a:t>
            </a:r>
            <a:endParaRPr/>
          </a:p>
        </p:txBody>
      </p:sp>
      <p:sp>
        <p:nvSpPr>
          <p:cNvPr id="936" name="Google Shape;936;p56"/>
          <p:cNvSpPr/>
          <p:nvPr/>
        </p:nvSpPr>
        <p:spPr>
          <a:xfrm>
            <a:off x="5107801" y="4003778"/>
            <a:ext cx="3740912"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MQTT</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2.6. CoAP</a:t>
            </a:r>
            <a:endParaRPr sz="1800">
              <a:solidFill>
                <a:srgbClr val="A5A5A5"/>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2.7. WebSocket</a:t>
            </a:r>
            <a:endParaRPr sz="1800">
              <a:solidFill>
                <a:srgbClr val="A5A5A5"/>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5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TCP/IP Protocol</a:t>
            </a:r>
            <a:endParaRPr/>
          </a:p>
        </p:txBody>
      </p:sp>
      <p:sp>
        <p:nvSpPr>
          <p:cNvPr id="943" name="Google Shape;943;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944" name="Google Shape;944;p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Giao thức truyền thông TCP/IP</a:t>
            </a:r>
            <a:endParaRPr/>
          </a:p>
        </p:txBody>
      </p:sp>
      <p:sp>
        <p:nvSpPr>
          <p:cNvPr id="945" name="Google Shape;945;p57"/>
          <p:cNvSpPr/>
          <p:nvPr/>
        </p:nvSpPr>
        <p:spPr>
          <a:xfrm>
            <a:off x="712182" y="3550521"/>
            <a:ext cx="6301457" cy="155601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Ứng dụng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Máy chủ - Máy chủ (vận chuyển)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Internet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cập mạng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Vật lý</a:t>
            </a:r>
            <a:endParaRPr sz="1300">
              <a:solidFill>
                <a:srgbClr val="262626"/>
              </a:solidFill>
              <a:latin typeface="Arial"/>
              <a:ea typeface="Arial"/>
              <a:cs typeface="Arial"/>
              <a:sym typeface="Arial"/>
            </a:endParaRPr>
          </a:p>
        </p:txBody>
      </p:sp>
      <p:sp>
        <p:nvSpPr>
          <p:cNvPr id="946" name="Google Shape;946;p57"/>
          <p:cNvSpPr/>
          <p:nvPr/>
        </p:nvSpPr>
        <p:spPr>
          <a:xfrm>
            <a:off x="580388" y="1944537"/>
            <a:ext cx="8619175" cy="1590179"/>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thức điều khiển truyền vận/Giao thức Internet</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Phát triển bởi DARPA</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Không có tiêu chuẩn giao thức chính thức nào</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Hệ thống phân cấp tương tác của các mô-đun cung cấp chức năng cụ thể</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Xác định 5 tầng</a:t>
            </a:r>
            <a:endParaRPr sz="1400">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953" name="Google Shape;953;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954" name="Google Shape;954;p5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Tầng Vật lý</a:t>
            </a:r>
            <a:endParaRPr sz="2400">
              <a:solidFill>
                <a:srgbClr val="0C0C0C"/>
              </a:solidFill>
              <a:latin typeface="Arial"/>
              <a:ea typeface="Arial"/>
              <a:cs typeface="Arial"/>
              <a:sym typeface="Arial"/>
            </a:endParaRPr>
          </a:p>
        </p:txBody>
      </p:sp>
      <p:sp>
        <p:nvSpPr>
          <p:cNvPr id="955" name="Google Shape;955;p58"/>
          <p:cNvSpPr/>
          <p:nvPr/>
        </p:nvSpPr>
        <p:spPr>
          <a:xfrm>
            <a:off x="712182" y="2525747"/>
            <a:ext cx="6301457"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Đặc điểm của phương tiện</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Bản chất của tín hiệu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Tốc độ truyền dữ liệu</a:t>
            </a:r>
            <a:endParaRPr/>
          </a:p>
        </p:txBody>
      </p:sp>
      <p:sp>
        <p:nvSpPr>
          <p:cNvPr id="956" name="Google Shape;956;p58"/>
          <p:cNvSpPr/>
          <p:nvPr/>
        </p:nvSpPr>
        <p:spPr>
          <a:xfrm>
            <a:off x="580388" y="1944537"/>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diện vật lý giữa DTE (ví dụ máy tính hoặc thiết bị đầu cuối) và một phương tiện truyền dẫn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Xác định:</a:t>
            </a:r>
            <a:endParaRPr/>
          </a:p>
          <a:p>
            <a:pPr indent="-9208" lvl="0" marL="115888" marR="0" rtl="0" algn="l">
              <a:spcBef>
                <a:spcPts val="1000"/>
              </a:spcBef>
              <a:spcAft>
                <a:spcPts val="0"/>
              </a:spcAft>
              <a:buClr>
                <a:schemeClr val="lt1"/>
              </a:buClr>
              <a:buSzPts val="1680"/>
              <a:buFont typeface="Malgun Gothic"/>
              <a:buNone/>
            </a:pPr>
            <a:r>
              <a:t/>
            </a:r>
            <a:endParaRPr sz="140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5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963" name="Google Shape;963;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964" name="Google Shape;964;p5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Tầng Truy cập mạng</a:t>
            </a:r>
            <a:endParaRPr sz="2400">
              <a:solidFill>
                <a:srgbClr val="0C0C0C"/>
              </a:solidFill>
              <a:latin typeface="Arial"/>
              <a:ea typeface="Arial"/>
              <a:cs typeface="Arial"/>
              <a:sym typeface="Arial"/>
            </a:endParaRPr>
          </a:p>
        </p:txBody>
      </p:sp>
      <p:sp>
        <p:nvSpPr>
          <p:cNvPr id="965" name="Google Shape;965;p59"/>
          <p:cNvSpPr/>
          <p:nvPr/>
        </p:nvSpPr>
        <p:spPr>
          <a:xfrm>
            <a:off x="712182" y="3242065"/>
            <a:ext cx="6301457"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e.g. X.25 vs. Ethernet</a:t>
            </a:r>
            <a:endParaRPr/>
          </a:p>
        </p:txBody>
      </p:sp>
      <p:sp>
        <p:nvSpPr>
          <p:cNvPr id="966" name="Google Shape;966;p59"/>
          <p:cNvSpPr/>
          <p:nvPr/>
        </p:nvSpPr>
        <p:spPr>
          <a:xfrm>
            <a:off x="580388" y="1944537"/>
            <a:ext cx="8619175" cy="124649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Trao đổi dữ liệu giữa các hệ thống trong một mạng chung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địa chỉ của máy chủ và máy đích</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Có thể ưu tiên truyền dữ liệu</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phần mềm ở tầng này phụ thuộc vào mạng</a:t>
            </a:r>
            <a:endParaRPr sz="1400">
              <a:solidFill>
                <a:schemeClr val="dk1"/>
              </a:solidFill>
              <a:latin typeface="Arial"/>
              <a:ea typeface="Arial"/>
              <a:cs typeface="Arial"/>
              <a:sym typeface="Arial"/>
            </a:endParaRPr>
          </a:p>
        </p:txBody>
      </p:sp>
      <p:sp>
        <p:nvSpPr>
          <p:cNvPr id="967" name="Google Shape;967;p59"/>
          <p:cNvSpPr/>
          <p:nvPr/>
        </p:nvSpPr>
        <p:spPr>
          <a:xfrm>
            <a:off x="580388" y="366696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Độc lập nghĩa là không một phần mềm nào phải lo lắng về các thông số mạng</a:t>
            </a:r>
            <a:endParaRPr sz="14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Mạng Điện thoại</a:t>
            </a:r>
            <a:endParaRPr sz="2400">
              <a:solidFill>
                <a:srgbClr val="0C0C0C"/>
              </a:solidFill>
              <a:latin typeface="Arial"/>
              <a:ea typeface="Arial"/>
              <a:cs typeface="Arial"/>
              <a:sym typeface="Arial"/>
            </a:endParaRPr>
          </a:p>
        </p:txBody>
      </p:sp>
      <p:sp>
        <p:nvSpPr>
          <p:cNvPr id="196" name="Google Shape;196;p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Mạng</a:t>
            </a:r>
            <a:endParaRPr sz="1800">
              <a:solidFill>
                <a:schemeClr val="lt1"/>
              </a:solidFill>
              <a:latin typeface="Arial"/>
              <a:ea typeface="Arial"/>
              <a:cs typeface="Arial"/>
              <a:sym typeface="Arial"/>
            </a:endParaRPr>
          </a:p>
        </p:txBody>
      </p:sp>
      <p:sp>
        <p:nvSpPr>
          <p:cNvPr id="197" name="Google Shape;197;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198" name="Google Shape;198;p6"/>
          <p:cNvSpPr/>
          <p:nvPr/>
        </p:nvSpPr>
        <p:spPr>
          <a:xfrm>
            <a:off x="712182" y="2393948"/>
            <a:ext cx="8630827" cy="175606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Về cơ bản, mạng điện thoại truyền các tín hiệu analog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khoảng cách truyền xa, tín hiệu sẽ yếu đi và sẽ cần đến một bộ khuếch đại.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mạng máy tính đời đầu sử dụng các mạng điện thoại này.</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Ban đầu, điện thoại chỉ có thể kết nối một - một.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số lượng điện thoại tăng lên, kết nối một - một trở nên đắt đỏ và không hiệu quả bởi số lượng đường dẫn đã tăng lên.</a:t>
            </a:r>
            <a:endParaRPr/>
          </a:p>
        </p:txBody>
      </p:sp>
      <p:pic>
        <p:nvPicPr>
          <p:cNvPr id="199" name="Google Shape;199;p6"/>
          <p:cNvPicPr preferRelativeResize="0"/>
          <p:nvPr/>
        </p:nvPicPr>
        <p:blipFill rotWithShape="1">
          <a:blip r:embed="rId3">
            <a:alphaModFix/>
          </a:blip>
          <a:srcRect b="9358" l="0" r="0" t="0"/>
          <a:stretch/>
        </p:blipFill>
        <p:spPr>
          <a:xfrm>
            <a:off x="2658455" y="4211317"/>
            <a:ext cx="4425738" cy="2031036"/>
          </a:xfrm>
          <a:prstGeom prst="rect">
            <a:avLst/>
          </a:prstGeom>
          <a:noFill/>
          <a:ln>
            <a:noFill/>
          </a:ln>
        </p:spPr>
      </p:pic>
      <p:sp>
        <p:nvSpPr>
          <p:cNvPr id="200" name="Google Shape;200;p6"/>
          <p:cNvSpPr/>
          <p:nvPr/>
        </p:nvSpPr>
        <p:spPr>
          <a:xfrm>
            <a:off x="580388" y="1944537"/>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Loại viễn thông đầu tiên là mã Morse do Samuel Morse phát minh vào năm 1837, và điện thoại do Alexander Bell phát minh vào năm 1876.</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974" name="Google Shape;974;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975" name="Google Shape;975;p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Tầng Internet</a:t>
            </a:r>
            <a:endParaRPr/>
          </a:p>
        </p:txBody>
      </p:sp>
      <p:sp>
        <p:nvSpPr>
          <p:cNvPr id="976" name="Google Shape;976;p60"/>
          <p:cNvSpPr/>
          <p:nvPr/>
        </p:nvSpPr>
        <p:spPr>
          <a:xfrm>
            <a:off x="580388" y="1944537"/>
            <a:ext cx="8619175" cy="1461939"/>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Internet là sự kết nối của hai hoặc nhiều mạng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Tầng Internet xử lý các tác vụ giống như tầng truy cập mạng nhưng là giữa các mạng chứ không phải là giữa các nút trong mạng</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IP để đánh địa chỉ và định tuyến trên toàn mạng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Được triển khai trong các máy trạm và các bộ định tuyến </a:t>
            </a:r>
            <a:endParaRPr/>
          </a:p>
        </p:txBody>
      </p:sp>
      <p:sp>
        <p:nvSpPr>
          <p:cNvPr id="977" name="Google Shape;977;p60"/>
          <p:cNvSpPr/>
          <p:nvPr/>
        </p:nvSpPr>
        <p:spPr>
          <a:xfrm>
            <a:off x="449998" y="3707083"/>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Tầng giao vận</a:t>
            </a:r>
            <a:endParaRPr sz="2400">
              <a:solidFill>
                <a:srgbClr val="0C0C0C"/>
              </a:solidFill>
              <a:latin typeface="Arial"/>
              <a:ea typeface="Arial"/>
              <a:cs typeface="Arial"/>
              <a:sym typeface="Arial"/>
            </a:endParaRPr>
          </a:p>
        </p:txBody>
      </p:sp>
      <p:sp>
        <p:nvSpPr>
          <p:cNvPr id="978" name="Google Shape;978;p60"/>
          <p:cNvSpPr/>
          <p:nvPr/>
        </p:nvSpPr>
        <p:spPr>
          <a:xfrm>
            <a:off x="580388" y="4276519"/>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Còn được gọi là tầng máy chủ - máy chủ</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Trao đổi dữ liệu một cách tin cậy giữa các ứng dụng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Sử dụng các giao thức TCP để truyền dữ liệu</a:t>
            </a:r>
            <a:endParaRPr sz="1400">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6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985" name="Google Shape;985;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986" name="Google Shape;986;p6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Tầng ứng dụng</a:t>
            </a:r>
            <a:endParaRPr sz="2400">
              <a:solidFill>
                <a:srgbClr val="0C0C0C"/>
              </a:solidFill>
              <a:latin typeface="Arial"/>
              <a:ea typeface="Arial"/>
              <a:cs typeface="Arial"/>
              <a:sym typeface="Arial"/>
            </a:endParaRPr>
          </a:p>
        </p:txBody>
      </p:sp>
      <p:sp>
        <p:nvSpPr>
          <p:cNvPr id="987" name="Google Shape;987;p61"/>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Logic cần thiết để hỗ trợ nhiều ứng dụng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mô-đun độc lập hỗ trợ từng loại ứng dụng</a:t>
            </a:r>
            <a:endParaRPr/>
          </a:p>
        </p:txBody>
      </p:sp>
      <p:sp>
        <p:nvSpPr>
          <p:cNvPr id="988" name="Google Shape;988;p61"/>
          <p:cNvSpPr/>
          <p:nvPr/>
        </p:nvSpPr>
        <p:spPr>
          <a:xfrm>
            <a:off x="712182" y="2565400"/>
            <a:ext cx="6301457"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e.g. truyền tệp tin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6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995" name="Google Shape;995;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996" name="Google Shape;996;p6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Hoạt động của TCP/IP</a:t>
            </a:r>
            <a:endParaRPr/>
          </a:p>
        </p:txBody>
      </p:sp>
      <p:grpSp>
        <p:nvGrpSpPr>
          <p:cNvPr id="997" name="Google Shape;997;p62"/>
          <p:cNvGrpSpPr/>
          <p:nvPr/>
        </p:nvGrpSpPr>
        <p:grpSpPr>
          <a:xfrm>
            <a:off x="1897818" y="1926077"/>
            <a:ext cx="6110364" cy="4249766"/>
            <a:chOff x="2222500" y="2249170"/>
            <a:chExt cx="5461000" cy="3798133"/>
          </a:xfrm>
        </p:grpSpPr>
        <p:grpSp>
          <p:nvGrpSpPr>
            <p:cNvPr id="998" name="Google Shape;998;p62"/>
            <p:cNvGrpSpPr/>
            <p:nvPr/>
          </p:nvGrpSpPr>
          <p:grpSpPr>
            <a:xfrm>
              <a:off x="2222500" y="2249170"/>
              <a:ext cx="1189375" cy="2581910"/>
              <a:chOff x="2222500" y="2249170"/>
              <a:chExt cx="1189375" cy="2581910"/>
            </a:xfrm>
          </p:grpSpPr>
          <p:sp>
            <p:nvSpPr>
              <p:cNvPr id="999" name="Google Shape;999;p62"/>
              <p:cNvSpPr/>
              <p:nvPr/>
            </p:nvSpPr>
            <p:spPr>
              <a:xfrm>
                <a:off x="2222500" y="3717502"/>
                <a:ext cx="1189375" cy="420157"/>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IP</a:t>
                </a:r>
                <a:endParaRPr sz="1100">
                  <a:solidFill>
                    <a:srgbClr val="3F3F3F"/>
                  </a:solidFill>
                  <a:latin typeface="Arial"/>
                  <a:ea typeface="Arial"/>
                  <a:cs typeface="Arial"/>
                  <a:sym typeface="Arial"/>
                </a:endParaRPr>
              </a:p>
            </p:txBody>
          </p:sp>
          <p:sp>
            <p:nvSpPr>
              <p:cNvPr id="1000" name="Google Shape;1000;p62"/>
              <p:cNvSpPr txBox="1"/>
              <p:nvPr/>
            </p:nvSpPr>
            <p:spPr>
              <a:xfrm>
                <a:off x="2711888" y="3484132"/>
                <a:ext cx="210599" cy="1512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TCP</a:t>
                </a:r>
                <a:endParaRPr sz="1100">
                  <a:solidFill>
                    <a:srgbClr val="3F3F3F"/>
                  </a:solidFill>
                  <a:latin typeface="Arial"/>
                  <a:ea typeface="Arial"/>
                  <a:cs typeface="Arial"/>
                  <a:sym typeface="Arial"/>
                </a:endParaRPr>
              </a:p>
            </p:txBody>
          </p:sp>
          <p:sp>
            <p:nvSpPr>
              <p:cNvPr id="1001" name="Google Shape;1001;p62"/>
              <p:cNvSpPr/>
              <p:nvPr/>
            </p:nvSpPr>
            <p:spPr>
              <a:xfrm>
                <a:off x="2222500" y="2444962"/>
                <a:ext cx="1189375" cy="2386117"/>
              </a:xfrm>
              <a:prstGeom prst="rect">
                <a:avLst/>
              </a:prstGeom>
              <a:no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1002" name="Google Shape;1002;p62"/>
              <p:cNvSpPr/>
              <p:nvPr/>
            </p:nvSpPr>
            <p:spPr>
              <a:xfrm>
                <a:off x="2374900" y="4136074"/>
                <a:ext cx="781050" cy="359717"/>
              </a:xfrm>
              <a:prstGeom prst="rect">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Giao thức truy cập</a:t>
                </a:r>
                <a:endParaRPr sz="1000">
                  <a:solidFill>
                    <a:srgbClr val="3F3F3F"/>
                  </a:solidFill>
                  <a:latin typeface="Arial"/>
                  <a:ea typeface="Arial"/>
                  <a:cs typeface="Arial"/>
                  <a:sym typeface="Arial"/>
                </a:endParaRPr>
              </a:p>
              <a:p>
                <a:pPr indent="0" lvl="0" marL="0" marR="0" rtl="0" algn="ctr">
                  <a:spcBef>
                    <a:spcPts val="0"/>
                  </a:spcBef>
                  <a:spcAft>
                    <a:spcPts val="0"/>
                  </a:spcAft>
                  <a:buNone/>
                </a:pPr>
                <a:r>
                  <a:rPr lang="en-US" sz="1000">
                    <a:solidFill>
                      <a:srgbClr val="3F3F3F"/>
                    </a:solidFill>
                    <a:latin typeface="Arial"/>
                    <a:ea typeface="Arial"/>
                    <a:cs typeface="Arial"/>
                    <a:sym typeface="Arial"/>
                  </a:rPr>
                  <a:t> mạng #1</a:t>
                </a:r>
                <a:endParaRPr sz="1000">
                  <a:solidFill>
                    <a:srgbClr val="3F3F3F"/>
                  </a:solidFill>
                  <a:latin typeface="Arial"/>
                  <a:ea typeface="Arial"/>
                  <a:cs typeface="Arial"/>
                  <a:sym typeface="Arial"/>
                </a:endParaRPr>
              </a:p>
            </p:txBody>
          </p:sp>
          <p:sp>
            <p:nvSpPr>
              <p:cNvPr id="1003" name="Google Shape;1003;p62"/>
              <p:cNvSpPr/>
              <p:nvPr/>
            </p:nvSpPr>
            <p:spPr>
              <a:xfrm>
                <a:off x="2222500" y="4556232"/>
                <a:ext cx="1189375" cy="274848"/>
              </a:xfrm>
              <a:prstGeom prst="rect">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Vật lý</a:t>
                </a:r>
                <a:endParaRPr sz="1100">
                  <a:solidFill>
                    <a:srgbClr val="3F3F3F"/>
                  </a:solidFill>
                  <a:latin typeface="Arial"/>
                  <a:ea typeface="Arial"/>
                  <a:cs typeface="Arial"/>
                  <a:sym typeface="Arial"/>
                </a:endParaRPr>
              </a:p>
            </p:txBody>
          </p:sp>
          <p:sp>
            <p:nvSpPr>
              <p:cNvPr id="1004" name="Google Shape;1004;p62"/>
              <p:cNvSpPr txBox="1"/>
              <p:nvPr/>
            </p:nvSpPr>
            <p:spPr>
              <a:xfrm>
                <a:off x="2532093" y="2249170"/>
                <a:ext cx="570194" cy="1512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Máy chủ A</a:t>
                </a:r>
                <a:endParaRPr sz="1100">
                  <a:solidFill>
                    <a:srgbClr val="3F3F3F"/>
                  </a:solidFill>
                  <a:latin typeface="Arial"/>
                  <a:ea typeface="Arial"/>
                  <a:cs typeface="Arial"/>
                  <a:sym typeface="Arial"/>
                </a:endParaRPr>
              </a:p>
            </p:txBody>
          </p:sp>
          <p:sp>
            <p:nvSpPr>
              <p:cNvPr id="1005" name="Google Shape;1005;p62"/>
              <p:cNvSpPr/>
              <p:nvPr/>
            </p:nvSpPr>
            <p:spPr>
              <a:xfrm>
                <a:off x="2320924" y="2644612"/>
                <a:ext cx="412751" cy="222414"/>
              </a:xfrm>
              <a:prstGeom prst="ellipse">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Ứng dụng Y</a:t>
                </a:r>
                <a:endParaRPr sz="1000">
                  <a:solidFill>
                    <a:srgbClr val="3F3F3F"/>
                  </a:solidFill>
                  <a:latin typeface="Arial"/>
                  <a:ea typeface="Arial"/>
                  <a:cs typeface="Arial"/>
                  <a:sym typeface="Arial"/>
                </a:endParaRPr>
              </a:p>
            </p:txBody>
          </p:sp>
          <p:sp>
            <p:nvSpPr>
              <p:cNvPr id="1006" name="Google Shape;1006;p62"/>
              <p:cNvSpPr/>
              <p:nvPr/>
            </p:nvSpPr>
            <p:spPr>
              <a:xfrm>
                <a:off x="2720975" y="2530312"/>
                <a:ext cx="657225" cy="222414"/>
              </a:xfrm>
              <a:prstGeom prst="ellipse">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Ứng dụng X</a:t>
                </a:r>
                <a:endParaRPr sz="1000">
                  <a:solidFill>
                    <a:srgbClr val="3F3F3F"/>
                  </a:solidFill>
                  <a:latin typeface="Arial"/>
                  <a:ea typeface="Arial"/>
                  <a:cs typeface="Arial"/>
                  <a:sym typeface="Arial"/>
                </a:endParaRPr>
              </a:p>
            </p:txBody>
          </p:sp>
          <p:cxnSp>
            <p:nvCxnSpPr>
              <p:cNvPr id="1007" name="Google Shape;1007;p62"/>
              <p:cNvCxnSpPr/>
              <p:nvPr/>
            </p:nvCxnSpPr>
            <p:spPr>
              <a:xfrm>
                <a:off x="2222500" y="3266976"/>
                <a:ext cx="1187162" cy="0"/>
              </a:xfrm>
              <a:prstGeom prst="straightConnector1">
                <a:avLst/>
              </a:prstGeom>
              <a:noFill/>
              <a:ln cap="rnd" cmpd="sng" w="9525">
                <a:solidFill>
                  <a:srgbClr val="A5A5A5"/>
                </a:solidFill>
                <a:prstDash val="solid"/>
                <a:round/>
                <a:headEnd len="sm" w="sm" type="none"/>
                <a:tailEnd len="sm" w="sm" type="none"/>
              </a:ln>
            </p:spPr>
          </p:cxnSp>
          <p:sp>
            <p:nvSpPr>
              <p:cNvPr id="1008" name="Google Shape;1008;p62"/>
              <p:cNvSpPr/>
              <p:nvPr/>
            </p:nvSpPr>
            <p:spPr>
              <a:xfrm>
                <a:off x="3155950" y="3225604"/>
                <a:ext cx="130176" cy="82745"/>
              </a:xfrm>
              <a:prstGeom prst="ellipse">
                <a:avLst/>
              </a:prstGeom>
              <a:solidFill>
                <a:srgbClr val="FFFFFF"/>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1009" name="Google Shape;1009;p62"/>
              <p:cNvSpPr/>
              <p:nvPr/>
            </p:nvSpPr>
            <p:spPr>
              <a:xfrm>
                <a:off x="2841625" y="3225604"/>
                <a:ext cx="130176" cy="82745"/>
              </a:xfrm>
              <a:prstGeom prst="ellipse">
                <a:avLst/>
              </a:prstGeom>
              <a:solidFill>
                <a:srgbClr val="FFFFFF"/>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1010" name="Google Shape;1010;p62"/>
              <p:cNvSpPr/>
              <p:nvPr/>
            </p:nvSpPr>
            <p:spPr>
              <a:xfrm>
                <a:off x="2374900" y="3225604"/>
                <a:ext cx="130176" cy="82745"/>
              </a:xfrm>
              <a:prstGeom prst="ellipse">
                <a:avLst/>
              </a:prstGeom>
              <a:solidFill>
                <a:srgbClr val="FFFFFF"/>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1011" name="Google Shape;1011;p62"/>
              <p:cNvSpPr txBox="1"/>
              <p:nvPr/>
            </p:nvSpPr>
            <p:spPr>
              <a:xfrm>
                <a:off x="2500079" y="3096042"/>
                <a:ext cx="54441" cy="1512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1</a:t>
                </a:r>
                <a:endParaRPr sz="1100">
                  <a:solidFill>
                    <a:srgbClr val="3F3F3F"/>
                  </a:solidFill>
                  <a:latin typeface="Arial"/>
                  <a:ea typeface="Arial"/>
                  <a:cs typeface="Arial"/>
                  <a:sym typeface="Arial"/>
                </a:endParaRPr>
              </a:p>
            </p:txBody>
          </p:sp>
          <p:sp>
            <p:nvSpPr>
              <p:cNvPr id="1012" name="Google Shape;1012;p62"/>
              <p:cNvSpPr txBox="1"/>
              <p:nvPr/>
            </p:nvSpPr>
            <p:spPr>
              <a:xfrm>
                <a:off x="2959315" y="3096042"/>
                <a:ext cx="64470" cy="1512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2</a:t>
                </a:r>
                <a:endParaRPr sz="1100">
                  <a:solidFill>
                    <a:srgbClr val="3F3F3F"/>
                  </a:solidFill>
                  <a:latin typeface="Arial"/>
                  <a:ea typeface="Arial"/>
                  <a:cs typeface="Arial"/>
                  <a:sym typeface="Arial"/>
                </a:endParaRPr>
              </a:p>
            </p:txBody>
          </p:sp>
          <p:sp>
            <p:nvSpPr>
              <p:cNvPr id="1013" name="Google Shape;1013;p62"/>
              <p:cNvSpPr txBox="1"/>
              <p:nvPr/>
            </p:nvSpPr>
            <p:spPr>
              <a:xfrm>
                <a:off x="3289031" y="3096042"/>
                <a:ext cx="68767" cy="1512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3</a:t>
                </a:r>
                <a:endParaRPr sz="1100">
                  <a:solidFill>
                    <a:srgbClr val="3F3F3F"/>
                  </a:solidFill>
                  <a:latin typeface="Arial"/>
                  <a:ea typeface="Arial"/>
                  <a:cs typeface="Arial"/>
                  <a:sym typeface="Arial"/>
                </a:endParaRPr>
              </a:p>
            </p:txBody>
          </p:sp>
          <p:cxnSp>
            <p:nvCxnSpPr>
              <p:cNvPr id="1014" name="Google Shape;1014;p62"/>
              <p:cNvCxnSpPr>
                <a:stCxn id="1010" idx="0"/>
                <a:endCxn id="1005" idx="4"/>
              </p:cNvCxnSpPr>
              <p:nvPr/>
            </p:nvCxnSpPr>
            <p:spPr>
              <a:xfrm flipH="1" rot="10800000">
                <a:off x="2439988" y="2867104"/>
                <a:ext cx="87300" cy="358500"/>
              </a:xfrm>
              <a:prstGeom prst="straightConnector1">
                <a:avLst/>
              </a:prstGeom>
              <a:noFill/>
              <a:ln cap="rnd" cmpd="sng" w="9525">
                <a:solidFill>
                  <a:srgbClr val="A5A5A5"/>
                </a:solidFill>
                <a:prstDash val="solid"/>
                <a:round/>
                <a:headEnd len="sm" w="sm" type="none"/>
                <a:tailEnd len="sm" w="sm" type="none"/>
              </a:ln>
            </p:spPr>
          </p:cxnSp>
          <p:cxnSp>
            <p:nvCxnSpPr>
              <p:cNvPr id="1015" name="Google Shape;1015;p62"/>
              <p:cNvCxnSpPr>
                <a:stCxn id="1009" idx="0"/>
                <a:endCxn id="1005" idx="5"/>
              </p:cNvCxnSpPr>
              <p:nvPr/>
            </p:nvCxnSpPr>
            <p:spPr>
              <a:xfrm rot="10800000">
                <a:off x="2673313" y="2834404"/>
                <a:ext cx="233400" cy="391200"/>
              </a:xfrm>
              <a:prstGeom prst="straightConnector1">
                <a:avLst/>
              </a:prstGeom>
              <a:noFill/>
              <a:ln cap="rnd" cmpd="sng" w="9525">
                <a:solidFill>
                  <a:srgbClr val="A5A5A5"/>
                </a:solidFill>
                <a:prstDash val="solid"/>
                <a:round/>
                <a:headEnd len="sm" w="sm" type="none"/>
                <a:tailEnd len="sm" w="sm" type="none"/>
              </a:ln>
            </p:spPr>
          </p:cxnSp>
          <p:cxnSp>
            <p:nvCxnSpPr>
              <p:cNvPr id="1016" name="Google Shape;1016;p62"/>
              <p:cNvCxnSpPr>
                <a:stCxn id="1008" idx="0"/>
                <a:endCxn id="1006" idx="4"/>
              </p:cNvCxnSpPr>
              <p:nvPr/>
            </p:nvCxnSpPr>
            <p:spPr>
              <a:xfrm rot="10800000">
                <a:off x="3049438" y="2752804"/>
                <a:ext cx="171600" cy="472800"/>
              </a:xfrm>
              <a:prstGeom prst="straightConnector1">
                <a:avLst/>
              </a:prstGeom>
              <a:noFill/>
              <a:ln cap="rnd" cmpd="sng" w="9525">
                <a:solidFill>
                  <a:srgbClr val="A5A5A5"/>
                </a:solidFill>
                <a:prstDash val="solid"/>
                <a:round/>
                <a:headEnd len="sm" w="sm" type="none"/>
                <a:tailEnd len="sm" w="sm" type="none"/>
              </a:ln>
            </p:spPr>
          </p:cxnSp>
        </p:grpSp>
        <p:grpSp>
          <p:nvGrpSpPr>
            <p:cNvPr id="1017" name="Google Shape;1017;p62"/>
            <p:cNvGrpSpPr/>
            <p:nvPr/>
          </p:nvGrpSpPr>
          <p:grpSpPr>
            <a:xfrm>
              <a:off x="6494125" y="2249170"/>
              <a:ext cx="1189375" cy="2581910"/>
              <a:chOff x="10301585" y="2249170"/>
              <a:chExt cx="1189375" cy="2581910"/>
            </a:xfrm>
          </p:grpSpPr>
          <p:grpSp>
            <p:nvGrpSpPr>
              <p:cNvPr id="1018" name="Google Shape;1018;p62"/>
              <p:cNvGrpSpPr/>
              <p:nvPr/>
            </p:nvGrpSpPr>
            <p:grpSpPr>
              <a:xfrm>
                <a:off x="10301585" y="2249170"/>
                <a:ext cx="1189375" cy="2581910"/>
                <a:chOff x="7840325" y="2249170"/>
                <a:chExt cx="1189375" cy="2581910"/>
              </a:xfrm>
            </p:grpSpPr>
            <p:sp>
              <p:nvSpPr>
                <p:cNvPr id="1019" name="Google Shape;1019;p62"/>
                <p:cNvSpPr/>
                <p:nvPr/>
              </p:nvSpPr>
              <p:spPr>
                <a:xfrm>
                  <a:off x="7840325" y="3717502"/>
                  <a:ext cx="1189375" cy="420157"/>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IP</a:t>
                  </a:r>
                  <a:endParaRPr sz="1100">
                    <a:solidFill>
                      <a:srgbClr val="3F3F3F"/>
                    </a:solidFill>
                    <a:latin typeface="Arial"/>
                    <a:ea typeface="Arial"/>
                    <a:cs typeface="Arial"/>
                    <a:sym typeface="Arial"/>
                  </a:endParaRPr>
                </a:p>
              </p:txBody>
            </p:sp>
            <p:sp>
              <p:nvSpPr>
                <p:cNvPr id="1020" name="Google Shape;1020;p62"/>
                <p:cNvSpPr txBox="1"/>
                <p:nvPr/>
              </p:nvSpPr>
              <p:spPr>
                <a:xfrm>
                  <a:off x="8329713" y="3484132"/>
                  <a:ext cx="210599" cy="1512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TCP</a:t>
                  </a:r>
                  <a:endParaRPr sz="1100">
                    <a:solidFill>
                      <a:srgbClr val="3F3F3F"/>
                    </a:solidFill>
                    <a:latin typeface="Arial"/>
                    <a:ea typeface="Arial"/>
                    <a:cs typeface="Arial"/>
                    <a:sym typeface="Arial"/>
                  </a:endParaRPr>
                </a:p>
              </p:txBody>
            </p:sp>
            <p:sp>
              <p:nvSpPr>
                <p:cNvPr id="1021" name="Google Shape;1021;p62"/>
                <p:cNvSpPr/>
                <p:nvPr/>
              </p:nvSpPr>
              <p:spPr>
                <a:xfrm>
                  <a:off x="7840325" y="2444962"/>
                  <a:ext cx="1189375" cy="2386117"/>
                </a:xfrm>
                <a:prstGeom prst="rect">
                  <a:avLst/>
                </a:prstGeom>
                <a:no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1022" name="Google Shape;1022;p62"/>
                <p:cNvSpPr/>
                <p:nvPr/>
              </p:nvSpPr>
              <p:spPr>
                <a:xfrm>
                  <a:off x="7840325" y="4136074"/>
                  <a:ext cx="1189375" cy="420157"/>
                </a:xfrm>
                <a:prstGeom prst="rect">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thức truy cập</a:t>
                  </a:r>
                  <a:endParaRPr sz="1100">
                    <a:solidFill>
                      <a:srgbClr val="3F3F3F"/>
                    </a:solidFill>
                    <a:latin typeface="Arial"/>
                    <a:ea typeface="Arial"/>
                    <a:cs typeface="Arial"/>
                    <a:sym typeface="Arial"/>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 mạng #2</a:t>
                  </a:r>
                  <a:endParaRPr sz="1100">
                    <a:solidFill>
                      <a:srgbClr val="3F3F3F"/>
                    </a:solidFill>
                    <a:latin typeface="Arial"/>
                    <a:ea typeface="Arial"/>
                    <a:cs typeface="Arial"/>
                    <a:sym typeface="Arial"/>
                  </a:endParaRPr>
                </a:p>
              </p:txBody>
            </p:sp>
            <p:sp>
              <p:nvSpPr>
                <p:cNvPr id="1023" name="Google Shape;1023;p62"/>
                <p:cNvSpPr/>
                <p:nvPr/>
              </p:nvSpPr>
              <p:spPr>
                <a:xfrm>
                  <a:off x="7840325" y="4556232"/>
                  <a:ext cx="1189375" cy="274848"/>
                </a:xfrm>
                <a:prstGeom prst="rect">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Vật lý</a:t>
                  </a:r>
                  <a:endParaRPr sz="1100">
                    <a:solidFill>
                      <a:srgbClr val="3F3F3F"/>
                    </a:solidFill>
                    <a:latin typeface="Arial"/>
                    <a:ea typeface="Arial"/>
                    <a:cs typeface="Arial"/>
                    <a:sym typeface="Arial"/>
                  </a:endParaRPr>
                </a:p>
              </p:txBody>
            </p:sp>
            <p:sp>
              <p:nvSpPr>
                <p:cNvPr id="1024" name="Google Shape;1024;p62"/>
                <p:cNvSpPr txBox="1"/>
                <p:nvPr/>
              </p:nvSpPr>
              <p:spPr>
                <a:xfrm>
                  <a:off x="8151351" y="2249170"/>
                  <a:ext cx="567329" cy="1512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Máy chủ B</a:t>
                  </a:r>
                  <a:endParaRPr sz="1100">
                    <a:solidFill>
                      <a:srgbClr val="3F3F3F"/>
                    </a:solidFill>
                    <a:latin typeface="Arial"/>
                    <a:ea typeface="Arial"/>
                    <a:cs typeface="Arial"/>
                    <a:sym typeface="Arial"/>
                  </a:endParaRPr>
                </a:p>
              </p:txBody>
            </p:sp>
          </p:grpSp>
          <p:grpSp>
            <p:nvGrpSpPr>
              <p:cNvPr id="1025" name="Google Shape;1025;p62"/>
              <p:cNvGrpSpPr/>
              <p:nvPr/>
            </p:nvGrpSpPr>
            <p:grpSpPr>
              <a:xfrm>
                <a:off x="10301585" y="2530312"/>
                <a:ext cx="1187162" cy="778037"/>
                <a:chOff x="7985127" y="2530312"/>
                <a:chExt cx="1187162" cy="778037"/>
              </a:xfrm>
            </p:grpSpPr>
            <p:sp>
              <p:nvSpPr>
                <p:cNvPr id="1026" name="Google Shape;1026;p62"/>
                <p:cNvSpPr/>
                <p:nvPr/>
              </p:nvSpPr>
              <p:spPr>
                <a:xfrm>
                  <a:off x="8083551" y="2644612"/>
                  <a:ext cx="412751" cy="222414"/>
                </a:xfrm>
                <a:prstGeom prst="ellipse">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Ứng dụng Y</a:t>
                  </a:r>
                  <a:endParaRPr sz="1000">
                    <a:solidFill>
                      <a:srgbClr val="3F3F3F"/>
                    </a:solidFill>
                    <a:latin typeface="Arial"/>
                    <a:ea typeface="Arial"/>
                    <a:cs typeface="Arial"/>
                    <a:sym typeface="Arial"/>
                  </a:endParaRPr>
                </a:p>
              </p:txBody>
            </p:sp>
            <p:sp>
              <p:nvSpPr>
                <p:cNvPr id="1027" name="Google Shape;1027;p62"/>
                <p:cNvSpPr/>
                <p:nvPr/>
              </p:nvSpPr>
              <p:spPr>
                <a:xfrm>
                  <a:off x="8483602" y="2530312"/>
                  <a:ext cx="657225" cy="222414"/>
                </a:xfrm>
                <a:prstGeom prst="ellipse">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Ứng dụng X</a:t>
                  </a:r>
                  <a:endParaRPr sz="1000">
                    <a:solidFill>
                      <a:srgbClr val="3F3F3F"/>
                    </a:solidFill>
                    <a:latin typeface="Arial"/>
                    <a:ea typeface="Arial"/>
                    <a:cs typeface="Arial"/>
                    <a:sym typeface="Arial"/>
                  </a:endParaRPr>
                </a:p>
              </p:txBody>
            </p:sp>
            <p:cxnSp>
              <p:nvCxnSpPr>
                <p:cNvPr id="1028" name="Google Shape;1028;p62"/>
                <p:cNvCxnSpPr/>
                <p:nvPr/>
              </p:nvCxnSpPr>
              <p:spPr>
                <a:xfrm>
                  <a:off x="7985127" y="3266976"/>
                  <a:ext cx="1187162" cy="0"/>
                </a:xfrm>
                <a:prstGeom prst="straightConnector1">
                  <a:avLst/>
                </a:prstGeom>
                <a:noFill/>
                <a:ln cap="rnd" cmpd="sng" w="9525">
                  <a:solidFill>
                    <a:srgbClr val="A5A5A5"/>
                  </a:solidFill>
                  <a:prstDash val="solid"/>
                  <a:round/>
                  <a:headEnd len="sm" w="sm" type="none"/>
                  <a:tailEnd len="sm" w="sm" type="none"/>
                </a:ln>
              </p:spPr>
            </p:cxnSp>
            <p:sp>
              <p:nvSpPr>
                <p:cNvPr id="1029" name="Google Shape;1029;p62"/>
                <p:cNvSpPr/>
                <p:nvPr/>
              </p:nvSpPr>
              <p:spPr>
                <a:xfrm>
                  <a:off x="8918577" y="3225604"/>
                  <a:ext cx="130176" cy="82745"/>
                </a:xfrm>
                <a:prstGeom prst="ellipse">
                  <a:avLst/>
                </a:prstGeom>
                <a:solidFill>
                  <a:srgbClr val="FFFFFF"/>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1030" name="Google Shape;1030;p62"/>
                <p:cNvSpPr/>
                <p:nvPr/>
              </p:nvSpPr>
              <p:spPr>
                <a:xfrm>
                  <a:off x="8604252" y="3225604"/>
                  <a:ext cx="130176" cy="82745"/>
                </a:xfrm>
                <a:prstGeom prst="ellipse">
                  <a:avLst/>
                </a:prstGeom>
                <a:solidFill>
                  <a:srgbClr val="FFFFFF"/>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1031" name="Google Shape;1031;p62"/>
                <p:cNvSpPr/>
                <p:nvPr/>
              </p:nvSpPr>
              <p:spPr>
                <a:xfrm>
                  <a:off x="8137527" y="3225604"/>
                  <a:ext cx="130176" cy="82745"/>
                </a:xfrm>
                <a:prstGeom prst="ellipse">
                  <a:avLst/>
                </a:prstGeom>
                <a:solidFill>
                  <a:srgbClr val="FFFFFF"/>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1032" name="Google Shape;1032;p62"/>
                <p:cNvSpPr txBox="1"/>
                <p:nvPr/>
              </p:nvSpPr>
              <p:spPr>
                <a:xfrm>
                  <a:off x="8257691" y="3096042"/>
                  <a:ext cx="64470" cy="1512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2</a:t>
                  </a:r>
                  <a:endParaRPr sz="1100">
                    <a:solidFill>
                      <a:srgbClr val="3F3F3F"/>
                    </a:solidFill>
                    <a:latin typeface="Arial"/>
                    <a:ea typeface="Arial"/>
                    <a:cs typeface="Arial"/>
                    <a:sym typeface="Arial"/>
                  </a:endParaRPr>
                </a:p>
              </p:txBody>
            </p:sp>
            <p:sp>
              <p:nvSpPr>
                <p:cNvPr id="1033" name="Google Shape;1033;p62"/>
                <p:cNvSpPr txBox="1"/>
                <p:nvPr/>
              </p:nvSpPr>
              <p:spPr>
                <a:xfrm>
                  <a:off x="8718360" y="3096042"/>
                  <a:ext cx="71632" cy="1512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4</a:t>
                  </a:r>
                  <a:endParaRPr sz="1100">
                    <a:solidFill>
                      <a:srgbClr val="3F3F3F"/>
                    </a:solidFill>
                    <a:latin typeface="Arial"/>
                    <a:ea typeface="Arial"/>
                    <a:cs typeface="Arial"/>
                    <a:sym typeface="Arial"/>
                  </a:endParaRPr>
                </a:p>
              </p:txBody>
            </p:sp>
            <p:sp>
              <p:nvSpPr>
                <p:cNvPr id="1034" name="Google Shape;1034;p62"/>
                <p:cNvSpPr txBox="1"/>
                <p:nvPr/>
              </p:nvSpPr>
              <p:spPr>
                <a:xfrm>
                  <a:off x="9051658" y="3096042"/>
                  <a:ext cx="68767" cy="15128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6</a:t>
                  </a:r>
                  <a:endParaRPr sz="1100">
                    <a:solidFill>
                      <a:srgbClr val="3F3F3F"/>
                    </a:solidFill>
                    <a:latin typeface="Arial"/>
                    <a:ea typeface="Arial"/>
                    <a:cs typeface="Arial"/>
                    <a:sym typeface="Arial"/>
                  </a:endParaRPr>
                </a:p>
              </p:txBody>
            </p:sp>
            <p:cxnSp>
              <p:nvCxnSpPr>
                <p:cNvPr id="1035" name="Google Shape;1035;p62"/>
                <p:cNvCxnSpPr>
                  <a:stCxn id="1031" idx="0"/>
                  <a:endCxn id="1026" idx="4"/>
                </p:cNvCxnSpPr>
                <p:nvPr/>
              </p:nvCxnSpPr>
              <p:spPr>
                <a:xfrm flipH="1" rot="10800000">
                  <a:off x="8202615" y="2867104"/>
                  <a:ext cx="87300" cy="358500"/>
                </a:xfrm>
                <a:prstGeom prst="straightConnector1">
                  <a:avLst/>
                </a:prstGeom>
                <a:noFill/>
                <a:ln cap="rnd" cmpd="sng" w="9525">
                  <a:solidFill>
                    <a:srgbClr val="A5A5A5"/>
                  </a:solidFill>
                  <a:prstDash val="solid"/>
                  <a:round/>
                  <a:headEnd len="sm" w="sm" type="none"/>
                  <a:tailEnd len="sm" w="sm" type="none"/>
                </a:ln>
              </p:spPr>
            </p:cxnSp>
            <p:cxnSp>
              <p:nvCxnSpPr>
                <p:cNvPr id="1036" name="Google Shape;1036;p62"/>
                <p:cNvCxnSpPr>
                  <a:stCxn id="1030" idx="0"/>
                  <a:endCxn id="1026" idx="5"/>
                </p:cNvCxnSpPr>
                <p:nvPr/>
              </p:nvCxnSpPr>
              <p:spPr>
                <a:xfrm rot="10800000">
                  <a:off x="8435940" y="2834404"/>
                  <a:ext cx="233400" cy="391200"/>
                </a:xfrm>
                <a:prstGeom prst="straightConnector1">
                  <a:avLst/>
                </a:prstGeom>
                <a:noFill/>
                <a:ln cap="rnd" cmpd="sng" w="9525">
                  <a:solidFill>
                    <a:srgbClr val="A5A5A5"/>
                  </a:solidFill>
                  <a:prstDash val="solid"/>
                  <a:round/>
                  <a:headEnd len="sm" w="sm" type="none"/>
                  <a:tailEnd len="sm" w="sm" type="none"/>
                </a:ln>
              </p:spPr>
            </p:cxnSp>
            <p:cxnSp>
              <p:nvCxnSpPr>
                <p:cNvPr id="1037" name="Google Shape;1037;p62"/>
                <p:cNvCxnSpPr>
                  <a:stCxn id="1029" idx="0"/>
                  <a:endCxn id="1027" idx="4"/>
                </p:cNvCxnSpPr>
                <p:nvPr/>
              </p:nvCxnSpPr>
              <p:spPr>
                <a:xfrm rot="10800000">
                  <a:off x="8812065" y="2752804"/>
                  <a:ext cx="171600" cy="472800"/>
                </a:xfrm>
                <a:prstGeom prst="straightConnector1">
                  <a:avLst/>
                </a:prstGeom>
                <a:noFill/>
                <a:ln cap="rnd" cmpd="sng" w="9525">
                  <a:solidFill>
                    <a:srgbClr val="A5A5A5"/>
                  </a:solidFill>
                  <a:prstDash val="solid"/>
                  <a:round/>
                  <a:headEnd len="sm" w="sm" type="none"/>
                  <a:tailEnd len="sm" w="sm" type="none"/>
                </a:ln>
              </p:spPr>
            </p:cxnSp>
          </p:grpSp>
        </p:grpSp>
        <p:sp>
          <p:nvSpPr>
            <p:cNvPr id="1038" name="Google Shape;1038;p62"/>
            <p:cNvSpPr txBox="1"/>
            <p:nvPr/>
          </p:nvSpPr>
          <p:spPr>
            <a:xfrm>
              <a:off x="3515230" y="3796551"/>
              <a:ext cx="1363881" cy="1512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Địa chỉ Internet toàn cầu</a:t>
              </a:r>
              <a:endParaRPr/>
            </a:p>
          </p:txBody>
        </p:sp>
        <p:cxnSp>
          <p:nvCxnSpPr>
            <p:cNvPr id="1039" name="Google Shape;1039;p62"/>
            <p:cNvCxnSpPr>
              <a:stCxn id="1038" idx="1"/>
            </p:cNvCxnSpPr>
            <p:nvPr/>
          </p:nvCxnSpPr>
          <p:spPr>
            <a:xfrm flipH="1">
              <a:off x="3208030" y="3872195"/>
              <a:ext cx="307200" cy="63000"/>
            </a:xfrm>
            <a:prstGeom prst="straightConnector1">
              <a:avLst/>
            </a:prstGeom>
            <a:noFill/>
            <a:ln cap="rnd" cmpd="sng" w="9525">
              <a:solidFill>
                <a:srgbClr val="7F7F7F"/>
              </a:solidFill>
              <a:prstDash val="solid"/>
              <a:round/>
              <a:headEnd len="sm" w="sm" type="none"/>
              <a:tailEnd len="med" w="med" type="triangle"/>
            </a:ln>
          </p:spPr>
        </p:cxnSp>
        <p:sp>
          <p:nvSpPr>
            <p:cNvPr id="1040" name="Google Shape;1040;p62"/>
            <p:cNvSpPr txBox="1"/>
            <p:nvPr/>
          </p:nvSpPr>
          <p:spPr>
            <a:xfrm>
              <a:off x="5088756" y="2577758"/>
              <a:ext cx="1272192" cy="302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Cổng</a:t>
              </a:r>
              <a:endParaRPr/>
            </a:p>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(điểm truy cập dịch vụ)</a:t>
              </a:r>
              <a:endParaRPr/>
            </a:p>
          </p:txBody>
        </p:sp>
        <p:cxnSp>
          <p:nvCxnSpPr>
            <p:cNvPr id="1041" name="Google Shape;1041;p62"/>
            <p:cNvCxnSpPr/>
            <p:nvPr/>
          </p:nvCxnSpPr>
          <p:spPr>
            <a:xfrm>
              <a:off x="6027420" y="2926081"/>
              <a:ext cx="594360" cy="304799"/>
            </a:xfrm>
            <a:prstGeom prst="straightConnector1">
              <a:avLst/>
            </a:prstGeom>
            <a:noFill/>
            <a:ln cap="rnd" cmpd="sng" w="9525">
              <a:solidFill>
                <a:srgbClr val="7F7F7F"/>
              </a:solidFill>
              <a:prstDash val="solid"/>
              <a:round/>
              <a:headEnd len="sm" w="sm" type="none"/>
              <a:tailEnd len="med" w="med" type="triangle"/>
            </a:ln>
          </p:spPr>
        </p:cxnSp>
        <p:sp>
          <p:nvSpPr>
            <p:cNvPr id="1042" name="Google Shape;1042;p62"/>
            <p:cNvSpPr txBox="1"/>
            <p:nvPr/>
          </p:nvSpPr>
          <p:spPr>
            <a:xfrm>
              <a:off x="4571199" y="3154460"/>
              <a:ext cx="763601" cy="302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Kết nối logic</a:t>
              </a:r>
              <a:endParaRPr/>
            </a:p>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(Kết nối TCP)</a:t>
              </a:r>
              <a:endParaRPr/>
            </a:p>
          </p:txBody>
        </p:sp>
        <p:sp>
          <p:nvSpPr>
            <p:cNvPr id="1043" name="Google Shape;1043;p62"/>
            <p:cNvSpPr txBox="1"/>
            <p:nvPr/>
          </p:nvSpPr>
          <p:spPr>
            <a:xfrm>
              <a:off x="3522396" y="4329951"/>
              <a:ext cx="1349554" cy="302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Địa chỉ điểm đính kèm mạng con</a:t>
              </a:r>
              <a:endParaRPr/>
            </a:p>
          </p:txBody>
        </p:sp>
        <p:cxnSp>
          <p:nvCxnSpPr>
            <p:cNvPr id="1044" name="Google Shape;1044;p62"/>
            <p:cNvCxnSpPr/>
            <p:nvPr/>
          </p:nvCxnSpPr>
          <p:spPr>
            <a:xfrm flipH="1">
              <a:off x="3017520" y="4640580"/>
              <a:ext cx="853440" cy="434340"/>
            </a:xfrm>
            <a:prstGeom prst="straightConnector1">
              <a:avLst/>
            </a:prstGeom>
            <a:noFill/>
            <a:ln cap="rnd" cmpd="sng" w="9525">
              <a:solidFill>
                <a:srgbClr val="7F7F7F"/>
              </a:solidFill>
              <a:prstDash val="solid"/>
              <a:round/>
              <a:headEnd len="sm" w="sm" type="none"/>
              <a:tailEnd len="med" w="med" type="triangle"/>
            </a:ln>
          </p:spPr>
        </p:cxnSp>
        <p:sp>
          <p:nvSpPr>
            <p:cNvPr id="1045" name="Google Shape;1045;p62"/>
            <p:cNvSpPr/>
            <p:nvPr/>
          </p:nvSpPr>
          <p:spPr>
            <a:xfrm>
              <a:off x="2673229" y="5157438"/>
              <a:ext cx="1238372" cy="889865"/>
            </a:xfrm>
            <a:custGeom>
              <a:rect b="b" l="l" r="r" t="t"/>
              <a:pathLst>
                <a:path extrusionOk="0" h="889865" w="1238372">
                  <a:moveTo>
                    <a:pt x="739836" y="0"/>
                  </a:moveTo>
                  <a:cubicBezTo>
                    <a:pt x="874889" y="0"/>
                    <a:pt x="984371" y="94056"/>
                    <a:pt x="984371" y="210079"/>
                  </a:cubicBezTo>
                  <a:lnTo>
                    <a:pt x="982755" y="216958"/>
                  </a:lnTo>
                  <a:lnTo>
                    <a:pt x="997011" y="215707"/>
                  </a:lnTo>
                  <a:cubicBezTo>
                    <a:pt x="1130311" y="215707"/>
                    <a:pt x="1238372" y="309763"/>
                    <a:pt x="1238372" y="425786"/>
                  </a:cubicBezTo>
                  <a:cubicBezTo>
                    <a:pt x="1238372" y="483798"/>
                    <a:pt x="1211357" y="536318"/>
                    <a:pt x="1167679" y="574334"/>
                  </a:cubicBezTo>
                  <a:lnTo>
                    <a:pt x="1148168" y="585784"/>
                  </a:lnTo>
                  <a:lnTo>
                    <a:pt x="1136855" y="634558"/>
                  </a:lnTo>
                  <a:cubicBezTo>
                    <a:pt x="1100214" y="709959"/>
                    <a:pt x="1014436" y="762865"/>
                    <a:pt x="914461" y="762865"/>
                  </a:cubicBezTo>
                  <a:lnTo>
                    <a:pt x="881514" y="759974"/>
                  </a:lnTo>
                  <a:lnTo>
                    <a:pt x="881113" y="761558"/>
                  </a:lnTo>
                  <a:cubicBezTo>
                    <a:pt x="841108" y="836959"/>
                    <a:pt x="747453" y="889865"/>
                    <a:pt x="638297" y="889865"/>
                  </a:cubicBezTo>
                  <a:cubicBezTo>
                    <a:pt x="565527" y="889865"/>
                    <a:pt x="499645" y="866351"/>
                    <a:pt x="451957" y="828334"/>
                  </a:cubicBezTo>
                  <a:lnTo>
                    <a:pt x="418873" y="789217"/>
                  </a:lnTo>
                  <a:lnTo>
                    <a:pt x="400754" y="809642"/>
                  </a:lnTo>
                  <a:cubicBezTo>
                    <a:pt x="373380" y="834909"/>
                    <a:pt x="340382" y="849662"/>
                    <a:pt x="304861" y="849662"/>
                  </a:cubicBezTo>
                  <a:cubicBezTo>
                    <a:pt x="233819" y="849662"/>
                    <a:pt x="172866" y="790648"/>
                    <a:pt x="146829" y="706543"/>
                  </a:cubicBezTo>
                  <a:lnTo>
                    <a:pt x="140886" y="666326"/>
                  </a:lnTo>
                  <a:lnTo>
                    <a:pt x="70693" y="625134"/>
                  </a:lnTo>
                  <a:cubicBezTo>
                    <a:pt x="27015" y="587118"/>
                    <a:pt x="0" y="534598"/>
                    <a:pt x="0" y="476586"/>
                  </a:cubicBezTo>
                  <a:cubicBezTo>
                    <a:pt x="0" y="389569"/>
                    <a:pt x="60784" y="314908"/>
                    <a:pt x="147412" y="283016"/>
                  </a:cubicBezTo>
                  <a:lnTo>
                    <a:pt x="180802" y="273995"/>
                  </a:lnTo>
                  <a:lnTo>
                    <a:pt x="188788" y="236064"/>
                  </a:lnTo>
                  <a:cubicBezTo>
                    <a:pt x="222045" y="160663"/>
                    <a:pt x="299903" y="107757"/>
                    <a:pt x="390647" y="107757"/>
                  </a:cubicBezTo>
                  <a:cubicBezTo>
                    <a:pt x="413333" y="107757"/>
                    <a:pt x="435214" y="111063"/>
                    <a:pt x="455793" y="117202"/>
                  </a:cubicBezTo>
                  <a:lnTo>
                    <a:pt x="511133" y="142712"/>
                  </a:lnTo>
                  <a:lnTo>
                    <a:pt x="514518" y="128307"/>
                  </a:lnTo>
                  <a:cubicBezTo>
                    <a:pt x="551640" y="52906"/>
                    <a:pt x="638546" y="0"/>
                    <a:pt x="739836" y="0"/>
                  </a:cubicBezTo>
                  <a:close/>
                </a:path>
              </a:pathLst>
            </a:cu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Mạng 1</a:t>
              </a:r>
              <a:endParaRPr sz="1100">
                <a:solidFill>
                  <a:srgbClr val="3F3F3F"/>
                </a:solidFill>
                <a:latin typeface="Arial"/>
                <a:ea typeface="Arial"/>
                <a:cs typeface="Arial"/>
                <a:sym typeface="Arial"/>
              </a:endParaRPr>
            </a:p>
          </p:txBody>
        </p:sp>
        <p:sp>
          <p:nvSpPr>
            <p:cNvPr id="1046" name="Google Shape;1046;p62"/>
            <p:cNvSpPr/>
            <p:nvPr/>
          </p:nvSpPr>
          <p:spPr>
            <a:xfrm>
              <a:off x="5946316" y="5157438"/>
              <a:ext cx="1238372" cy="889865"/>
            </a:xfrm>
            <a:custGeom>
              <a:rect b="b" l="l" r="r" t="t"/>
              <a:pathLst>
                <a:path extrusionOk="0" h="889865" w="1238372">
                  <a:moveTo>
                    <a:pt x="739836" y="0"/>
                  </a:moveTo>
                  <a:cubicBezTo>
                    <a:pt x="874889" y="0"/>
                    <a:pt x="984371" y="94056"/>
                    <a:pt x="984371" y="210079"/>
                  </a:cubicBezTo>
                  <a:lnTo>
                    <a:pt x="982755" y="216958"/>
                  </a:lnTo>
                  <a:lnTo>
                    <a:pt x="997011" y="215707"/>
                  </a:lnTo>
                  <a:cubicBezTo>
                    <a:pt x="1130311" y="215707"/>
                    <a:pt x="1238372" y="309763"/>
                    <a:pt x="1238372" y="425786"/>
                  </a:cubicBezTo>
                  <a:cubicBezTo>
                    <a:pt x="1238372" y="483798"/>
                    <a:pt x="1211357" y="536318"/>
                    <a:pt x="1167679" y="574334"/>
                  </a:cubicBezTo>
                  <a:lnTo>
                    <a:pt x="1148168" y="585784"/>
                  </a:lnTo>
                  <a:lnTo>
                    <a:pt x="1136855" y="634558"/>
                  </a:lnTo>
                  <a:cubicBezTo>
                    <a:pt x="1100214" y="709959"/>
                    <a:pt x="1014436" y="762865"/>
                    <a:pt x="914461" y="762865"/>
                  </a:cubicBezTo>
                  <a:lnTo>
                    <a:pt x="881514" y="759974"/>
                  </a:lnTo>
                  <a:lnTo>
                    <a:pt x="881113" y="761558"/>
                  </a:lnTo>
                  <a:cubicBezTo>
                    <a:pt x="841108" y="836959"/>
                    <a:pt x="747453" y="889865"/>
                    <a:pt x="638297" y="889865"/>
                  </a:cubicBezTo>
                  <a:cubicBezTo>
                    <a:pt x="565527" y="889865"/>
                    <a:pt x="499645" y="866351"/>
                    <a:pt x="451957" y="828334"/>
                  </a:cubicBezTo>
                  <a:lnTo>
                    <a:pt x="418873" y="789217"/>
                  </a:lnTo>
                  <a:lnTo>
                    <a:pt x="400754" y="809642"/>
                  </a:lnTo>
                  <a:cubicBezTo>
                    <a:pt x="373380" y="834909"/>
                    <a:pt x="340382" y="849662"/>
                    <a:pt x="304861" y="849662"/>
                  </a:cubicBezTo>
                  <a:cubicBezTo>
                    <a:pt x="233819" y="849662"/>
                    <a:pt x="172866" y="790648"/>
                    <a:pt x="146829" y="706543"/>
                  </a:cubicBezTo>
                  <a:lnTo>
                    <a:pt x="140886" y="666326"/>
                  </a:lnTo>
                  <a:lnTo>
                    <a:pt x="70693" y="625134"/>
                  </a:lnTo>
                  <a:cubicBezTo>
                    <a:pt x="27015" y="587118"/>
                    <a:pt x="0" y="534598"/>
                    <a:pt x="0" y="476586"/>
                  </a:cubicBezTo>
                  <a:cubicBezTo>
                    <a:pt x="0" y="389569"/>
                    <a:pt x="60784" y="314908"/>
                    <a:pt x="147412" y="283016"/>
                  </a:cubicBezTo>
                  <a:lnTo>
                    <a:pt x="180802" y="273995"/>
                  </a:lnTo>
                  <a:lnTo>
                    <a:pt x="188788" y="236064"/>
                  </a:lnTo>
                  <a:cubicBezTo>
                    <a:pt x="222045" y="160663"/>
                    <a:pt x="299903" y="107757"/>
                    <a:pt x="390647" y="107757"/>
                  </a:cubicBezTo>
                  <a:cubicBezTo>
                    <a:pt x="413333" y="107757"/>
                    <a:pt x="435214" y="111063"/>
                    <a:pt x="455793" y="117202"/>
                  </a:cubicBezTo>
                  <a:lnTo>
                    <a:pt x="511133" y="142712"/>
                  </a:lnTo>
                  <a:lnTo>
                    <a:pt x="514518" y="128307"/>
                  </a:lnTo>
                  <a:cubicBezTo>
                    <a:pt x="551640" y="52906"/>
                    <a:pt x="638546" y="0"/>
                    <a:pt x="739836" y="0"/>
                  </a:cubicBezTo>
                  <a:close/>
                </a:path>
              </a:pathLst>
            </a:cu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Mạng 2</a:t>
              </a:r>
              <a:endParaRPr sz="1100">
                <a:solidFill>
                  <a:srgbClr val="3F3F3F"/>
                </a:solidFill>
                <a:latin typeface="Arial"/>
                <a:ea typeface="Arial"/>
                <a:cs typeface="Arial"/>
                <a:sym typeface="Arial"/>
              </a:endParaRPr>
            </a:p>
          </p:txBody>
        </p:sp>
        <p:grpSp>
          <p:nvGrpSpPr>
            <p:cNvPr id="1047" name="Google Shape;1047;p62"/>
            <p:cNvGrpSpPr/>
            <p:nvPr/>
          </p:nvGrpSpPr>
          <p:grpSpPr>
            <a:xfrm>
              <a:off x="4334271" y="4865551"/>
              <a:ext cx="1189376" cy="975526"/>
              <a:chOff x="4334271" y="5964101"/>
              <a:chExt cx="1189376" cy="975526"/>
            </a:xfrm>
          </p:grpSpPr>
          <p:sp>
            <p:nvSpPr>
              <p:cNvPr id="1048" name="Google Shape;1048;p62"/>
              <p:cNvSpPr/>
              <p:nvPr/>
            </p:nvSpPr>
            <p:spPr>
              <a:xfrm>
                <a:off x="4334271" y="5964101"/>
                <a:ext cx="1189375" cy="420157"/>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IP</a:t>
                </a:r>
                <a:endParaRPr sz="1100">
                  <a:solidFill>
                    <a:srgbClr val="3F3F3F"/>
                  </a:solidFill>
                  <a:latin typeface="Arial"/>
                  <a:ea typeface="Arial"/>
                  <a:cs typeface="Arial"/>
                  <a:sym typeface="Arial"/>
                </a:endParaRPr>
              </a:p>
            </p:txBody>
          </p:sp>
          <p:sp>
            <p:nvSpPr>
              <p:cNvPr id="1049" name="Google Shape;1049;p62"/>
              <p:cNvSpPr/>
              <p:nvPr/>
            </p:nvSpPr>
            <p:spPr>
              <a:xfrm>
                <a:off x="4434906" y="6411888"/>
                <a:ext cx="437045" cy="231823"/>
              </a:xfrm>
              <a:prstGeom prst="rect">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3F3F3F"/>
                    </a:solidFill>
                    <a:latin typeface="Arial"/>
                    <a:ea typeface="Arial"/>
                    <a:cs typeface="Arial"/>
                    <a:sym typeface="Arial"/>
                  </a:rPr>
                  <a:t>Điểm truy cập</a:t>
                </a:r>
                <a:endParaRPr sz="800">
                  <a:solidFill>
                    <a:srgbClr val="3F3F3F"/>
                  </a:solidFill>
                  <a:latin typeface="Arial"/>
                  <a:ea typeface="Arial"/>
                  <a:cs typeface="Arial"/>
                  <a:sym typeface="Arial"/>
                </a:endParaRPr>
              </a:p>
              <a:p>
                <a:pPr indent="0" lvl="0" marL="0" marR="0" rtl="0" algn="ctr">
                  <a:spcBef>
                    <a:spcPts val="0"/>
                  </a:spcBef>
                  <a:spcAft>
                    <a:spcPts val="0"/>
                  </a:spcAft>
                  <a:buNone/>
                </a:pPr>
                <a:r>
                  <a:rPr lang="en-US" sz="800">
                    <a:solidFill>
                      <a:srgbClr val="3F3F3F"/>
                    </a:solidFill>
                    <a:latin typeface="Arial"/>
                    <a:ea typeface="Arial"/>
                    <a:cs typeface="Arial"/>
                    <a:sym typeface="Arial"/>
                  </a:rPr>
                  <a:t> mạng 1</a:t>
                </a:r>
                <a:endParaRPr sz="800">
                  <a:solidFill>
                    <a:srgbClr val="3F3F3F"/>
                  </a:solidFill>
                  <a:latin typeface="Arial"/>
                  <a:ea typeface="Arial"/>
                  <a:cs typeface="Arial"/>
                  <a:sym typeface="Arial"/>
                </a:endParaRPr>
              </a:p>
            </p:txBody>
          </p:sp>
          <p:sp>
            <p:nvSpPr>
              <p:cNvPr id="1050" name="Google Shape;1050;p62"/>
              <p:cNvSpPr/>
              <p:nvPr/>
            </p:nvSpPr>
            <p:spPr>
              <a:xfrm>
                <a:off x="4928959" y="6382673"/>
                <a:ext cx="594688" cy="278477"/>
              </a:xfrm>
              <a:prstGeom prst="rect">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3F3F3F"/>
                    </a:solidFill>
                    <a:latin typeface="Arial"/>
                    <a:ea typeface="Arial"/>
                    <a:cs typeface="Arial"/>
                    <a:sym typeface="Arial"/>
                  </a:rPr>
                  <a:t>Điểm truy cập </a:t>
                </a:r>
                <a:endParaRPr/>
              </a:p>
              <a:p>
                <a:pPr indent="0" lvl="0" marL="0" marR="0" rtl="0" algn="ctr">
                  <a:spcBef>
                    <a:spcPts val="0"/>
                  </a:spcBef>
                  <a:spcAft>
                    <a:spcPts val="0"/>
                  </a:spcAft>
                  <a:buNone/>
                </a:pPr>
                <a:r>
                  <a:rPr lang="en-US" sz="800">
                    <a:solidFill>
                      <a:srgbClr val="3F3F3F"/>
                    </a:solidFill>
                    <a:latin typeface="Arial"/>
                    <a:ea typeface="Arial"/>
                    <a:cs typeface="Arial"/>
                    <a:sym typeface="Arial"/>
                  </a:rPr>
                  <a:t>mạng 2</a:t>
                </a:r>
                <a:endParaRPr sz="800">
                  <a:solidFill>
                    <a:srgbClr val="3F3F3F"/>
                  </a:solidFill>
                  <a:latin typeface="Arial"/>
                  <a:ea typeface="Arial"/>
                  <a:cs typeface="Arial"/>
                  <a:sym typeface="Arial"/>
                </a:endParaRPr>
              </a:p>
            </p:txBody>
          </p:sp>
          <p:sp>
            <p:nvSpPr>
              <p:cNvPr id="1051" name="Google Shape;1051;p62"/>
              <p:cNvSpPr/>
              <p:nvPr/>
            </p:nvSpPr>
            <p:spPr>
              <a:xfrm>
                <a:off x="4334271" y="6661150"/>
                <a:ext cx="594688" cy="278477"/>
              </a:xfrm>
              <a:prstGeom prst="rect">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Vật lý</a:t>
                </a:r>
                <a:endParaRPr sz="1100">
                  <a:solidFill>
                    <a:srgbClr val="3F3F3F"/>
                  </a:solidFill>
                  <a:latin typeface="Arial"/>
                  <a:ea typeface="Arial"/>
                  <a:cs typeface="Arial"/>
                  <a:sym typeface="Arial"/>
                </a:endParaRPr>
              </a:p>
            </p:txBody>
          </p:sp>
          <p:sp>
            <p:nvSpPr>
              <p:cNvPr id="1052" name="Google Shape;1052;p62"/>
              <p:cNvSpPr/>
              <p:nvPr/>
            </p:nvSpPr>
            <p:spPr>
              <a:xfrm>
                <a:off x="4928959" y="6661150"/>
                <a:ext cx="594688" cy="278477"/>
              </a:xfrm>
              <a:prstGeom prst="rect">
                <a:avLst/>
              </a:prstGeom>
              <a:solidFill>
                <a:schemeClr val="lt1">
                  <a:alpha val="68627"/>
                </a:scheme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Vật lý</a:t>
                </a:r>
                <a:endParaRPr sz="1100">
                  <a:solidFill>
                    <a:srgbClr val="3F3F3F"/>
                  </a:solidFill>
                  <a:latin typeface="Arial"/>
                  <a:ea typeface="Arial"/>
                  <a:cs typeface="Arial"/>
                  <a:sym typeface="Arial"/>
                </a:endParaRPr>
              </a:p>
            </p:txBody>
          </p:sp>
        </p:grpSp>
        <p:sp>
          <p:nvSpPr>
            <p:cNvPr id="1053" name="Google Shape;1053;p62"/>
            <p:cNvSpPr txBox="1"/>
            <p:nvPr/>
          </p:nvSpPr>
          <p:spPr>
            <a:xfrm>
              <a:off x="4501315" y="4669195"/>
              <a:ext cx="855291" cy="1512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Bộ định tuyến J</a:t>
              </a:r>
              <a:endParaRPr sz="1100">
                <a:solidFill>
                  <a:srgbClr val="3F3F3F"/>
                </a:solidFill>
                <a:latin typeface="Arial"/>
                <a:ea typeface="Arial"/>
                <a:cs typeface="Arial"/>
                <a:sym typeface="Arial"/>
              </a:endParaRPr>
            </a:p>
          </p:txBody>
        </p:sp>
        <p:sp>
          <p:nvSpPr>
            <p:cNvPr id="1054" name="Google Shape;1054;p62"/>
            <p:cNvSpPr txBox="1"/>
            <p:nvPr/>
          </p:nvSpPr>
          <p:spPr>
            <a:xfrm>
              <a:off x="5323496" y="4329950"/>
              <a:ext cx="1131792" cy="302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Kết nối logic</a:t>
              </a:r>
              <a:endParaRPr/>
            </a:p>
            <a:p>
              <a:pPr indent="0" lvl="0" marL="0" marR="0" rtl="0" algn="ctr">
                <a:lnSpc>
                  <a:spcPct val="100000"/>
                </a:lnSpc>
                <a:spcBef>
                  <a:spcPts val="0"/>
                </a:spcBef>
                <a:spcAft>
                  <a:spcPts val="0"/>
                </a:spcAft>
                <a:buClr>
                  <a:srgbClr val="3F3F3F"/>
                </a:buClr>
                <a:buSzPts val="1100"/>
                <a:buFont typeface="Arial"/>
                <a:buNone/>
              </a:pPr>
              <a:r>
                <a:rPr lang="en-US" sz="1100">
                  <a:solidFill>
                    <a:srgbClr val="3F3F3F"/>
                  </a:solidFill>
                  <a:latin typeface="Arial"/>
                  <a:ea typeface="Arial"/>
                  <a:cs typeface="Arial"/>
                  <a:sym typeface="Arial"/>
                </a:rPr>
                <a:t>(ví dụ như mạch ảo)</a:t>
              </a:r>
              <a:endParaRPr/>
            </a:p>
          </p:txBody>
        </p:sp>
        <p:cxnSp>
          <p:nvCxnSpPr>
            <p:cNvPr id="1055" name="Google Shape;1055;p62"/>
            <p:cNvCxnSpPr>
              <a:stCxn id="1003" idx="2"/>
              <a:endCxn id="1045" idx="23"/>
            </p:cNvCxnSpPr>
            <p:nvPr/>
          </p:nvCxnSpPr>
          <p:spPr>
            <a:xfrm>
              <a:off x="2817188" y="4831080"/>
              <a:ext cx="246600" cy="434100"/>
            </a:xfrm>
            <a:prstGeom prst="straightConnector1">
              <a:avLst/>
            </a:prstGeom>
            <a:noFill/>
            <a:ln cap="rnd" cmpd="sng" w="12700">
              <a:solidFill>
                <a:srgbClr val="7F7F7F"/>
              </a:solidFill>
              <a:prstDash val="solid"/>
              <a:round/>
              <a:headEnd len="sm" w="sm" type="none"/>
              <a:tailEnd len="sm" w="sm" type="none"/>
            </a:ln>
          </p:spPr>
        </p:cxnSp>
        <p:cxnSp>
          <p:nvCxnSpPr>
            <p:cNvPr id="1056" name="Google Shape;1056;p62"/>
            <p:cNvCxnSpPr/>
            <p:nvPr/>
          </p:nvCxnSpPr>
          <p:spPr>
            <a:xfrm flipH="1">
              <a:off x="6869256" y="4831080"/>
              <a:ext cx="246688" cy="434115"/>
            </a:xfrm>
            <a:prstGeom prst="straightConnector1">
              <a:avLst/>
            </a:prstGeom>
            <a:noFill/>
            <a:ln cap="rnd" cmpd="sng" w="12700">
              <a:solidFill>
                <a:srgbClr val="7F7F7F"/>
              </a:solidFill>
              <a:prstDash val="solid"/>
              <a:round/>
              <a:headEnd len="sm" w="sm" type="none"/>
              <a:tailEnd len="sm" w="sm" type="none"/>
            </a:ln>
          </p:spPr>
        </p:cxnSp>
        <p:cxnSp>
          <p:nvCxnSpPr>
            <p:cNvPr id="1057" name="Google Shape;1057;p62"/>
            <p:cNvCxnSpPr>
              <a:stCxn id="1051" idx="1"/>
            </p:cNvCxnSpPr>
            <p:nvPr/>
          </p:nvCxnSpPr>
          <p:spPr>
            <a:xfrm rot="10800000">
              <a:off x="3876771" y="5701839"/>
              <a:ext cx="457500" cy="0"/>
            </a:xfrm>
            <a:prstGeom prst="straightConnector1">
              <a:avLst/>
            </a:prstGeom>
            <a:noFill/>
            <a:ln cap="rnd" cmpd="sng" w="12700">
              <a:solidFill>
                <a:srgbClr val="7F7F7F"/>
              </a:solidFill>
              <a:prstDash val="solid"/>
              <a:round/>
              <a:headEnd len="sm" w="sm" type="none"/>
              <a:tailEnd len="sm" w="sm" type="none"/>
            </a:ln>
          </p:spPr>
        </p:cxnSp>
        <p:cxnSp>
          <p:nvCxnSpPr>
            <p:cNvPr id="1058" name="Google Shape;1058;p62"/>
            <p:cNvCxnSpPr>
              <a:endCxn id="1052" idx="3"/>
            </p:cNvCxnSpPr>
            <p:nvPr/>
          </p:nvCxnSpPr>
          <p:spPr>
            <a:xfrm rot="10800000">
              <a:off x="5523647" y="5701839"/>
              <a:ext cx="427200" cy="0"/>
            </a:xfrm>
            <a:prstGeom prst="straightConnector1">
              <a:avLst/>
            </a:prstGeom>
            <a:noFill/>
            <a:ln cap="rnd" cmpd="sng" w="12700">
              <a:solidFill>
                <a:srgbClr val="7F7F7F"/>
              </a:solidFill>
              <a:prstDash val="solid"/>
              <a:round/>
              <a:headEnd len="sm" w="sm" type="none"/>
              <a:tailEnd len="sm" w="sm" type="none"/>
            </a:ln>
          </p:spPr>
        </p:cxnSp>
        <p:cxnSp>
          <p:nvCxnSpPr>
            <p:cNvPr id="1059" name="Google Shape;1059;p62"/>
            <p:cNvCxnSpPr/>
            <p:nvPr/>
          </p:nvCxnSpPr>
          <p:spPr>
            <a:xfrm flipH="1">
              <a:off x="5491163" y="4468449"/>
              <a:ext cx="1220450" cy="960801"/>
            </a:xfrm>
            <a:prstGeom prst="straightConnector1">
              <a:avLst/>
            </a:prstGeom>
            <a:noFill/>
            <a:ln cap="rnd" cmpd="sng" w="12700">
              <a:solidFill>
                <a:srgbClr val="7F7F7F"/>
              </a:solidFill>
              <a:prstDash val="dash"/>
              <a:round/>
              <a:headEnd len="sm" w="sm" type="none"/>
              <a:tailEnd len="sm" w="sm" type="none"/>
            </a:ln>
          </p:spPr>
        </p:cxnSp>
        <p:cxnSp>
          <p:nvCxnSpPr>
            <p:cNvPr id="1060" name="Google Shape;1060;p62"/>
            <p:cNvCxnSpPr>
              <a:stCxn id="1031" idx="3"/>
              <a:endCxn id="1008" idx="5"/>
            </p:cNvCxnSpPr>
            <p:nvPr/>
          </p:nvCxnSpPr>
          <p:spPr>
            <a:xfrm rot="5400000">
              <a:off x="4966239" y="1597181"/>
              <a:ext cx="300" cy="3398400"/>
            </a:xfrm>
            <a:prstGeom prst="curvedConnector3">
              <a:avLst>
                <a:gd fmla="val 3096807" name="adj1"/>
              </a:avLst>
            </a:prstGeom>
            <a:noFill/>
            <a:ln cap="rnd" cmpd="sng" w="12700">
              <a:solidFill>
                <a:srgbClr val="7F7F7F"/>
              </a:solidFill>
              <a:prstDash val="dash"/>
              <a:round/>
              <a:headEnd len="sm" w="sm" type="none"/>
              <a:tailEnd len="sm" w="sm" type="none"/>
            </a:ln>
          </p:spPr>
        </p:cxn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6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1067" name="Google Shape;1067;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068" name="Google Shape;1068;p6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TCP &amp; UDP</a:t>
            </a:r>
            <a:endParaRPr/>
          </a:p>
        </p:txBody>
      </p:sp>
      <p:sp>
        <p:nvSpPr>
          <p:cNvPr id="1069" name="Google Shape;1069;p63"/>
          <p:cNvSpPr/>
          <p:nvPr/>
        </p:nvSpPr>
        <p:spPr>
          <a:xfrm>
            <a:off x="580388" y="1944537"/>
            <a:ext cx="8619175" cy="111825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Hầu hết các ứng dụng TCP/IP đều sử dụng giao thức TCP cho tầng giao vận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thức TCP cung cấp kết nối (liên kết logic) giữa hai đối tượng để điều chỉnh lỗi kiểm tra luồng</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UDP (Giao thức gói tin người dùng) không duy trì kết nối và do đó không đảm bảo việc truyền dữ liệu, bảo toàn trình tự hoặc chống trùng lặp</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6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1076" name="Google Shape;1076;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nvGrpSpPr>
          <p:cNvPr id="1077" name="Google Shape;1077;p64"/>
          <p:cNvGrpSpPr/>
          <p:nvPr/>
        </p:nvGrpSpPr>
        <p:grpSpPr>
          <a:xfrm>
            <a:off x="1840521" y="1494074"/>
            <a:ext cx="6221782" cy="4679631"/>
            <a:chOff x="3057807" y="2744788"/>
            <a:chExt cx="3790667" cy="2851101"/>
          </a:xfrm>
        </p:grpSpPr>
        <p:sp>
          <p:nvSpPr>
            <p:cNvPr id="1078" name="Google Shape;1078;p64"/>
            <p:cNvSpPr/>
            <p:nvPr/>
          </p:nvSpPr>
          <p:spPr>
            <a:xfrm>
              <a:off x="3270230" y="2937823"/>
              <a:ext cx="1736506" cy="22436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Cổng nguồn</a:t>
              </a:r>
              <a:endParaRPr sz="1300">
                <a:solidFill>
                  <a:srgbClr val="3F3F3F"/>
                </a:solidFill>
                <a:latin typeface="Arial"/>
                <a:ea typeface="Arial"/>
                <a:cs typeface="Arial"/>
                <a:sym typeface="Arial"/>
              </a:endParaRPr>
            </a:p>
          </p:txBody>
        </p:sp>
        <p:sp>
          <p:nvSpPr>
            <p:cNvPr id="1079" name="Google Shape;1079;p64"/>
            <p:cNvSpPr/>
            <p:nvPr/>
          </p:nvSpPr>
          <p:spPr>
            <a:xfrm>
              <a:off x="5006737" y="2937822"/>
              <a:ext cx="1743313" cy="22437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Cổng đích</a:t>
              </a:r>
              <a:endParaRPr sz="1300">
                <a:solidFill>
                  <a:srgbClr val="3F3F3F"/>
                </a:solidFill>
                <a:latin typeface="Arial"/>
                <a:ea typeface="Arial"/>
                <a:cs typeface="Arial"/>
                <a:sym typeface="Arial"/>
              </a:endParaRPr>
            </a:p>
          </p:txBody>
        </p:sp>
        <p:sp>
          <p:nvSpPr>
            <p:cNvPr id="1080" name="Google Shape;1080;p64"/>
            <p:cNvSpPr/>
            <p:nvPr/>
          </p:nvSpPr>
          <p:spPr>
            <a:xfrm>
              <a:off x="3270229" y="3160722"/>
              <a:ext cx="3479820" cy="22436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Số thứ tự</a:t>
              </a:r>
              <a:endParaRPr sz="1300">
                <a:solidFill>
                  <a:srgbClr val="3F3F3F"/>
                </a:solidFill>
                <a:latin typeface="Arial"/>
                <a:ea typeface="Arial"/>
                <a:cs typeface="Arial"/>
                <a:sym typeface="Arial"/>
              </a:endParaRPr>
            </a:p>
          </p:txBody>
        </p:sp>
        <p:sp>
          <p:nvSpPr>
            <p:cNvPr id="1081" name="Google Shape;1081;p64"/>
            <p:cNvSpPr/>
            <p:nvPr/>
          </p:nvSpPr>
          <p:spPr>
            <a:xfrm>
              <a:off x="3270230" y="3386942"/>
              <a:ext cx="3479820" cy="22436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Số báo nhận</a:t>
              </a:r>
              <a:endParaRPr sz="1300">
                <a:solidFill>
                  <a:srgbClr val="3F3F3F"/>
                </a:solidFill>
                <a:latin typeface="Arial"/>
                <a:ea typeface="Arial"/>
                <a:cs typeface="Arial"/>
                <a:sym typeface="Arial"/>
              </a:endParaRPr>
            </a:p>
          </p:txBody>
        </p:sp>
        <p:sp>
          <p:nvSpPr>
            <p:cNvPr id="1082" name="Google Shape;1082;p64"/>
            <p:cNvSpPr/>
            <p:nvPr/>
          </p:nvSpPr>
          <p:spPr>
            <a:xfrm flipH="1" rot="5400000">
              <a:off x="6660789" y="3422146"/>
              <a:ext cx="276946"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rgbClr val="3F3F3F"/>
                </a:solidFill>
                <a:latin typeface="Arial"/>
                <a:ea typeface="Arial"/>
                <a:cs typeface="Arial"/>
                <a:sym typeface="Arial"/>
              </a:endParaRPr>
            </a:p>
          </p:txBody>
        </p:sp>
        <p:sp>
          <p:nvSpPr>
            <p:cNvPr id="1083" name="Google Shape;1083;p64"/>
            <p:cNvSpPr/>
            <p:nvPr/>
          </p:nvSpPr>
          <p:spPr>
            <a:xfrm>
              <a:off x="3270228" y="2881670"/>
              <a:ext cx="3578246" cy="57018"/>
            </a:xfrm>
            <a:custGeom>
              <a:rect b="b" l="l" r="r" t="t"/>
              <a:pathLst>
                <a:path extrusionOk="0" h="48101" w="3578246">
                  <a:moveTo>
                    <a:pt x="109224" y="0"/>
                  </a:moveTo>
                  <a:lnTo>
                    <a:pt x="510448" y="0"/>
                  </a:lnTo>
                  <a:lnTo>
                    <a:pt x="546121" y="0"/>
                  </a:lnTo>
                  <a:lnTo>
                    <a:pt x="914324" y="0"/>
                  </a:lnTo>
                  <a:lnTo>
                    <a:pt x="946067" y="0"/>
                  </a:lnTo>
                  <a:lnTo>
                    <a:pt x="1303605" y="0"/>
                  </a:lnTo>
                  <a:lnTo>
                    <a:pt x="1349943" y="0"/>
                  </a:lnTo>
                  <a:lnTo>
                    <a:pt x="1588662" y="0"/>
                  </a:lnTo>
                  <a:lnTo>
                    <a:pt x="1739224" y="0"/>
                  </a:lnTo>
                  <a:lnTo>
                    <a:pt x="1856408" y="0"/>
                  </a:lnTo>
                  <a:lnTo>
                    <a:pt x="2024280" y="0"/>
                  </a:lnTo>
                  <a:lnTo>
                    <a:pt x="3578246" y="0"/>
                  </a:lnTo>
                  <a:cubicBezTo>
                    <a:pt x="3543419" y="16034"/>
                    <a:pt x="3508776" y="32068"/>
                    <a:pt x="3473948" y="48101"/>
                  </a:cubicBezTo>
                  <a:lnTo>
                    <a:pt x="1735525" y="45719"/>
                  </a:lnTo>
                  <a:lnTo>
                    <a:pt x="1630320" y="45719"/>
                  </a:lnTo>
                  <a:lnTo>
                    <a:pt x="1479757" y="45719"/>
                  </a:lnTo>
                  <a:lnTo>
                    <a:pt x="1241038" y="45719"/>
                  </a:lnTo>
                  <a:lnTo>
                    <a:pt x="1194701" y="45719"/>
                  </a:lnTo>
                  <a:lnTo>
                    <a:pt x="837162" y="45719"/>
                  </a:lnTo>
                  <a:lnTo>
                    <a:pt x="805420" y="45719"/>
                  </a:lnTo>
                  <a:lnTo>
                    <a:pt x="436897" y="45719"/>
                  </a:lnTo>
                  <a:lnTo>
                    <a:pt x="401544" y="45719"/>
                  </a:lnTo>
                  <a:lnTo>
                    <a:pt x="0" y="45719"/>
                  </a:lnTo>
                  <a:close/>
                </a:path>
              </a:pathLst>
            </a:cu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rgbClr val="3F3F3F"/>
                </a:solidFill>
                <a:latin typeface="Arial"/>
                <a:ea typeface="Arial"/>
                <a:cs typeface="Arial"/>
                <a:sym typeface="Arial"/>
              </a:endParaRPr>
            </a:p>
          </p:txBody>
        </p:sp>
        <p:grpSp>
          <p:nvGrpSpPr>
            <p:cNvPr id="1084" name="Google Shape;1084;p64"/>
            <p:cNvGrpSpPr/>
            <p:nvPr/>
          </p:nvGrpSpPr>
          <p:grpSpPr>
            <a:xfrm>
              <a:off x="3714652" y="2883589"/>
              <a:ext cx="1412405" cy="53907"/>
              <a:chOff x="3714652" y="2001293"/>
              <a:chExt cx="1412405" cy="45719"/>
            </a:xfrm>
          </p:grpSpPr>
          <p:cxnSp>
            <p:nvCxnSpPr>
              <p:cNvPr id="1085" name="Google Shape;1085;p64"/>
              <p:cNvCxnSpPr/>
              <p:nvPr/>
            </p:nvCxnSpPr>
            <p:spPr>
              <a:xfrm flipH="1">
                <a:off x="3714652" y="2001293"/>
                <a:ext cx="125796" cy="45719"/>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086" name="Google Shape;1086;p64"/>
              <p:cNvCxnSpPr/>
              <p:nvPr/>
            </p:nvCxnSpPr>
            <p:spPr>
              <a:xfrm flipH="1">
                <a:off x="4176104" y="2001293"/>
                <a:ext cx="125796" cy="45719"/>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087" name="Google Shape;1087;p64"/>
              <p:cNvCxnSpPr/>
              <p:nvPr/>
            </p:nvCxnSpPr>
            <p:spPr>
              <a:xfrm flipH="1">
                <a:off x="5001261" y="2001293"/>
                <a:ext cx="125796" cy="45719"/>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grpSp>
        <p:sp>
          <p:nvSpPr>
            <p:cNvPr id="1088" name="Google Shape;1088;p64"/>
            <p:cNvSpPr txBox="1"/>
            <p:nvPr/>
          </p:nvSpPr>
          <p:spPr>
            <a:xfrm>
              <a:off x="3378460" y="2744788"/>
              <a:ext cx="61529"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0</a:t>
              </a:r>
              <a:endParaRPr sz="1300">
                <a:solidFill>
                  <a:srgbClr val="3F3F3F"/>
                </a:solidFill>
                <a:latin typeface="Arial"/>
                <a:ea typeface="Arial"/>
                <a:cs typeface="Arial"/>
                <a:sym typeface="Arial"/>
              </a:endParaRPr>
            </a:p>
          </p:txBody>
        </p:sp>
        <p:sp>
          <p:nvSpPr>
            <p:cNvPr id="1089" name="Google Shape;1089;p64"/>
            <p:cNvSpPr txBox="1"/>
            <p:nvPr/>
          </p:nvSpPr>
          <p:spPr>
            <a:xfrm>
              <a:off x="3848055" y="2744788"/>
              <a:ext cx="57622"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4</a:t>
              </a:r>
              <a:endParaRPr sz="1300">
                <a:solidFill>
                  <a:srgbClr val="3F3F3F"/>
                </a:solidFill>
                <a:latin typeface="Arial"/>
                <a:ea typeface="Arial"/>
                <a:cs typeface="Arial"/>
                <a:sym typeface="Arial"/>
              </a:endParaRPr>
            </a:p>
          </p:txBody>
        </p:sp>
        <p:sp>
          <p:nvSpPr>
            <p:cNvPr id="1090" name="Google Shape;1090;p64"/>
            <p:cNvSpPr txBox="1"/>
            <p:nvPr/>
          </p:nvSpPr>
          <p:spPr>
            <a:xfrm>
              <a:off x="4342477" y="2744788"/>
              <a:ext cx="57622"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8</a:t>
              </a:r>
              <a:endParaRPr sz="1300">
                <a:solidFill>
                  <a:srgbClr val="3F3F3F"/>
                </a:solidFill>
                <a:latin typeface="Arial"/>
                <a:ea typeface="Arial"/>
                <a:cs typeface="Arial"/>
                <a:sym typeface="Arial"/>
              </a:endParaRPr>
            </a:p>
          </p:txBody>
        </p:sp>
        <p:sp>
          <p:nvSpPr>
            <p:cNvPr id="1091" name="Google Shape;1091;p64"/>
            <p:cNvSpPr txBox="1"/>
            <p:nvPr/>
          </p:nvSpPr>
          <p:spPr>
            <a:xfrm>
              <a:off x="5174539" y="2744788"/>
              <a:ext cx="99618"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16</a:t>
              </a:r>
              <a:endParaRPr sz="1300">
                <a:solidFill>
                  <a:srgbClr val="3F3F3F"/>
                </a:solidFill>
                <a:latin typeface="Arial"/>
                <a:ea typeface="Arial"/>
                <a:cs typeface="Arial"/>
                <a:sym typeface="Arial"/>
              </a:endParaRPr>
            </a:p>
          </p:txBody>
        </p:sp>
        <p:sp>
          <p:nvSpPr>
            <p:cNvPr id="1092" name="Google Shape;1092;p64"/>
            <p:cNvSpPr txBox="1"/>
            <p:nvPr/>
          </p:nvSpPr>
          <p:spPr>
            <a:xfrm>
              <a:off x="6748171" y="2744788"/>
              <a:ext cx="99618"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31</a:t>
              </a:r>
              <a:endParaRPr sz="1300">
                <a:solidFill>
                  <a:srgbClr val="3F3F3F"/>
                </a:solidFill>
                <a:latin typeface="Arial"/>
                <a:ea typeface="Arial"/>
                <a:cs typeface="Arial"/>
                <a:sym typeface="Arial"/>
              </a:endParaRPr>
            </a:p>
          </p:txBody>
        </p:sp>
        <p:grpSp>
          <p:nvGrpSpPr>
            <p:cNvPr id="1093" name="Google Shape;1093;p64"/>
            <p:cNvGrpSpPr/>
            <p:nvPr/>
          </p:nvGrpSpPr>
          <p:grpSpPr>
            <a:xfrm>
              <a:off x="3057807" y="2935289"/>
              <a:ext cx="197362" cy="1346259"/>
              <a:chOff x="3057807" y="2584441"/>
              <a:chExt cx="197362" cy="1346259"/>
            </a:xfrm>
          </p:grpSpPr>
          <p:sp>
            <p:nvSpPr>
              <p:cNvPr id="1094" name="Google Shape;1094;p64"/>
              <p:cNvSpPr txBox="1"/>
              <p:nvPr/>
            </p:nvSpPr>
            <p:spPr>
              <a:xfrm rot="-5400000">
                <a:off x="2911213" y="3195929"/>
                <a:ext cx="415073"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20 octets</a:t>
                </a:r>
                <a:endParaRPr sz="1300">
                  <a:solidFill>
                    <a:srgbClr val="3F3F3F"/>
                  </a:solidFill>
                  <a:latin typeface="Arial"/>
                  <a:ea typeface="Arial"/>
                  <a:cs typeface="Arial"/>
                  <a:sym typeface="Arial"/>
                </a:endParaRPr>
              </a:p>
            </p:txBody>
          </p:sp>
          <p:cxnSp>
            <p:nvCxnSpPr>
              <p:cNvPr id="1095" name="Google Shape;1095;p64"/>
              <p:cNvCxnSpPr/>
              <p:nvPr/>
            </p:nvCxnSpPr>
            <p:spPr>
              <a:xfrm>
                <a:off x="3213487" y="2584441"/>
                <a:ext cx="0" cy="1344860"/>
              </a:xfrm>
              <a:prstGeom prst="straightConnector1">
                <a:avLst/>
              </a:prstGeom>
              <a:noFill/>
              <a:ln cap="flat" cmpd="sng" w="9525">
                <a:solidFill>
                  <a:srgbClr val="A5A5A5"/>
                </a:solidFill>
                <a:prstDash val="solid"/>
                <a:miter lim="800000"/>
                <a:headEnd len="sm" w="sm" type="none"/>
                <a:tailEnd len="sm" w="sm" type="none"/>
              </a:ln>
            </p:spPr>
          </p:cxnSp>
          <p:cxnSp>
            <p:nvCxnSpPr>
              <p:cNvPr id="1096" name="Google Shape;1096;p64"/>
              <p:cNvCxnSpPr/>
              <p:nvPr/>
            </p:nvCxnSpPr>
            <p:spPr>
              <a:xfrm rot="10800000">
                <a:off x="3171805" y="2584441"/>
                <a:ext cx="83364" cy="0"/>
              </a:xfrm>
              <a:prstGeom prst="straightConnector1">
                <a:avLst/>
              </a:prstGeom>
              <a:noFill/>
              <a:ln cap="flat" cmpd="sng" w="9525">
                <a:solidFill>
                  <a:srgbClr val="A5A5A5"/>
                </a:solidFill>
                <a:prstDash val="solid"/>
                <a:miter lim="800000"/>
                <a:headEnd len="sm" w="sm" type="none"/>
                <a:tailEnd len="sm" w="sm" type="none"/>
              </a:ln>
            </p:spPr>
          </p:cxnSp>
          <p:cxnSp>
            <p:nvCxnSpPr>
              <p:cNvPr id="1097" name="Google Shape;1097;p64"/>
              <p:cNvCxnSpPr/>
              <p:nvPr/>
            </p:nvCxnSpPr>
            <p:spPr>
              <a:xfrm rot="10800000">
                <a:off x="3171805" y="3930700"/>
                <a:ext cx="83364" cy="0"/>
              </a:xfrm>
              <a:prstGeom prst="straightConnector1">
                <a:avLst/>
              </a:prstGeom>
              <a:noFill/>
              <a:ln cap="flat" cmpd="sng" w="9525">
                <a:solidFill>
                  <a:srgbClr val="A5A5A5"/>
                </a:solidFill>
                <a:prstDash val="solid"/>
                <a:miter lim="800000"/>
                <a:headEnd len="sm" w="sm" type="none"/>
                <a:tailEnd len="sm" w="sm" type="none"/>
              </a:ln>
            </p:spPr>
          </p:cxnSp>
        </p:grpSp>
        <p:sp>
          <p:nvSpPr>
            <p:cNvPr id="1098" name="Google Shape;1098;p64"/>
            <p:cNvSpPr txBox="1"/>
            <p:nvPr/>
          </p:nvSpPr>
          <p:spPr>
            <a:xfrm>
              <a:off x="3137273" y="2744788"/>
              <a:ext cx="156262"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Bit:</a:t>
              </a:r>
              <a:endParaRPr sz="1300">
                <a:solidFill>
                  <a:srgbClr val="3F3F3F"/>
                </a:solidFill>
                <a:latin typeface="Arial"/>
                <a:ea typeface="Arial"/>
                <a:cs typeface="Arial"/>
                <a:sym typeface="Arial"/>
              </a:endParaRPr>
            </a:p>
          </p:txBody>
        </p:sp>
        <p:sp>
          <p:nvSpPr>
            <p:cNvPr id="1099" name="Google Shape;1099;p64"/>
            <p:cNvSpPr/>
            <p:nvPr/>
          </p:nvSpPr>
          <p:spPr>
            <a:xfrm>
              <a:off x="3270230" y="3609460"/>
              <a:ext cx="444422" cy="22436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36000">
              <a:noAutofit/>
            </a:bodyPr>
            <a:lstStyle/>
            <a:p>
              <a:pPr indent="0" lvl="0" marL="0" marR="0" rtl="0" algn="ctr">
                <a:lnSpc>
                  <a:spcPct val="80000"/>
                </a:lnSpc>
                <a:spcBef>
                  <a:spcPts val="0"/>
                </a:spcBef>
                <a:spcAft>
                  <a:spcPts val="0"/>
                </a:spcAft>
                <a:buNone/>
              </a:pPr>
              <a:r>
                <a:rPr lang="en-US" sz="1200">
                  <a:solidFill>
                    <a:srgbClr val="3F3F3F"/>
                  </a:solidFill>
                  <a:latin typeface="Arial"/>
                  <a:ea typeface="Arial"/>
                  <a:cs typeface="Arial"/>
                  <a:sym typeface="Arial"/>
                </a:rPr>
                <a:t>Độ dài </a:t>
              </a:r>
              <a:endParaRPr/>
            </a:p>
            <a:p>
              <a:pPr indent="0" lvl="0" marL="0" marR="0" rtl="0" algn="ctr">
                <a:lnSpc>
                  <a:spcPct val="80000"/>
                </a:lnSpc>
                <a:spcBef>
                  <a:spcPts val="0"/>
                </a:spcBef>
                <a:spcAft>
                  <a:spcPts val="0"/>
                </a:spcAft>
                <a:buNone/>
              </a:pPr>
              <a:r>
                <a:rPr lang="en-US" sz="1200">
                  <a:solidFill>
                    <a:srgbClr val="3F3F3F"/>
                  </a:solidFill>
                  <a:latin typeface="Arial"/>
                  <a:ea typeface="Arial"/>
                  <a:cs typeface="Arial"/>
                  <a:sym typeface="Arial"/>
                </a:rPr>
                <a:t>tiêu đề</a:t>
              </a:r>
              <a:endParaRPr sz="1200">
                <a:solidFill>
                  <a:srgbClr val="3F3F3F"/>
                </a:solidFill>
                <a:latin typeface="Arial"/>
                <a:ea typeface="Arial"/>
                <a:cs typeface="Arial"/>
                <a:sym typeface="Arial"/>
              </a:endParaRPr>
            </a:p>
          </p:txBody>
        </p:sp>
        <p:sp>
          <p:nvSpPr>
            <p:cNvPr id="1100" name="Google Shape;1100;p64"/>
            <p:cNvSpPr/>
            <p:nvPr/>
          </p:nvSpPr>
          <p:spPr>
            <a:xfrm>
              <a:off x="3714652" y="3609460"/>
              <a:ext cx="461452" cy="22436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Dùng sau</a:t>
              </a:r>
              <a:endParaRPr sz="1300">
                <a:solidFill>
                  <a:srgbClr val="3F3F3F"/>
                </a:solidFill>
                <a:latin typeface="Arial"/>
                <a:ea typeface="Arial"/>
                <a:cs typeface="Arial"/>
                <a:sym typeface="Arial"/>
              </a:endParaRPr>
            </a:p>
          </p:txBody>
        </p:sp>
        <p:sp>
          <p:nvSpPr>
            <p:cNvPr id="1101" name="Google Shape;1101;p64"/>
            <p:cNvSpPr/>
            <p:nvPr/>
          </p:nvSpPr>
          <p:spPr>
            <a:xfrm>
              <a:off x="4176103" y="3609460"/>
              <a:ext cx="825157" cy="22436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Cờ</a:t>
              </a:r>
              <a:endParaRPr sz="1300">
                <a:solidFill>
                  <a:srgbClr val="3F3F3F"/>
                </a:solidFill>
                <a:latin typeface="Arial"/>
                <a:ea typeface="Arial"/>
                <a:cs typeface="Arial"/>
                <a:sym typeface="Arial"/>
              </a:endParaRPr>
            </a:p>
          </p:txBody>
        </p:sp>
        <p:sp>
          <p:nvSpPr>
            <p:cNvPr id="1102" name="Google Shape;1102;p64"/>
            <p:cNvSpPr/>
            <p:nvPr/>
          </p:nvSpPr>
          <p:spPr>
            <a:xfrm>
              <a:off x="5006737" y="3609450"/>
              <a:ext cx="1743313" cy="22437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Cửa sổ</a:t>
              </a:r>
              <a:endParaRPr sz="1300">
                <a:solidFill>
                  <a:srgbClr val="3F3F3F"/>
                </a:solidFill>
                <a:latin typeface="Arial"/>
                <a:ea typeface="Arial"/>
                <a:cs typeface="Arial"/>
                <a:sym typeface="Arial"/>
              </a:endParaRPr>
            </a:p>
          </p:txBody>
        </p:sp>
        <p:sp>
          <p:nvSpPr>
            <p:cNvPr id="1103" name="Google Shape;1103;p64"/>
            <p:cNvSpPr/>
            <p:nvPr/>
          </p:nvSpPr>
          <p:spPr>
            <a:xfrm>
              <a:off x="3270230" y="3834284"/>
              <a:ext cx="1736506" cy="22436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Giá trị tổng kiểm</a:t>
              </a:r>
              <a:endParaRPr sz="1300">
                <a:solidFill>
                  <a:srgbClr val="3F3F3F"/>
                </a:solidFill>
                <a:latin typeface="Arial"/>
                <a:ea typeface="Arial"/>
                <a:cs typeface="Arial"/>
                <a:sym typeface="Arial"/>
              </a:endParaRPr>
            </a:p>
          </p:txBody>
        </p:sp>
        <p:sp>
          <p:nvSpPr>
            <p:cNvPr id="1104" name="Google Shape;1104;p64"/>
            <p:cNvSpPr/>
            <p:nvPr/>
          </p:nvSpPr>
          <p:spPr>
            <a:xfrm>
              <a:off x="5006737" y="3834283"/>
              <a:ext cx="1743313" cy="22437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Con trỏ khẩn cấp</a:t>
              </a:r>
              <a:endParaRPr sz="1300">
                <a:solidFill>
                  <a:srgbClr val="3F3F3F"/>
                </a:solidFill>
                <a:latin typeface="Arial"/>
                <a:ea typeface="Arial"/>
                <a:cs typeface="Arial"/>
                <a:sym typeface="Arial"/>
              </a:endParaRPr>
            </a:p>
          </p:txBody>
        </p:sp>
        <p:sp>
          <p:nvSpPr>
            <p:cNvPr id="1105" name="Google Shape;1105;p64"/>
            <p:cNvSpPr/>
            <p:nvPr/>
          </p:nvSpPr>
          <p:spPr>
            <a:xfrm>
              <a:off x="3270230" y="4058667"/>
              <a:ext cx="3479820" cy="22436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Tùy chọn và đệm lót</a:t>
              </a:r>
              <a:endParaRPr sz="1300">
                <a:solidFill>
                  <a:srgbClr val="3F3F3F"/>
                </a:solidFill>
                <a:latin typeface="Arial"/>
                <a:ea typeface="Arial"/>
                <a:cs typeface="Arial"/>
                <a:sym typeface="Arial"/>
              </a:endParaRPr>
            </a:p>
          </p:txBody>
        </p:sp>
        <p:sp>
          <p:nvSpPr>
            <p:cNvPr id="1106" name="Google Shape;1106;p64"/>
            <p:cNvSpPr/>
            <p:nvPr/>
          </p:nvSpPr>
          <p:spPr>
            <a:xfrm flipH="1" rot="5400000">
              <a:off x="6660789" y="3198328"/>
              <a:ext cx="276946"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rgbClr val="3F3F3F"/>
                </a:solidFill>
                <a:latin typeface="Arial"/>
                <a:ea typeface="Arial"/>
                <a:cs typeface="Arial"/>
                <a:sym typeface="Arial"/>
              </a:endParaRPr>
            </a:p>
          </p:txBody>
        </p:sp>
        <p:sp>
          <p:nvSpPr>
            <p:cNvPr id="1107" name="Google Shape;1107;p64"/>
            <p:cNvSpPr/>
            <p:nvPr/>
          </p:nvSpPr>
          <p:spPr>
            <a:xfrm flipH="1" rot="5400000">
              <a:off x="6660789" y="2973622"/>
              <a:ext cx="276946"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rgbClr val="3F3F3F"/>
                </a:solidFill>
                <a:latin typeface="Arial"/>
                <a:ea typeface="Arial"/>
                <a:cs typeface="Arial"/>
                <a:sym typeface="Arial"/>
              </a:endParaRPr>
            </a:p>
          </p:txBody>
        </p:sp>
        <p:sp>
          <p:nvSpPr>
            <p:cNvPr id="1108" name="Google Shape;1108;p64"/>
            <p:cNvSpPr/>
            <p:nvPr/>
          </p:nvSpPr>
          <p:spPr>
            <a:xfrm flipH="1" rot="5400000">
              <a:off x="6660789" y="4092463"/>
              <a:ext cx="276946"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rgbClr val="3F3F3F"/>
                </a:solidFill>
                <a:latin typeface="Arial"/>
                <a:ea typeface="Arial"/>
                <a:cs typeface="Arial"/>
                <a:sym typeface="Arial"/>
              </a:endParaRPr>
            </a:p>
          </p:txBody>
        </p:sp>
        <p:sp>
          <p:nvSpPr>
            <p:cNvPr id="1109" name="Google Shape;1109;p64"/>
            <p:cNvSpPr/>
            <p:nvPr/>
          </p:nvSpPr>
          <p:spPr>
            <a:xfrm flipH="1" rot="5400000">
              <a:off x="6660789" y="3868645"/>
              <a:ext cx="276946"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rgbClr val="3F3F3F"/>
                </a:solidFill>
                <a:latin typeface="Arial"/>
                <a:ea typeface="Arial"/>
                <a:cs typeface="Arial"/>
                <a:sym typeface="Arial"/>
              </a:endParaRPr>
            </a:p>
          </p:txBody>
        </p:sp>
        <p:sp>
          <p:nvSpPr>
            <p:cNvPr id="1110" name="Google Shape;1110;p64"/>
            <p:cNvSpPr/>
            <p:nvPr/>
          </p:nvSpPr>
          <p:spPr>
            <a:xfrm flipH="1" rot="5400000">
              <a:off x="6660789" y="3643939"/>
              <a:ext cx="276946"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rgbClr val="3F3F3F"/>
                </a:solidFill>
                <a:latin typeface="Arial"/>
                <a:ea typeface="Arial"/>
                <a:cs typeface="Arial"/>
                <a:sym typeface="Arial"/>
              </a:endParaRPr>
            </a:p>
          </p:txBody>
        </p:sp>
        <p:sp>
          <p:nvSpPr>
            <p:cNvPr id="1111" name="Google Shape;1111;p64"/>
            <p:cNvSpPr txBox="1"/>
            <p:nvPr/>
          </p:nvSpPr>
          <p:spPr>
            <a:xfrm>
              <a:off x="4732181" y="4384763"/>
              <a:ext cx="654350"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(a) Tiêu đề TCP</a:t>
              </a:r>
              <a:endParaRPr sz="1300">
                <a:solidFill>
                  <a:srgbClr val="3F3F3F"/>
                </a:solidFill>
                <a:latin typeface="Arial"/>
                <a:ea typeface="Arial"/>
                <a:cs typeface="Arial"/>
                <a:sym typeface="Arial"/>
              </a:endParaRPr>
            </a:p>
          </p:txBody>
        </p:sp>
        <p:sp>
          <p:nvSpPr>
            <p:cNvPr id="1112" name="Google Shape;1112;p64"/>
            <p:cNvSpPr/>
            <p:nvPr/>
          </p:nvSpPr>
          <p:spPr>
            <a:xfrm>
              <a:off x="3270230" y="4926544"/>
              <a:ext cx="1736506" cy="22436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Cổng nguồn</a:t>
              </a:r>
              <a:endParaRPr sz="1300">
                <a:solidFill>
                  <a:srgbClr val="3F3F3F"/>
                </a:solidFill>
                <a:latin typeface="Arial"/>
                <a:ea typeface="Arial"/>
                <a:cs typeface="Arial"/>
                <a:sym typeface="Arial"/>
              </a:endParaRPr>
            </a:p>
          </p:txBody>
        </p:sp>
        <p:sp>
          <p:nvSpPr>
            <p:cNvPr id="1113" name="Google Shape;1113;p64"/>
            <p:cNvSpPr/>
            <p:nvPr/>
          </p:nvSpPr>
          <p:spPr>
            <a:xfrm>
              <a:off x="5006737" y="4926543"/>
              <a:ext cx="1743313" cy="22437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Cổng đích</a:t>
              </a:r>
              <a:endParaRPr sz="1300">
                <a:solidFill>
                  <a:srgbClr val="3F3F3F"/>
                </a:solidFill>
                <a:latin typeface="Arial"/>
                <a:ea typeface="Arial"/>
                <a:cs typeface="Arial"/>
                <a:sym typeface="Arial"/>
              </a:endParaRPr>
            </a:p>
          </p:txBody>
        </p:sp>
        <p:sp>
          <p:nvSpPr>
            <p:cNvPr id="1114" name="Google Shape;1114;p64"/>
            <p:cNvSpPr/>
            <p:nvPr/>
          </p:nvSpPr>
          <p:spPr>
            <a:xfrm>
              <a:off x="3270228" y="4870391"/>
              <a:ext cx="3578246" cy="57018"/>
            </a:xfrm>
            <a:custGeom>
              <a:rect b="b" l="l" r="r" t="t"/>
              <a:pathLst>
                <a:path extrusionOk="0" h="48101" w="3578246">
                  <a:moveTo>
                    <a:pt x="109224" y="0"/>
                  </a:moveTo>
                  <a:lnTo>
                    <a:pt x="510448" y="0"/>
                  </a:lnTo>
                  <a:lnTo>
                    <a:pt x="546121" y="0"/>
                  </a:lnTo>
                  <a:lnTo>
                    <a:pt x="914324" y="0"/>
                  </a:lnTo>
                  <a:lnTo>
                    <a:pt x="946067" y="0"/>
                  </a:lnTo>
                  <a:lnTo>
                    <a:pt x="1303605" y="0"/>
                  </a:lnTo>
                  <a:lnTo>
                    <a:pt x="1349943" y="0"/>
                  </a:lnTo>
                  <a:lnTo>
                    <a:pt x="1588662" y="0"/>
                  </a:lnTo>
                  <a:lnTo>
                    <a:pt x="1739224" y="0"/>
                  </a:lnTo>
                  <a:lnTo>
                    <a:pt x="1856408" y="0"/>
                  </a:lnTo>
                  <a:lnTo>
                    <a:pt x="2024280" y="0"/>
                  </a:lnTo>
                  <a:lnTo>
                    <a:pt x="3578246" y="0"/>
                  </a:lnTo>
                  <a:cubicBezTo>
                    <a:pt x="3543419" y="16034"/>
                    <a:pt x="3508776" y="32068"/>
                    <a:pt x="3473948" y="48101"/>
                  </a:cubicBezTo>
                  <a:lnTo>
                    <a:pt x="1735525" y="45719"/>
                  </a:lnTo>
                  <a:lnTo>
                    <a:pt x="1630320" y="45719"/>
                  </a:lnTo>
                  <a:lnTo>
                    <a:pt x="1479757" y="45719"/>
                  </a:lnTo>
                  <a:lnTo>
                    <a:pt x="1241038" y="45719"/>
                  </a:lnTo>
                  <a:lnTo>
                    <a:pt x="1194701" y="45719"/>
                  </a:lnTo>
                  <a:lnTo>
                    <a:pt x="837162" y="45719"/>
                  </a:lnTo>
                  <a:lnTo>
                    <a:pt x="805420" y="45719"/>
                  </a:lnTo>
                  <a:lnTo>
                    <a:pt x="436897" y="45719"/>
                  </a:lnTo>
                  <a:lnTo>
                    <a:pt x="401544" y="45719"/>
                  </a:lnTo>
                  <a:lnTo>
                    <a:pt x="0" y="45719"/>
                  </a:lnTo>
                  <a:close/>
                </a:path>
              </a:pathLst>
            </a:cu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rgbClr val="3F3F3F"/>
                </a:solidFill>
                <a:latin typeface="Arial"/>
                <a:ea typeface="Arial"/>
                <a:cs typeface="Arial"/>
                <a:sym typeface="Arial"/>
              </a:endParaRPr>
            </a:p>
          </p:txBody>
        </p:sp>
        <p:sp>
          <p:nvSpPr>
            <p:cNvPr id="1115" name="Google Shape;1115;p64"/>
            <p:cNvSpPr txBox="1"/>
            <p:nvPr/>
          </p:nvSpPr>
          <p:spPr>
            <a:xfrm>
              <a:off x="3378460" y="4733509"/>
              <a:ext cx="61529"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0</a:t>
              </a:r>
              <a:endParaRPr sz="1300">
                <a:solidFill>
                  <a:srgbClr val="3F3F3F"/>
                </a:solidFill>
                <a:latin typeface="Arial"/>
                <a:ea typeface="Arial"/>
                <a:cs typeface="Arial"/>
                <a:sym typeface="Arial"/>
              </a:endParaRPr>
            </a:p>
          </p:txBody>
        </p:sp>
        <p:sp>
          <p:nvSpPr>
            <p:cNvPr id="1116" name="Google Shape;1116;p64"/>
            <p:cNvSpPr txBox="1"/>
            <p:nvPr/>
          </p:nvSpPr>
          <p:spPr>
            <a:xfrm>
              <a:off x="5174539" y="4733509"/>
              <a:ext cx="99618"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16</a:t>
              </a:r>
              <a:endParaRPr sz="1300">
                <a:solidFill>
                  <a:srgbClr val="3F3F3F"/>
                </a:solidFill>
                <a:latin typeface="Arial"/>
                <a:ea typeface="Arial"/>
                <a:cs typeface="Arial"/>
                <a:sym typeface="Arial"/>
              </a:endParaRPr>
            </a:p>
          </p:txBody>
        </p:sp>
        <p:sp>
          <p:nvSpPr>
            <p:cNvPr id="1117" name="Google Shape;1117;p64"/>
            <p:cNvSpPr txBox="1"/>
            <p:nvPr/>
          </p:nvSpPr>
          <p:spPr>
            <a:xfrm>
              <a:off x="6748171" y="4733509"/>
              <a:ext cx="99618"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31</a:t>
              </a:r>
              <a:endParaRPr sz="1300">
                <a:solidFill>
                  <a:srgbClr val="3F3F3F"/>
                </a:solidFill>
                <a:latin typeface="Arial"/>
                <a:ea typeface="Arial"/>
                <a:cs typeface="Arial"/>
                <a:sym typeface="Arial"/>
              </a:endParaRPr>
            </a:p>
          </p:txBody>
        </p:sp>
        <p:grpSp>
          <p:nvGrpSpPr>
            <p:cNvPr id="1118" name="Google Shape;1118;p64"/>
            <p:cNvGrpSpPr/>
            <p:nvPr/>
          </p:nvGrpSpPr>
          <p:grpSpPr>
            <a:xfrm>
              <a:off x="3057808" y="4924010"/>
              <a:ext cx="197361" cy="450897"/>
              <a:chOff x="3057808" y="2584441"/>
              <a:chExt cx="197361" cy="450897"/>
            </a:xfrm>
          </p:grpSpPr>
          <p:sp>
            <p:nvSpPr>
              <p:cNvPr id="1119" name="Google Shape;1119;p64"/>
              <p:cNvSpPr txBox="1"/>
              <p:nvPr/>
            </p:nvSpPr>
            <p:spPr>
              <a:xfrm rot="-5400000">
                <a:off x="2939536" y="2748947"/>
                <a:ext cx="358428"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8 octets</a:t>
                </a:r>
                <a:endParaRPr sz="1300">
                  <a:solidFill>
                    <a:srgbClr val="3F3F3F"/>
                  </a:solidFill>
                  <a:latin typeface="Arial"/>
                  <a:ea typeface="Arial"/>
                  <a:cs typeface="Arial"/>
                  <a:sym typeface="Arial"/>
                </a:endParaRPr>
              </a:p>
            </p:txBody>
          </p:sp>
          <p:cxnSp>
            <p:nvCxnSpPr>
              <p:cNvPr id="1120" name="Google Shape;1120;p64"/>
              <p:cNvCxnSpPr/>
              <p:nvPr/>
            </p:nvCxnSpPr>
            <p:spPr>
              <a:xfrm>
                <a:off x="3213487" y="2584441"/>
                <a:ext cx="0" cy="450897"/>
              </a:xfrm>
              <a:prstGeom prst="straightConnector1">
                <a:avLst/>
              </a:prstGeom>
              <a:noFill/>
              <a:ln cap="flat" cmpd="sng" w="9525">
                <a:solidFill>
                  <a:srgbClr val="A5A5A5"/>
                </a:solidFill>
                <a:prstDash val="solid"/>
                <a:miter lim="800000"/>
                <a:headEnd len="sm" w="sm" type="none"/>
                <a:tailEnd len="sm" w="sm" type="none"/>
              </a:ln>
            </p:spPr>
          </p:cxnSp>
          <p:cxnSp>
            <p:nvCxnSpPr>
              <p:cNvPr id="1121" name="Google Shape;1121;p64"/>
              <p:cNvCxnSpPr/>
              <p:nvPr/>
            </p:nvCxnSpPr>
            <p:spPr>
              <a:xfrm rot="10800000">
                <a:off x="3171805" y="2584441"/>
                <a:ext cx="83364" cy="0"/>
              </a:xfrm>
              <a:prstGeom prst="straightConnector1">
                <a:avLst/>
              </a:prstGeom>
              <a:noFill/>
              <a:ln cap="flat" cmpd="sng" w="9525">
                <a:solidFill>
                  <a:srgbClr val="A5A5A5"/>
                </a:solidFill>
                <a:prstDash val="solid"/>
                <a:miter lim="800000"/>
                <a:headEnd len="sm" w="sm" type="none"/>
                <a:tailEnd len="sm" w="sm" type="none"/>
              </a:ln>
            </p:spPr>
          </p:cxnSp>
          <p:cxnSp>
            <p:nvCxnSpPr>
              <p:cNvPr id="1122" name="Google Shape;1122;p64"/>
              <p:cNvCxnSpPr/>
              <p:nvPr/>
            </p:nvCxnSpPr>
            <p:spPr>
              <a:xfrm rot="10800000">
                <a:off x="3171805" y="3035338"/>
                <a:ext cx="83364" cy="0"/>
              </a:xfrm>
              <a:prstGeom prst="straightConnector1">
                <a:avLst/>
              </a:prstGeom>
              <a:noFill/>
              <a:ln cap="flat" cmpd="sng" w="9525">
                <a:solidFill>
                  <a:srgbClr val="A5A5A5"/>
                </a:solidFill>
                <a:prstDash val="solid"/>
                <a:miter lim="800000"/>
                <a:headEnd len="sm" w="sm" type="none"/>
                <a:tailEnd len="sm" w="sm" type="none"/>
              </a:ln>
            </p:spPr>
          </p:cxnSp>
        </p:grpSp>
        <p:sp>
          <p:nvSpPr>
            <p:cNvPr id="1123" name="Google Shape;1123;p64"/>
            <p:cNvSpPr txBox="1"/>
            <p:nvPr/>
          </p:nvSpPr>
          <p:spPr>
            <a:xfrm>
              <a:off x="3137272" y="4733509"/>
              <a:ext cx="156262"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Bit:</a:t>
              </a:r>
              <a:endParaRPr sz="1300">
                <a:solidFill>
                  <a:srgbClr val="3F3F3F"/>
                </a:solidFill>
                <a:latin typeface="Arial"/>
                <a:ea typeface="Arial"/>
                <a:cs typeface="Arial"/>
                <a:sym typeface="Arial"/>
              </a:endParaRPr>
            </a:p>
          </p:txBody>
        </p:sp>
        <p:sp>
          <p:nvSpPr>
            <p:cNvPr id="1124" name="Google Shape;1124;p64"/>
            <p:cNvSpPr/>
            <p:nvPr/>
          </p:nvSpPr>
          <p:spPr>
            <a:xfrm flipH="1" rot="5400000">
              <a:off x="6660789" y="5187586"/>
              <a:ext cx="276946"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rgbClr val="3F3F3F"/>
                </a:solidFill>
                <a:latin typeface="Arial"/>
                <a:ea typeface="Arial"/>
                <a:cs typeface="Arial"/>
                <a:sym typeface="Arial"/>
              </a:endParaRPr>
            </a:p>
          </p:txBody>
        </p:sp>
        <p:sp>
          <p:nvSpPr>
            <p:cNvPr id="1125" name="Google Shape;1125;p64"/>
            <p:cNvSpPr/>
            <p:nvPr/>
          </p:nvSpPr>
          <p:spPr>
            <a:xfrm flipH="1" rot="5400000">
              <a:off x="6660789" y="4962880"/>
              <a:ext cx="276946"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300">
                <a:solidFill>
                  <a:srgbClr val="3F3F3F"/>
                </a:solidFill>
                <a:latin typeface="Arial"/>
                <a:ea typeface="Arial"/>
                <a:cs typeface="Arial"/>
                <a:sym typeface="Arial"/>
              </a:endParaRPr>
            </a:p>
          </p:txBody>
        </p:sp>
        <p:sp>
          <p:nvSpPr>
            <p:cNvPr id="1126" name="Google Shape;1126;p64"/>
            <p:cNvSpPr/>
            <p:nvPr/>
          </p:nvSpPr>
          <p:spPr>
            <a:xfrm>
              <a:off x="3270230" y="5150908"/>
              <a:ext cx="1736506" cy="22436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Độ dài đoạn</a:t>
              </a:r>
              <a:endParaRPr sz="1300">
                <a:solidFill>
                  <a:srgbClr val="3F3F3F"/>
                </a:solidFill>
                <a:latin typeface="Arial"/>
                <a:ea typeface="Arial"/>
                <a:cs typeface="Arial"/>
                <a:sym typeface="Arial"/>
              </a:endParaRPr>
            </a:p>
          </p:txBody>
        </p:sp>
        <p:sp>
          <p:nvSpPr>
            <p:cNvPr id="1127" name="Google Shape;1127;p64"/>
            <p:cNvSpPr/>
            <p:nvPr/>
          </p:nvSpPr>
          <p:spPr>
            <a:xfrm>
              <a:off x="5006737" y="5150907"/>
              <a:ext cx="1743313" cy="22437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Giá trị tổng kiểm</a:t>
              </a:r>
              <a:endParaRPr sz="1300">
                <a:solidFill>
                  <a:srgbClr val="3F3F3F"/>
                </a:solidFill>
                <a:latin typeface="Arial"/>
                <a:ea typeface="Arial"/>
                <a:cs typeface="Arial"/>
                <a:sym typeface="Arial"/>
              </a:endParaRPr>
            </a:p>
          </p:txBody>
        </p:sp>
        <p:cxnSp>
          <p:nvCxnSpPr>
            <p:cNvPr id="1128" name="Google Shape;1128;p64"/>
            <p:cNvCxnSpPr/>
            <p:nvPr/>
          </p:nvCxnSpPr>
          <p:spPr>
            <a:xfrm flipH="1">
              <a:off x="5001261" y="4872465"/>
              <a:ext cx="125796" cy="53907"/>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sp>
          <p:nvSpPr>
            <p:cNvPr id="1129" name="Google Shape;1129;p64"/>
            <p:cNvSpPr txBox="1"/>
            <p:nvPr/>
          </p:nvSpPr>
          <p:spPr>
            <a:xfrm>
              <a:off x="4628163" y="5474004"/>
              <a:ext cx="862375" cy="121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300"/>
                <a:buFont typeface="Arial"/>
                <a:buNone/>
              </a:pPr>
              <a:r>
                <a:rPr lang="en-US" sz="1300">
                  <a:solidFill>
                    <a:srgbClr val="3F3F3F"/>
                  </a:solidFill>
                  <a:latin typeface="Arial"/>
                  <a:ea typeface="Arial"/>
                  <a:cs typeface="Arial"/>
                  <a:sym typeface="Arial"/>
                </a:rPr>
                <a:t>(b) Tiêu đề của UDP</a:t>
              </a:r>
              <a:endParaRPr sz="1300">
                <a:solidFill>
                  <a:srgbClr val="3F3F3F"/>
                </a:solidFill>
                <a:latin typeface="Arial"/>
                <a:ea typeface="Arial"/>
                <a:cs typeface="Arial"/>
                <a:sym typeface="Aria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6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1136" name="Google Shape;1136;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137" name="Google Shape;1137;p6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IP và IPv6</a:t>
            </a:r>
            <a:endParaRPr/>
          </a:p>
        </p:txBody>
      </p:sp>
      <p:sp>
        <p:nvSpPr>
          <p:cNvPr id="1138" name="Google Shape;1138;p65"/>
          <p:cNvSpPr/>
          <p:nvPr/>
        </p:nvSpPr>
        <p:spPr>
          <a:xfrm>
            <a:off x="580388" y="1944537"/>
            <a:ext cx="8619175" cy="90281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IP hỗ trợ các địa chỉ nguồn và đích 32 bit</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IPv6 (tiêu chuẩn 1996) hỗ trợ các địa chỉ 128 bit</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Quá trình truyền dữ liệu đến IPv6 sẽ rất chậm</a:t>
            </a:r>
            <a:endParaRPr sz="1400">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6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1145" name="Google Shape;1145;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146" name="Google Shape;1146;p6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Tiêu đề IP</a:t>
            </a:r>
            <a:endParaRPr/>
          </a:p>
        </p:txBody>
      </p:sp>
      <p:grpSp>
        <p:nvGrpSpPr>
          <p:cNvPr id="1147" name="Google Shape;1147;p66"/>
          <p:cNvGrpSpPr/>
          <p:nvPr/>
        </p:nvGrpSpPr>
        <p:grpSpPr>
          <a:xfrm>
            <a:off x="2551123" y="1665104"/>
            <a:ext cx="4806619" cy="1826693"/>
            <a:chOff x="2551123" y="1559767"/>
            <a:chExt cx="4806619" cy="1826693"/>
          </a:xfrm>
        </p:grpSpPr>
        <p:sp>
          <p:nvSpPr>
            <p:cNvPr id="1148" name="Google Shape;1148;p66"/>
            <p:cNvSpPr txBox="1"/>
            <p:nvPr/>
          </p:nvSpPr>
          <p:spPr>
            <a:xfrm>
              <a:off x="2963220" y="1559767"/>
              <a:ext cx="92974"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0</a:t>
              </a:r>
              <a:endParaRPr sz="1200">
                <a:solidFill>
                  <a:srgbClr val="3F3F3F"/>
                </a:solidFill>
                <a:latin typeface="Arial"/>
                <a:ea typeface="Arial"/>
                <a:cs typeface="Arial"/>
                <a:sym typeface="Arial"/>
              </a:endParaRPr>
            </a:p>
          </p:txBody>
        </p:sp>
        <p:sp>
          <p:nvSpPr>
            <p:cNvPr id="1149" name="Google Shape;1149;p66"/>
            <p:cNvSpPr txBox="1"/>
            <p:nvPr/>
          </p:nvSpPr>
          <p:spPr>
            <a:xfrm>
              <a:off x="3556051" y="1559767"/>
              <a:ext cx="86562"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4</a:t>
              </a:r>
              <a:endParaRPr sz="1200">
                <a:solidFill>
                  <a:srgbClr val="3F3F3F"/>
                </a:solidFill>
                <a:latin typeface="Arial"/>
                <a:ea typeface="Arial"/>
                <a:cs typeface="Arial"/>
                <a:sym typeface="Arial"/>
              </a:endParaRPr>
            </a:p>
          </p:txBody>
        </p:sp>
        <p:sp>
          <p:nvSpPr>
            <p:cNvPr id="1150" name="Google Shape;1150;p66"/>
            <p:cNvSpPr txBox="1"/>
            <p:nvPr/>
          </p:nvSpPr>
          <p:spPr>
            <a:xfrm>
              <a:off x="4105463" y="1559767"/>
              <a:ext cx="88166"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8</a:t>
              </a:r>
              <a:endParaRPr sz="1200">
                <a:solidFill>
                  <a:srgbClr val="3F3F3F"/>
                </a:solidFill>
                <a:latin typeface="Arial"/>
                <a:ea typeface="Arial"/>
                <a:cs typeface="Arial"/>
                <a:sym typeface="Arial"/>
              </a:endParaRPr>
            </a:p>
          </p:txBody>
        </p:sp>
        <p:sp>
          <p:nvSpPr>
            <p:cNvPr id="1151" name="Google Shape;1151;p66"/>
            <p:cNvSpPr txBox="1"/>
            <p:nvPr/>
          </p:nvSpPr>
          <p:spPr>
            <a:xfrm>
              <a:off x="4945738" y="1559767"/>
              <a:ext cx="153888"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14</a:t>
              </a:r>
              <a:endParaRPr sz="1200">
                <a:solidFill>
                  <a:srgbClr val="3F3F3F"/>
                </a:solidFill>
                <a:latin typeface="Arial"/>
                <a:ea typeface="Arial"/>
                <a:cs typeface="Arial"/>
                <a:sym typeface="Arial"/>
              </a:endParaRPr>
            </a:p>
          </p:txBody>
        </p:sp>
        <p:sp>
          <p:nvSpPr>
            <p:cNvPr id="1152" name="Google Shape;1152;p66"/>
            <p:cNvSpPr txBox="1"/>
            <p:nvPr/>
          </p:nvSpPr>
          <p:spPr>
            <a:xfrm>
              <a:off x="5222152" y="1559767"/>
              <a:ext cx="152286"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16</a:t>
              </a:r>
              <a:endParaRPr sz="1200">
                <a:solidFill>
                  <a:srgbClr val="3F3F3F"/>
                </a:solidFill>
                <a:latin typeface="Arial"/>
                <a:ea typeface="Arial"/>
                <a:cs typeface="Arial"/>
                <a:sym typeface="Arial"/>
              </a:endParaRPr>
            </a:p>
          </p:txBody>
        </p:sp>
        <p:grpSp>
          <p:nvGrpSpPr>
            <p:cNvPr id="1153" name="Google Shape;1153;p66"/>
            <p:cNvGrpSpPr/>
            <p:nvPr/>
          </p:nvGrpSpPr>
          <p:grpSpPr>
            <a:xfrm>
              <a:off x="2819664" y="1742314"/>
              <a:ext cx="4526402" cy="1357479"/>
              <a:chOff x="3258497" y="2538722"/>
              <a:chExt cx="3589978" cy="1076644"/>
            </a:xfrm>
          </p:grpSpPr>
          <p:sp>
            <p:nvSpPr>
              <p:cNvPr id="1154" name="Google Shape;1154;p66"/>
              <p:cNvSpPr/>
              <p:nvPr/>
            </p:nvSpPr>
            <p:spPr>
              <a:xfrm>
                <a:off x="3258497" y="2585435"/>
                <a:ext cx="441345"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Phiên bản</a:t>
                </a:r>
                <a:endParaRPr sz="1100">
                  <a:solidFill>
                    <a:srgbClr val="3F3F3F"/>
                  </a:solidFill>
                  <a:latin typeface="Arial"/>
                  <a:ea typeface="Arial"/>
                  <a:cs typeface="Arial"/>
                  <a:sym typeface="Arial"/>
                </a:endParaRPr>
              </a:p>
            </p:txBody>
          </p:sp>
          <p:sp>
            <p:nvSpPr>
              <p:cNvPr id="1155" name="Google Shape;1155;p66"/>
              <p:cNvSpPr/>
              <p:nvPr/>
            </p:nvSpPr>
            <p:spPr>
              <a:xfrm>
                <a:off x="3711576" y="2585960"/>
                <a:ext cx="438150"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IHL</a:t>
                </a:r>
                <a:endParaRPr sz="1200">
                  <a:solidFill>
                    <a:srgbClr val="3F3F3F"/>
                  </a:solidFill>
                  <a:latin typeface="Arial"/>
                  <a:ea typeface="Arial"/>
                  <a:cs typeface="Arial"/>
                  <a:sym typeface="Arial"/>
                </a:endParaRPr>
              </a:p>
            </p:txBody>
          </p:sp>
          <p:sp>
            <p:nvSpPr>
              <p:cNvPr id="1156" name="Google Shape;1156;p66"/>
              <p:cNvSpPr/>
              <p:nvPr/>
            </p:nvSpPr>
            <p:spPr>
              <a:xfrm>
                <a:off x="4149726" y="2585960"/>
                <a:ext cx="647699"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DS</a:t>
                </a:r>
                <a:endParaRPr sz="1200">
                  <a:solidFill>
                    <a:srgbClr val="3F3F3F"/>
                  </a:solidFill>
                  <a:latin typeface="Arial"/>
                  <a:ea typeface="Arial"/>
                  <a:cs typeface="Arial"/>
                  <a:sym typeface="Arial"/>
                </a:endParaRPr>
              </a:p>
            </p:txBody>
          </p:sp>
          <p:sp>
            <p:nvSpPr>
              <p:cNvPr id="1157" name="Google Shape;1157;p66"/>
              <p:cNvSpPr/>
              <p:nvPr/>
            </p:nvSpPr>
            <p:spPr>
              <a:xfrm>
                <a:off x="4797425" y="2585960"/>
                <a:ext cx="209550"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ECN</a:t>
                </a:r>
                <a:endParaRPr sz="1200">
                  <a:solidFill>
                    <a:srgbClr val="3F3F3F"/>
                  </a:solidFill>
                  <a:latin typeface="Arial"/>
                  <a:ea typeface="Arial"/>
                  <a:cs typeface="Arial"/>
                  <a:sym typeface="Arial"/>
                </a:endParaRPr>
              </a:p>
            </p:txBody>
          </p:sp>
          <p:sp>
            <p:nvSpPr>
              <p:cNvPr id="1158" name="Google Shape;1158;p66"/>
              <p:cNvSpPr/>
              <p:nvPr/>
            </p:nvSpPr>
            <p:spPr>
              <a:xfrm>
                <a:off x="5005754" y="2585960"/>
                <a:ext cx="1744296"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Tổng độ dài</a:t>
                </a:r>
                <a:endParaRPr sz="1200">
                  <a:solidFill>
                    <a:srgbClr val="3F3F3F"/>
                  </a:solidFill>
                  <a:latin typeface="Arial"/>
                  <a:ea typeface="Arial"/>
                  <a:cs typeface="Arial"/>
                  <a:sym typeface="Arial"/>
                </a:endParaRPr>
              </a:p>
            </p:txBody>
          </p:sp>
          <p:sp>
            <p:nvSpPr>
              <p:cNvPr id="1159" name="Google Shape;1159;p66"/>
              <p:cNvSpPr/>
              <p:nvPr/>
            </p:nvSpPr>
            <p:spPr>
              <a:xfrm>
                <a:off x="3270230" y="2758204"/>
                <a:ext cx="1735524"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Nhận diện</a:t>
                </a:r>
                <a:endParaRPr sz="1200">
                  <a:solidFill>
                    <a:srgbClr val="3F3F3F"/>
                  </a:solidFill>
                  <a:latin typeface="Arial"/>
                  <a:ea typeface="Arial"/>
                  <a:cs typeface="Arial"/>
                  <a:sym typeface="Arial"/>
                </a:endParaRPr>
              </a:p>
            </p:txBody>
          </p:sp>
          <p:sp>
            <p:nvSpPr>
              <p:cNvPr id="1160" name="Google Shape;1160;p66"/>
              <p:cNvSpPr/>
              <p:nvPr/>
            </p:nvSpPr>
            <p:spPr>
              <a:xfrm>
                <a:off x="5005754" y="2758204"/>
                <a:ext cx="334596"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Cờ</a:t>
                </a:r>
                <a:endParaRPr sz="1200">
                  <a:solidFill>
                    <a:srgbClr val="3F3F3F"/>
                  </a:solidFill>
                  <a:latin typeface="Arial"/>
                  <a:ea typeface="Arial"/>
                  <a:cs typeface="Arial"/>
                  <a:sym typeface="Arial"/>
                </a:endParaRPr>
              </a:p>
            </p:txBody>
          </p:sp>
          <p:sp>
            <p:nvSpPr>
              <p:cNvPr id="1161" name="Google Shape;1161;p66"/>
              <p:cNvSpPr/>
              <p:nvPr/>
            </p:nvSpPr>
            <p:spPr>
              <a:xfrm>
                <a:off x="5340350" y="2758204"/>
                <a:ext cx="1409700"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Vị trí phân mảnh</a:t>
                </a:r>
                <a:endParaRPr sz="1200">
                  <a:solidFill>
                    <a:srgbClr val="3F3F3F"/>
                  </a:solidFill>
                  <a:latin typeface="Arial"/>
                  <a:ea typeface="Arial"/>
                  <a:cs typeface="Arial"/>
                  <a:sym typeface="Arial"/>
                </a:endParaRPr>
              </a:p>
            </p:txBody>
          </p:sp>
          <p:sp>
            <p:nvSpPr>
              <p:cNvPr id="1162" name="Google Shape;1162;p66"/>
              <p:cNvSpPr/>
              <p:nvPr/>
            </p:nvSpPr>
            <p:spPr>
              <a:xfrm>
                <a:off x="3270230" y="2927203"/>
                <a:ext cx="879496"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Thời gian tồn tại</a:t>
                </a:r>
                <a:endParaRPr sz="1200">
                  <a:solidFill>
                    <a:srgbClr val="3F3F3F"/>
                  </a:solidFill>
                  <a:latin typeface="Arial"/>
                  <a:ea typeface="Arial"/>
                  <a:cs typeface="Arial"/>
                  <a:sym typeface="Arial"/>
                </a:endParaRPr>
              </a:p>
            </p:txBody>
          </p:sp>
          <p:sp>
            <p:nvSpPr>
              <p:cNvPr id="1163" name="Google Shape;1163;p66"/>
              <p:cNvSpPr/>
              <p:nvPr/>
            </p:nvSpPr>
            <p:spPr>
              <a:xfrm>
                <a:off x="4149726" y="2927203"/>
                <a:ext cx="856028"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Giao thức</a:t>
                </a:r>
                <a:endParaRPr sz="1200">
                  <a:solidFill>
                    <a:srgbClr val="3F3F3F"/>
                  </a:solidFill>
                  <a:latin typeface="Arial"/>
                  <a:ea typeface="Arial"/>
                  <a:cs typeface="Arial"/>
                  <a:sym typeface="Arial"/>
                </a:endParaRPr>
              </a:p>
            </p:txBody>
          </p:sp>
          <p:sp>
            <p:nvSpPr>
              <p:cNvPr id="1164" name="Google Shape;1164;p66"/>
              <p:cNvSpPr/>
              <p:nvPr/>
            </p:nvSpPr>
            <p:spPr>
              <a:xfrm>
                <a:off x="5005754" y="2927203"/>
                <a:ext cx="1744296"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Tổng kiểm tiêu đề</a:t>
                </a:r>
                <a:endParaRPr sz="1200">
                  <a:solidFill>
                    <a:srgbClr val="3F3F3F"/>
                  </a:solidFill>
                  <a:latin typeface="Arial"/>
                  <a:ea typeface="Arial"/>
                  <a:cs typeface="Arial"/>
                  <a:sym typeface="Arial"/>
                </a:endParaRPr>
              </a:p>
            </p:txBody>
          </p:sp>
          <p:sp>
            <p:nvSpPr>
              <p:cNvPr id="1165" name="Google Shape;1165;p66"/>
              <p:cNvSpPr/>
              <p:nvPr/>
            </p:nvSpPr>
            <p:spPr>
              <a:xfrm>
                <a:off x="3270230" y="3098634"/>
                <a:ext cx="3479820"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Địa chỉ nguồn</a:t>
                </a:r>
                <a:endParaRPr sz="1200">
                  <a:solidFill>
                    <a:srgbClr val="3F3F3F"/>
                  </a:solidFill>
                  <a:latin typeface="Arial"/>
                  <a:ea typeface="Arial"/>
                  <a:cs typeface="Arial"/>
                  <a:sym typeface="Arial"/>
                </a:endParaRPr>
              </a:p>
            </p:txBody>
          </p:sp>
          <p:sp>
            <p:nvSpPr>
              <p:cNvPr id="1166" name="Google Shape;1166;p66"/>
              <p:cNvSpPr/>
              <p:nvPr/>
            </p:nvSpPr>
            <p:spPr>
              <a:xfrm>
                <a:off x="3270230" y="3270878"/>
                <a:ext cx="3479820"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Địa chỉ đích</a:t>
                </a:r>
                <a:endParaRPr sz="1200">
                  <a:solidFill>
                    <a:srgbClr val="3F3F3F"/>
                  </a:solidFill>
                  <a:latin typeface="Arial"/>
                  <a:ea typeface="Arial"/>
                  <a:cs typeface="Arial"/>
                  <a:sym typeface="Arial"/>
                </a:endParaRPr>
              </a:p>
            </p:txBody>
          </p:sp>
          <p:sp>
            <p:nvSpPr>
              <p:cNvPr id="1167" name="Google Shape;1167;p66"/>
              <p:cNvSpPr/>
              <p:nvPr/>
            </p:nvSpPr>
            <p:spPr>
              <a:xfrm>
                <a:off x="3270230" y="3443122"/>
                <a:ext cx="3479820"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Tùy chọn + đệm lót</a:t>
                </a:r>
                <a:endParaRPr sz="1200">
                  <a:solidFill>
                    <a:srgbClr val="3F3F3F"/>
                  </a:solidFill>
                  <a:latin typeface="Arial"/>
                  <a:ea typeface="Arial"/>
                  <a:cs typeface="Arial"/>
                  <a:sym typeface="Arial"/>
                </a:endParaRPr>
              </a:p>
            </p:txBody>
          </p:sp>
          <p:sp>
            <p:nvSpPr>
              <p:cNvPr id="1168" name="Google Shape;1168;p66"/>
              <p:cNvSpPr/>
              <p:nvPr/>
            </p:nvSpPr>
            <p:spPr>
              <a:xfrm flipH="1" rot="5400000">
                <a:off x="6691718" y="3458609"/>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169" name="Google Shape;1169;p66"/>
              <p:cNvSpPr/>
              <p:nvPr/>
            </p:nvSpPr>
            <p:spPr>
              <a:xfrm flipH="1" rot="5400000">
                <a:off x="6691718" y="3286365"/>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170" name="Google Shape;1170;p66"/>
              <p:cNvSpPr/>
              <p:nvPr/>
            </p:nvSpPr>
            <p:spPr>
              <a:xfrm flipH="1" rot="5400000">
                <a:off x="6691718" y="3114121"/>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171" name="Google Shape;1171;p66"/>
              <p:cNvSpPr/>
              <p:nvPr/>
            </p:nvSpPr>
            <p:spPr>
              <a:xfrm flipH="1" rot="5400000">
                <a:off x="6691718" y="2942690"/>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172" name="Google Shape;1172;p66"/>
              <p:cNvSpPr/>
              <p:nvPr/>
            </p:nvSpPr>
            <p:spPr>
              <a:xfrm flipH="1" rot="5400000">
                <a:off x="6691718" y="2773691"/>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173" name="Google Shape;1173;p66"/>
              <p:cNvSpPr/>
              <p:nvPr/>
            </p:nvSpPr>
            <p:spPr>
              <a:xfrm flipH="1" rot="5400000">
                <a:off x="6691718" y="2601447"/>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174" name="Google Shape;1174;p66"/>
              <p:cNvSpPr/>
              <p:nvPr/>
            </p:nvSpPr>
            <p:spPr>
              <a:xfrm>
                <a:off x="3270229" y="2538723"/>
                <a:ext cx="546121" cy="45719"/>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175" name="Google Shape;1175;p66"/>
              <p:cNvSpPr/>
              <p:nvPr/>
            </p:nvSpPr>
            <p:spPr>
              <a:xfrm>
                <a:off x="5005754" y="2538723"/>
                <a:ext cx="1842721" cy="48101"/>
              </a:xfrm>
              <a:custGeom>
                <a:rect b="b" l="l" r="r" t="t"/>
                <a:pathLst>
                  <a:path extrusionOk="0" h="10521" w="10000">
                    <a:moveTo>
                      <a:pt x="0" y="10000"/>
                    </a:moveTo>
                    <a:cubicBezTo>
                      <a:pt x="219" y="6667"/>
                      <a:pt x="437" y="3333"/>
                      <a:pt x="656" y="0"/>
                    </a:cubicBezTo>
                    <a:lnTo>
                      <a:pt x="10000" y="0"/>
                    </a:lnTo>
                    <a:cubicBezTo>
                      <a:pt x="9811" y="3507"/>
                      <a:pt x="9623" y="7014"/>
                      <a:pt x="9434" y="10521"/>
                    </a:cubicBezTo>
                    <a:lnTo>
                      <a:pt x="0" y="10000"/>
                    </a:lnTo>
                    <a:close/>
                  </a:path>
                </a:pathLst>
              </a:cu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176" name="Google Shape;1176;p66"/>
              <p:cNvSpPr/>
              <p:nvPr/>
            </p:nvSpPr>
            <p:spPr>
              <a:xfrm>
                <a:off x="3709977" y="2538723"/>
                <a:ext cx="544523" cy="45719"/>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177" name="Google Shape;1177;p66"/>
              <p:cNvSpPr/>
              <p:nvPr/>
            </p:nvSpPr>
            <p:spPr>
              <a:xfrm>
                <a:off x="4149724" y="2538722"/>
                <a:ext cx="793751" cy="45719"/>
              </a:xfrm>
              <a:custGeom>
                <a:rect b="b" l="l" r="r" t="t"/>
                <a:pathLst>
                  <a:path extrusionOk="0" h="10000" w="10000">
                    <a:moveTo>
                      <a:pt x="0" y="10000"/>
                    </a:moveTo>
                    <a:lnTo>
                      <a:pt x="1220" y="0"/>
                    </a:lnTo>
                    <a:lnTo>
                      <a:pt x="10000" y="0"/>
                    </a:lnTo>
                    <a:lnTo>
                      <a:pt x="8000" y="10000"/>
                    </a:lnTo>
                    <a:lnTo>
                      <a:pt x="0" y="10000"/>
                    </a:lnTo>
                    <a:close/>
                  </a:path>
                </a:pathLst>
              </a:cu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178" name="Google Shape;1178;p66"/>
              <p:cNvSpPr/>
              <p:nvPr/>
            </p:nvSpPr>
            <p:spPr>
              <a:xfrm>
                <a:off x="4801674" y="2538723"/>
                <a:ext cx="318019" cy="45719"/>
              </a:xfrm>
              <a:custGeom>
                <a:rect b="b" l="l" r="r" t="t"/>
                <a:pathLst>
                  <a:path extrusionOk="0" h="10000" w="12774">
                    <a:moveTo>
                      <a:pt x="0" y="10000"/>
                    </a:moveTo>
                    <a:lnTo>
                      <a:pt x="4678" y="0"/>
                    </a:lnTo>
                    <a:lnTo>
                      <a:pt x="12774" y="0"/>
                    </a:lnTo>
                    <a:lnTo>
                      <a:pt x="8000" y="10000"/>
                    </a:lnTo>
                    <a:lnTo>
                      <a:pt x="0" y="10000"/>
                    </a:lnTo>
                    <a:close/>
                  </a:path>
                </a:pathLst>
              </a:cu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cxnSp>
            <p:nvCxnSpPr>
              <p:cNvPr id="1179" name="Google Shape;1179;p66"/>
              <p:cNvCxnSpPr/>
              <p:nvPr/>
            </p:nvCxnSpPr>
            <p:spPr>
              <a:xfrm flipH="1">
                <a:off x="5339130" y="2538723"/>
                <a:ext cx="125796" cy="45719"/>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grpSp>
        <p:sp>
          <p:nvSpPr>
            <p:cNvPr id="1180" name="Google Shape;1180;p66"/>
            <p:cNvSpPr txBox="1"/>
            <p:nvPr/>
          </p:nvSpPr>
          <p:spPr>
            <a:xfrm>
              <a:off x="5654497" y="1559767"/>
              <a:ext cx="152286"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19</a:t>
              </a:r>
              <a:endParaRPr sz="1200">
                <a:solidFill>
                  <a:srgbClr val="3F3F3F"/>
                </a:solidFill>
                <a:latin typeface="Arial"/>
                <a:ea typeface="Arial"/>
                <a:cs typeface="Arial"/>
                <a:sym typeface="Arial"/>
              </a:endParaRPr>
            </a:p>
          </p:txBody>
        </p:sp>
        <p:sp>
          <p:nvSpPr>
            <p:cNvPr id="1181" name="Google Shape;1181;p66"/>
            <p:cNvSpPr txBox="1"/>
            <p:nvPr/>
          </p:nvSpPr>
          <p:spPr>
            <a:xfrm>
              <a:off x="7207060" y="1559767"/>
              <a:ext cx="150682"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31</a:t>
              </a:r>
              <a:endParaRPr sz="1200">
                <a:solidFill>
                  <a:srgbClr val="3F3F3F"/>
                </a:solidFill>
                <a:latin typeface="Arial"/>
                <a:ea typeface="Arial"/>
                <a:cs typeface="Arial"/>
                <a:sym typeface="Arial"/>
              </a:endParaRPr>
            </a:p>
          </p:txBody>
        </p:sp>
        <p:sp>
          <p:nvSpPr>
            <p:cNvPr id="1182" name="Google Shape;1182;p66"/>
            <p:cNvSpPr txBox="1"/>
            <p:nvPr/>
          </p:nvSpPr>
          <p:spPr>
            <a:xfrm>
              <a:off x="4573292" y="3201794"/>
              <a:ext cx="1033937"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(a) Tiêu đề IPv4</a:t>
              </a:r>
              <a:endParaRPr sz="1200">
                <a:solidFill>
                  <a:srgbClr val="3F3F3F"/>
                </a:solidFill>
                <a:latin typeface="Arial"/>
                <a:ea typeface="Arial"/>
                <a:cs typeface="Arial"/>
                <a:sym typeface="Arial"/>
              </a:endParaRPr>
            </a:p>
          </p:txBody>
        </p:sp>
        <p:grpSp>
          <p:nvGrpSpPr>
            <p:cNvPr id="1183" name="Google Shape;1183;p66"/>
            <p:cNvGrpSpPr/>
            <p:nvPr/>
          </p:nvGrpSpPr>
          <p:grpSpPr>
            <a:xfrm>
              <a:off x="2551123" y="1799959"/>
              <a:ext cx="264339" cy="1082662"/>
              <a:chOff x="3045517" y="2584441"/>
              <a:chExt cx="209652" cy="858681"/>
            </a:xfrm>
          </p:grpSpPr>
          <p:sp>
            <p:nvSpPr>
              <p:cNvPr id="1184" name="Google Shape;1184;p66"/>
              <p:cNvSpPr txBox="1"/>
              <p:nvPr/>
            </p:nvSpPr>
            <p:spPr>
              <a:xfrm rot="-5400000">
                <a:off x="2869558" y="2940550"/>
                <a:ext cx="498379" cy="14646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20 octets</a:t>
                </a:r>
                <a:endParaRPr sz="1200">
                  <a:solidFill>
                    <a:srgbClr val="3F3F3F"/>
                  </a:solidFill>
                  <a:latin typeface="Arial"/>
                  <a:ea typeface="Arial"/>
                  <a:cs typeface="Arial"/>
                  <a:sym typeface="Arial"/>
                </a:endParaRPr>
              </a:p>
            </p:txBody>
          </p:sp>
          <p:cxnSp>
            <p:nvCxnSpPr>
              <p:cNvPr id="1185" name="Google Shape;1185;p66"/>
              <p:cNvCxnSpPr/>
              <p:nvPr/>
            </p:nvCxnSpPr>
            <p:spPr>
              <a:xfrm>
                <a:off x="3213487" y="2584441"/>
                <a:ext cx="0" cy="858681"/>
              </a:xfrm>
              <a:prstGeom prst="straightConnector1">
                <a:avLst/>
              </a:prstGeom>
              <a:noFill/>
              <a:ln cap="flat" cmpd="sng" w="9525">
                <a:solidFill>
                  <a:srgbClr val="A5A5A5"/>
                </a:solidFill>
                <a:prstDash val="solid"/>
                <a:miter lim="800000"/>
                <a:headEnd len="sm" w="sm" type="none"/>
                <a:tailEnd len="sm" w="sm" type="none"/>
              </a:ln>
            </p:spPr>
          </p:cxnSp>
          <p:cxnSp>
            <p:nvCxnSpPr>
              <p:cNvPr id="1186" name="Google Shape;1186;p66"/>
              <p:cNvCxnSpPr/>
              <p:nvPr/>
            </p:nvCxnSpPr>
            <p:spPr>
              <a:xfrm rot="10800000">
                <a:off x="3171805" y="2584441"/>
                <a:ext cx="83364" cy="0"/>
              </a:xfrm>
              <a:prstGeom prst="straightConnector1">
                <a:avLst/>
              </a:prstGeom>
              <a:noFill/>
              <a:ln cap="flat" cmpd="sng" w="9525">
                <a:solidFill>
                  <a:srgbClr val="A5A5A5"/>
                </a:solidFill>
                <a:prstDash val="solid"/>
                <a:miter lim="800000"/>
                <a:headEnd len="sm" w="sm" type="none"/>
                <a:tailEnd len="sm" w="sm" type="none"/>
              </a:ln>
            </p:spPr>
          </p:cxnSp>
          <p:cxnSp>
            <p:nvCxnSpPr>
              <p:cNvPr id="1187" name="Google Shape;1187;p66"/>
              <p:cNvCxnSpPr/>
              <p:nvPr/>
            </p:nvCxnSpPr>
            <p:spPr>
              <a:xfrm rot="10800000">
                <a:off x="3171805" y="3443122"/>
                <a:ext cx="83364" cy="0"/>
              </a:xfrm>
              <a:prstGeom prst="straightConnector1">
                <a:avLst/>
              </a:prstGeom>
              <a:noFill/>
              <a:ln cap="flat" cmpd="sng" w="9525">
                <a:solidFill>
                  <a:srgbClr val="A5A5A5"/>
                </a:solidFill>
                <a:prstDash val="solid"/>
                <a:miter lim="800000"/>
                <a:headEnd len="sm" w="sm" type="none"/>
                <a:tailEnd len="sm" w="sm" type="none"/>
              </a:ln>
            </p:spPr>
          </p:cxnSp>
        </p:grpSp>
        <p:sp>
          <p:nvSpPr>
            <p:cNvPr id="1188" name="Google Shape;1188;p66"/>
            <p:cNvSpPr txBox="1"/>
            <p:nvPr/>
          </p:nvSpPr>
          <p:spPr>
            <a:xfrm>
              <a:off x="2646707" y="1559767"/>
              <a:ext cx="237245"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Bit:</a:t>
              </a:r>
              <a:endParaRPr sz="1200">
                <a:solidFill>
                  <a:srgbClr val="3F3F3F"/>
                </a:solidFill>
                <a:latin typeface="Arial"/>
                <a:ea typeface="Arial"/>
                <a:cs typeface="Arial"/>
                <a:sym typeface="Arial"/>
              </a:endParaRPr>
            </a:p>
          </p:txBody>
        </p:sp>
      </p:grpSp>
      <p:grpSp>
        <p:nvGrpSpPr>
          <p:cNvPr id="1189" name="Google Shape;1189;p66"/>
          <p:cNvGrpSpPr/>
          <p:nvPr/>
        </p:nvGrpSpPr>
        <p:grpSpPr>
          <a:xfrm>
            <a:off x="2551136" y="3490907"/>
            <a:ext cx="4806606" cy="2838215"/>
            <a:chOff x="2551136" y="3618719"/>
            <a:chExt cx="4806606" cy="2838215"/>
          </a:xfrm>
        </p:grpSpPr>
        <p:grpSp>
          <p:nvGrpSpPr>
            <p:cNvPr id="1190" name="Google Shape;1190;p66"/>
            <p:cNvGrpSpPr/>
            <p:nvPr/>
          </p:nvGrpSpPr>
          <p:grpSpPr>
            <a:xfrm>
              <a:off x="2832241" y="3802547"/>
              <a:ext cx="4513825" cy="2219709"/>
              <a:chOff x="3268472" y="4735630"/>
              <a:chExt cx="3580002" cy="1760496"/>
            </a:xfrm>
          </p:grpSpPr>
          <p:sp>
            <p:nvSpPr>
              <p:cNvPr id="1191" name="Google Shape;1191;p66"/>
              <p:cNvSpPr/>
              <p:nvPr/>
            </p:nvSpPr>
            <p:spPr>
              <a:xfrm>
                <a:off x="3270230" y="4782867"/>
                <a:ext cx="441345"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Phiên bản</a:t>
                </a:r>
                <a:endParaRPr sz="1200">
                  <a:solidFill>
                    <a:srgbClr val="3F3F3F"/>
                  </a:solidFill>
                  <a:latin typeface="Arial"/>
                  <a:ea typeface="Arial"/>
                  <a:cs typeface="Arial"/>
                  <a:sym typeface="Arial"/>
                </a:endParaRPr>
              </a:p>
            </p:txBody>
          </p:sp>
          <p:sp>
            <p:nvSpPr>
              <p:cNvPr id="1192" name="Google Shape;1192;p66"/>
              <p:cNvSpPr/>
              <p:nvPr/>
            </p:nvSpPr>
            <p:spPr>
              <a:xfrm>
                <a:off x="3711576" y="4782867"/>
                <a:ext cx="647699"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DS</a:t>
                </a:r>
                <a:endParaRPr sz="1200">
                  <a:solidFill>
                    <a:srgbClr val="3F3F3F"/>
                  </a:solidFill>
                  <a:latin typeface="Arial"/>
                  <a:ea typeface="Arial"/>
                  <a:cs typeface="Arial"/>
                  <a:sym typeface="Arial"/>
                </a:endParaRPr>
              </a:p>
            </p:txBody>
          </p:sp>
          <p:sp>
            <p:nvSpPr>
              <p:cNvPr id="1193" name="Google Shape;1193;p66"/>
              <p:cNvSpPr/>
              <p:nvPr/>
            </p:nvSpPr>
            <p:spPr>
              <a:xfrm>
                <a:off x="4359039" y="4782867"/>
                <a:ext cx="209550"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ECN</a:t>
                </a:r>
                <a:endParaRPr sz="1200">
                  <a:solidFill>
                    <a:srgbClr val="3F3F3F"/>
                  </a:solidFill>
                  <a:latin typeface="Arial"/>
                  <a:ea typeface="Arial"/>
                  <a:cs typeface="Arial"/>
                  <a:sym typeface="Arial"/>
                </a:endParaRPr>
              </a:p>
            </p:txBody>
          </p:sp>
          <p:sp>
            <p:nvSpPr>
              <p:cNvPr id="1194" name="Google Shape;1194;p66"/>
              <p:cNvSpPr/>
              <p:nvPr/>
            </p:nvSpPr>
            <p:spPr>
              <a:xfrm>
                <a:off x="4568589" y="4782867"/>
                <a:ext cx="2181461"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Nhãn luồng</a:t>
                </a:r>
                <a:endParaRPr sz="1200">
                  <a:solidFill>
                    <a:srgbClr val="3F3F3F"/>
                  </a:solidFill>
                  <a:latin typeface="Arial"/>
                  <a:ea typeface="Arial"/>
                  <a:cs typeface="Arial"/>
                  <a:sym typeface="Arial"/>
                </a:endParaRPr>
              </a:p>
            </p:txBody>
          </p:sp>
          <p:sp>
            <p:nvSpPr>
              <p:cNvPr id="1195" name="Google Shape;1195;p66"/>
              <p:cNvSpPr/>
              <p:nvPr/>
            </p:nvSpPr>
            <p:spPr>
              <a:xfrm>
                <a:off x="3270230" y="4955111"/>
                <a:ext cx="1735524"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Độ dài tải dữ liệu</a:t>
                </a:r>
                <a:endParaRPr sz="1200">
                  <a:solidFill>
                    <a:srgbClr val="3F3F3F"/>
                  </a:solidFill>
                  <a:latin typeface="Arial"/>
                  <a:ea typeface="Arial"/>
                  <a:cs typeface="Arial"/>
                  <a:sym typeface="Arial"/>
                </a:endParaRPr>
              </a:p>
            </p:txBody>
          </p:sp>
          <p:sp>
            <p:nvSpPr>
              <p:cNvPr id="1196" name="Google Shape;1196;p66"/>
              <p:cNvSpPr/>
              <p:nvPr/>
            </p:nvSpPr>
            <p:spPr>
              <a:xfrm>
                <a:off x="5005753" y="4955111"/>
                <a:ext cx="871171" cy="172244"/>
              </a:xfrm>
              <a:prstGeom prst="rect">
                <a:avLst/>
              </a:prstGeom>
              <a:solidFill>
                <a:srgbClr val="595959">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Tiêu đề tiếp theo</a:t>
                </a:r>
                <a:endParaRPr sz="1200">
                  <a:solidFill>
                    <a:srgbClr val="3F3F3F"/>
                  </a:solidFill>
                  <a:latin typeface="Arial"/>
                  <a:ea typeface="Arial"/>
                  <a:cs typeface="Arial"/>
                  <a:sym typeface="Arial"/>
                </a:endParaRPr>
              </a:p>
            </p:txBody>
          </p:sp>
          <p:sp>
            <p:nvSpPr>
              <p:cNvPr id="1197" name="Google Shape;1197;p66"/>
              <p:cNvSpPr/>
              <p:nvPr/>
            </p:nvSpPr>
            <p:spPr>
              <a:xfrm>
                <a:off x="5876924" y="4955111"/>
                <a:ext cx="873126" cy="172244"/>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Giới hạn bước nhảy</a:t>
                </a:r>
                <a:endParaRPr/>
              </a:p>
            </p:txBody>
          </p:sp>
          <p:sp>
            <p:nvSpPr>
              <p:cNvPr id="1198" name="Google Shape;1198;p66"/>
              <p:cNvSpPr/>
              <p:nvPr/>
            </p:nvSpPr>
            <p:spPr>
              <a:xfrm>
                <a:off x="3270230" y="5126491"/>
                <a:ext cx="3479820" cy="677938"/>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Địa chỉ nguồn</a:t>
                </a:r>
                <a:endParaRPr sz="1200">
                  <a:solidFill>
                    <a:srgbClr val="3F3F3F"/>
                  </a:solidFill>
                  <a:latin typeface="Arial"/>
                  <a:ea typeface="Arial"/>
                  <a:cs typeface="Arial"/>
                  <a:sym typeface="Arial"/>
                </a:endParaRPr>
              </a:p>
            </p:txBody>
          </p:sp>
          <p:sp>
            <p:nvSpPr>
              <p:cNvPr id="1199" name="Google Shape;1199;p66"/>
              <p:cNvSpPr/>
              <p:nvPr/>
            </p:nvSpPr>
            <p:spPr>
              <a:xfrm flipH="1" rot="5400000">
                <a:off x="6695640" y="5651594"/>
                <a:ext cx="207244"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200" name="Google Shape;1200;p66"/>
              <p:cNvSpPr/>
              <p:nvPr/>
            </p:nvSpPr>
            <p:spPr>
              <a:xfrm flipH="1" rot="5400000">
                <a:off x="6691718" y="5483272"/>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201" name="Google Shape;1201;p66"/>
              <p:cNvSpPr/>
              <p:nvPr/>
            </p:nvSpPr>
            <p:spPr>
              <a:xfrm flipH="1" rot="5400000">
                <a:off x="6691718" y="5311028"/>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202" name="Google Shape;1202;p66"/>
              <p:cNvSpPr/>
              <p:nvPr/>
            </p:nvSpPr>
            <p:spPr>
              <a:xfrm flipH="1" rot="5400000">
                <a:off x="6691718" y="5139597"/>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203" name="Google Shape;1203;p66"/>
              <p:cNvSpPr/>
              <p:nvPr/>
            </p:nvSpPr>
            <p:spPr>
              <a:xfrm flipH="1" rot="5400000">
                <a:off x="6691718" y="4970598"/>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204" name="Google Shape;1204;p66"/>
              <p:cNvSpPr/>
              <p:nvPr/>
            </p:nvSpPr>
            <p:spPr>
              <a:xfrm flipH="1" rot="5400000">
                <a:off x="6691718" y="4798354"/>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205" name="Google Shape;1205;p66"/>
              <p:cNvSpPr/>
              <p:nvPr/>
            </p:nvSpPr>
            <p:spPr>
              <a:xfrm>
                <a:off x="3270228" y="4735630"/>
                <a:ext cx="3578246" cy="48101"/>
              </a:xfrm>
              <a:custGeom>
                <a:rect b="b" l="l" r="r" t="t"/>
                <a:pathLst>
                  <a:path extrusionOk="0" h="48101" w="3578246">
                    <a:moveTo>
                      <a:pt x="109224" y="0"/>
                    </a:moveTo>
                    <a:lnTo>
                      <a:pt x="510448" y="0"/>
                    </a:lnTo>
                    <a:lnTo>
                      <a:pt x="546121" y="0"/>
                    </a:lnTo>
                    <a:lnTo>
                      <a:pt x="914324" y="0"/>
                    </a:lnTo>
                    <a:lnTo>
                      <a:pt x="946067" y="0"/>
                    </a:lnTo>
                    <a:lnTo>
                      <a:pt x="1303605" y="0"/>
                    </a:lnTo>
                    <a:lnTo>
                      <a:pt x="1349943" y="0"/>
                    </a:lnTo>
                    <a:lnTo>
                      <a:pt x="1588662" y="0"/>
                    </a:lnTo>
                    <a:lnTo>
                      <a:pt x="1739224" y="0"/>
                    </a:lnTo>
                    <a:lnTo>
                      <a:pt x="1856408" y="0"/>
                    </a:lnTo>
                    <a:lnTo>
                      <a:pt x="2024280" y="0"/>
                    </a:lnTo>
                    <a:lnTo>
                      <a:pt x="3578246" y="0"/>
                    </a:lnTo>
                    <a:cubicBezTo>
                      <a:pt x="3543419" y="16034"/>
                      <a:pt x="3508776" y="32068"/>
                      <a:pt x="3473948" y="48101"/>
                    </a:cubicBezTo>
                    <a:lnTo>
                      <a:pt x="1735525" y="45719"/>
                    </a:lnTo>
                    <a:lnTo>
                      <a:pt x="1630320" y="45719"/>
                    </a:lnTo>
                    <a:lnTo>
                      <a:pt x="1479757" y="45719"/>
                    </a:lnTo>
                    <a:lnTo>
                      <a:pt x="1241038" y="45719"/>
                    </a:lnTo>
                    <a:lnTo>
                      <a:pt x="1194701" y="45719"/>
                    </a:lnTo>
                    <a:lnTo>
                      <a:pt x="837162" y="45719"/>
                    </a:lnTo>
                    <a:lnTo>
                      <a:pt x="805420" y="45719"/>
                    </a:lnTo>
                    <a:lnTo>
                      <a:pt x="436897" y="45719"/>
                    </a:lnTo>
                    <a:lnTo>
                      <a:pt x="401544" y="45719"/>
                    </a:lnTo>
                    <a:lnTo>
                      <a:pt x="0" y="45719"/>
                    </a:lnTo>
                    <a:close/>
                  </a:path>
                </a:pathLst>
              </a:cu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cxnSp>
            <p:nvCxnSpPr>
              <p:cNvPr id="1206" name="Google Shape;1206;p66"/>
              <p:cNvCxnSpPr/>
              <p:nvPr/>
            </p:nvCxnSpPr>
            <p:spPr>
              <a:xfrm flipH="1">
                <a:off x="3714652" y="4736820"/>
                <a:ext cx="125796" cy="45719"/>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07" name="Google Shape;1207;p66"/>
              <p:cNvCxnSpPr/>
              <p:nvPr/>
            </p:nvCxnSpPr>
            <p:spPr>
              <a:xfrm flipH="1">
                <a:off x="4359038" y="4736820"/>
                <a:ext cx="125796" cy="45719"/>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08" name="Google Shape;1208;p66"/>
              <p:cNvCxnSpPr/>
              <p:nvPr/>
            </p:nvCxnSpPr>
            <p:spPr>
              <a:xfrm flipH="1">
                <a:off x="4568588" y="4736820"/>
                <a:ext cx="125796" cy="45719"/>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09" name="Google Shape;1209;p66"/>
              <p:cNvCxnSpPr/>
              <p:nvPr/>
            </p:nvCxnSpPr>
            <p:spPr>
              <a:xfrm rot="10800000">
                <a:off x="6621689" y="5469302"/>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10" name="Google Shape;1210;p66"/>
              <p:cNvCxnSpPr/>
              <p:nvPr/>
            </p:nvCxnSpPr>
            <p:spPr>
              <a:xfrm rot="10800000">
                <a:off x="6621689" y="5639216"/>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sp>
            <p:nvSpPr>
              <p:cNvPr id="1211" name="Google Shape;1211;p66"/>
              <p:cNvSpPr/>
              <p:nvPr/>
            </p:nvSpPr>
            <p:spPr>
              <a:xfrm>
                <a:off x="3270230" y="5804429"/>
                <a:ext cx="3479820" cy="691697"/>
              </a:xfrm>
              <a:prstGeom prst="rect">
                <a:avLst/>
              </a:prstGeom>
              <a:solidFill>
                <a:srgbClr val="D8D8D8">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Địa chỉ đích</a:t>
                </a:r>
                <a:endParaRPr sz="1200">
                  <a:solidFill>
                    <a:srgbClr val="3F3F3F"/>
                  </a:solidFill>
                  <a:latin typeface="Arial"/>
                  <a:ea typeface="Arial"/>
                  <a:cs typeface="Arial"/>
                  <a:sym typeface="Arial"/>
                </a:endParaRPr>
              </a:p>
            </p:txBody>
          </p:sp>
          <p:cxnSp>
            <p:nvCxnSpPr>
              <p:cNvPr id="1212" name="Google Shape;1212;p66"/>
              <p:cNvCxnSpPr/>
              <p:nvPr/>
            </p:nvCxnSpPr>
            <p:spPr>
              <a:xfrm rot="10800000">
                <a:off x="6621689" y="5979367"/>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13" name="Google Shape;1213;p66"/>
              <p:cNvCxnSpPr/>
              <p:nvPr/>
            </p:nvCxnSpPr>
            <p:spPr>
              <a:xfrm rot="10800000">
                <a:off x="6621689" y="6155440"/>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14" name="Google Shape;1214;p66"/>
              <p:cNvCxnSpPr/>
              <p:nvPr/>
            </p:nvCxnSpPr>
            <p:spPr>
              <a:xfrm rot="10800000">
                <a:off x="6621689" y="6322075"/>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15" name="Google Shape;1215;p66"/>
              <p:cNvCxnSpPr/>
              <p:nvPr/>
            </p:nvCxnSpPr>
            <p:spPr>
              <a:xfrm rot="10800000">
                <a:off x="3268472" y="5469302"/>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16" name="Google Shape;1216;p66"/>
              <p:cNvCxnSpPr/>
              <p:nvPr/>
            </p:nvCxnSpPr>
            <p:spPr>
              <a:xfrm rot="10800000">
                <a:off x="3268472" y="5639216"/>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17" name="Google Shape;1217;p66"/>
              <p:cNvCxnSpPr/>
              <p:nvPr/>
            </p:nvCxnSpPr>
            <p:spPr>
              <a:xfrm rot="10800000">
                <a:off x="3268472" y="5979367"/>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18" name="Google Shape;1218;p66"/>
              <p:cNvCxnSpPr/>
              <p:nvPr/>
            </p:nvCxnSpPr>
            <p:spPr>
              <a:xfrm rot="10800000">
                <a:off x="3268472" y="6155440"/>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19" name="Google Shape;1219;p66"/>
              <p:cNvCxnSpPr/>
              <p:nvPr/>
            </p:nvCxnSpPr>
            <p:spPr>
              <a:xfrm rot="10800000">
                <a:off x="3268472" y="6322075"/>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20" name="Google Shape;1220;p66"/>
              <p:cNvCxnSpPr/>
              <p:nvPr/>
            </p:nvCxnSpPr>
            <p:spPr>
              <a:xfrm rot="10800000">
                <a:off x="6621689" y="5294873"/>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21" name="Google Shape;1221;p66"/>
              <p:cNvCxnSpPr/>
              <p:nvPr/>
            </p:nvCxnSpPr>
            <p:spPr>
              <a:xfrm rot="10800000">
                <a:off x="3268472" y="5294873"/>
                <a:ext cx="125796" cy="1135"/>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sp>
            <p:nvSpPr>
              <p:cNvPr id="1222" name="Google Shape;1222;p66"/>
              <p:cNvSpPr/>
              <p:nvPr/>
            </p:nvSpPr>
            <p:spPr>
              <a:xfrm flipH="1" rot="5400000">
                <a:off x="6691718" y="6339369"/>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223" name="Google Shape;1223;p66"/>
              <p:cNvSpPr/>
              <p:nvPr/>
            </p:nvSpPr>
            <p:spPr>
              <a:xfrm flipH="1" rot="5400000">
                <a:off x="6691718" y="6167125"/>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224" name="Google Shape;1224;p66"/>
              <p:cNvSpPr/>
              <p:nvPr/>
            </p:nvSpPr>
            <p:spPr>
              <a:xfrm flipH="1" rot="5400000">
                <a:off x="6691718" y="5994881"/>
                <a:ext cx="215088"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sp>
            <p:nvSpPr>
              <p:cNvPr id="1225" name="Google Shape;1225;p66"/>
              <p:cNvSpPr/>
              <p:nvPr/>
            </p:nvSpPr>
            <p:spPr>
              <a:xfrm flipH="1" rot="5400000">
                <a:off x="6690025" y="5821757"/>
                <a:ext cx="218474" cy="98425"/>
              </a:xfrm>
              <a:prstGeom prst="flowChartInputOutput">
                <a:avLst/>
              </a:prstGeom>
              <a:solidFill>
                <a:srgbClr val="BFBFBF">
                  <a:alpha val="68627"/>
                </a:srgbClr>
              </a:solidFill>
              <a:ln cap="rnd"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3F3F3F"/>
                  </a:solidFill>
                  <a:latin typeface="Arial"/>
                  <a:ea typeface="Arial"/>
                  <a:cs typeface="Arial"/>
                  <a:sym typeface="Arial"/>
                </a:endParaRPr>
              </a:p>
            </p:txBody>
          </p:sp>
          <p:cxnSp>
            <p:nvCxnSpPr>
              <p:cNvPr id="1226" name="Google Shape;1226;p66"/>
              <p:cNvCxnSpPr/>
              <p:nvPr/>
            </p:nvCxnSpPr>
            <p:spPr>
              <a:xfrm flipH="1">
                <a:off x="5001261" y="4736820"/>
                <a:ext cx="125796" cy="45719"/>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cxnSp>
            <p:nvCxnSpPr>
              <p:cNvPr id="1227" name="Google Shape;1227;p66"/>
              <p:cNvCxnSpPr/>
              <p:nvPr/>
            </p:nvCxnSpPr>
            <p:spPr>
              <a:xfrm flipH="1">
                <a:off x="5874420" y="4736820"/>
                <a:ext cx="125796" cy="45719"/>
              </a:xfrm>
              <a:prstGeom prst="straightConnector1">
                <a:avLst/>
              </a:prstGeom>
              <a:solidFill>
                <a:srgbClr val="BFBFBF">
                  <a:alpha val="68627"/>
                </a:srgbClr>
              </a:solidFill>
              <a:ln cap="rnd" cmpd="sng" w="9525">
                <a:solidFill>
                  <a:srgbClr val="A5A5A5"/>
                </a:solidFill>
                <a:prstDash val="solid"/>
                <a:round/>
                <a:headEnd len="sm" w="sm" type="none"/>
                <a:tailEnd len="sm" w="sm" type="none"/>
              </a:ln>
            </p:spPr>
          </p:cxnSp>
        </p:grpSp>
        <p:sp>
          <p:nvSpPr>
            <p:cNvPr id="1228" name="Google Shape;1228;p66"/>
            <p:cNvSpPr txBox="1"/>
            <p:nvPr/>
          </p:nvSpPr>
          <p:spPr>
            <a:xfrm>
              <a:off x="2963220" y="3618719"/>
              <a:ext cx="92974"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0</a:t>
              </a:r>
              <a:endParaRPr sz="1200">
                <a:solidFill>
                  <a:srgbClr val="3F3F3F"/>
                </a:solidFill>
                <a:latin typeface="Arial"/>
                <a:ea typeface="Arial"/>
                <a:cs typeface="Arial"/>
                <a:sym typeface="Arial"/>
              </a:endParaRPr>
            </a:p>
          </p:txBody>
        </p:sp>
        <p:sp>
          <p:nvSpPr>
            <p:cNvPr id="1229" name="Google Shape;1229;p66"/>
            <p:cNvSpPr txBox="1"/>
            <p:nvPr/>
          </p:nvSpPr>
          <p:spPr>
            <a:xfrm>
              <a:off x="3556053" y="3618719"/>
              <a:ext cx="86562"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4</a:t>
              </a:r>
              <a:endParaRPr sz="1200">
                <a:solidFill>
                  <a:srgbClr val="3F3F3F"/>
                </a:solidFill>
                <a:latin typeface="Arial"/>
                <a:ea typeface="Arial"/>
                <a:cs typeface="Arial"/>
                <a:sym typeface="Arial"/>
              </a:endParaRPr>
            </a:p>
          </p:txBody>
        </p:sp>
        <p:sp>
          <p:nvSpPr>
            <p:cNvPr id="1230" name="Google Shape;1230;p66"/>
            <p:cNvSpPr txBox="1"/>
            <p:nvPr/>
          </p:nvSpPr>
          <p:spPr>
            <a:xfrm>
              <a:off x="4350654" y="3618719"/>
              <a:ext cx="160300"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10</a:t>
              </a:r>
              <a:endParaRPr sz="1200">
                <a:solidFill>
                  <a:srgbClr val="3F3F3F"/>
                </a:solidFill>
                <a:latin typeface="Arial"/>
                <a:ea typeface="Arial"/>
                <a:cs typeface="Arial"/>
                <a:sym typeface="Arial"/>
              </a:endParaRPr>
            </a:p>
          </p:txBody>
        </p:sp>
        <p:sp>
          <p:nvSpPr>
            <p:cNvPr id="1231" name="Google Shape;1231;p66"/>
            <p:cNvSpPr txBox="1"/>
            <p:nvPr/>
          </p:nvSpPr>
          <p:spPr>
            <a:xfrm>
              <a:off x="4641819" y="3618719"/>
              <a:ext cx="147476"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12</a:t>
              </a:r>
              <a:endParaRPr sz="1200">
                <a:solidFill>
                  <a:srgbClr val="3F3F3F"/>
                </a:solidFill>
                <a:latin typeface="Arial"/>
                <a:ea typeface="Arial"/>
                <a:cs typeface="Arial"/>
                <a:sym typeface="Arial"/>
              </a:endParaRPr>
            </a:p>
          </p:txBody>
        </p:sp>
        <p:sp>
          <p:nvSpPr>
            <p:cNvPr id="1232" name="Google Shape;1232;p66"/>
            <p:cNvSpPr txBox="1"/>
            <p:nvPr/>
          </p:nvSpPr>
          <p:spPr>
            <a:xfrm>
              <a:off x="5222152" y="3618719"/>
              <a:ext cx="152286"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16</a:t>
              </a:r>
              <a:endParaRPr sz="1200">
                <a:solidFill>
                  <a:srgbClr val="3F3F3F"/>
                </a:solidFill>
                <a:latin typeface="Arial"/>
                <a:ea typeface="Arial"/>
                <a:cs typeface="Arial"/>
                <a:sym typeface="Arial"/>
              </a:endParaRPr>
            </a:p>
          </p:txBody>
        </p:sp>
        <p:sp>
          <p:nvSpPr>
            <p:cNvPr id="1233" name="Google Shape;1233;p66"/>
            <p:cNvSpPr txBox="1"/>
            <p:nvPr/>
          </p:nvSpPr>
          <p:spPr>
            <a:xfrm>
              <a:off x="6292537" y="3618719"/>
              <a:ext cx="166712"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24</a:t>
              </a:r>
              <a:endParaRPr sz="1200">
                <a:solidFill>
                  <a:srgbClr val="3F3F3F"/>
                </a:solidFill>
                <a:latin typeface="Arial"/>
                <a:ea typeface="Arial"/>
                <a:cs typeface="Arial"/>
                <a:sym typeface="Arial"/>
              </a:endParaRPr>
            </a:p>
          </p:txBody>
        </p:sp>
        <p:sp>
          <p:nvSpPr>
            <p:cNvPr id="1234" name="Google Shape;1234;p66"/>
            <p:cNvSpPr txBox="1"/>
            <p:nvPr/>
          </p:nvSpPr>
          <p:spPr>
            <a:xfrm>
              <a:off x="7207060" y="3618719"/>
              <a:ext cx="150682"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31</a:t>
              </a:r>
              <a:endParaRPr sz="1200">
                <a:solidFill>
                  <a:srgbClr val="3F3F3F"/>
                </a:solidFill>
                <a:latin typeface="Arial"/>
                <a:ea typeface="Arial"/>
                <a:cs typeface="Arial"/>
                <a:sym typeface="Arial"/>
              </a:endParaRPr>
            </a:p>
          </p:txBody>
        </p:sp>
        <p:grpSp>
          <p:nvGrpSpPr>
            <p:cNvPr id="1235" name="Google Shape;1235;p66"/>
            <p:cNvGrpSpPr/>
            <p:nvPr/>
          </p:nvGrpSpPr>
          <p:grpSpPr>
            <a:xfrm>
              <a:off x="2551136" y="3858911"/>
              <a:ext cx="264338" cy="2163346"/>
              <a:chOff x="3045518" y="2584441"/>
              <a:chExt cx="209651" cy="1715793"/>
            </a:xfrm>
          </p:grpSpPr>
          <p:sp>
            <p:nvSpPr>
              <p:cNvPr id="1236" name="Google Shape;1236;p66"/>
              <p:cNvSpPr txBox="1"/>
              <p:nvPr/>
            </p:nvSpPr>
            <p:spPr>
              <a:xfrm rot="-5400000">
                <a:off x="2867017" y="3369107"/>
                <a:ext cx="503464" cy="14646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40 octets</a:t>
                </a:r>
                <a:endParaRPr sz="1200">
                  <a:solidFill>
                    <a:srgbClr val="3F3F3F"/>
                  </a:solidFill>
                  <a:latin typeface="Arial"/>
                  <a:ea typeface="Arial"/>
                  <a:cs typeface="Arial"/>
                  <a:sym typeface="Arial"/>
                </a:endParaRPr>
              </a:p>
            </p:txBody>
          </p:sp>
          <p:cxnSp>
            <p:nvCxnSpPr>
              <p:cNvPr id="1237" name="Google Shape;1237;p66"/>
              <p:cNvCxnSpPr/>
              <p:nvPr/>
            </p:nvCxnSpPr>
            <p:spPr>
              <a:xfrm>
                <a:off x="3213487" y="2584441"/>
                <a:ext cx="0" cy="1715793"/>
              </a:xfrm>
              <a:prstGeom prst="straightConnector1">
                <a:avLst/>
              </a:prstGeom>
              <a:noFill/>
              <a:ln cap="flat" cmpd="sng" w="9525">
                <a:solidFill>
                  <a:srgbClr val="A5A5A5"/>
                </a:solidFill>
                <a:prstDash val="solid"/>
                <a:miter lim="800000"/>
                <a:headEnd len="sm" w="sm" type="none"/>
                <a:tailEnd len="sm" w="sm" type="none"/>
              </a:ln>
            </p:spPr>
          </p:cxnSp>
          <p:cxnSp>
            <p:nvCxnSpPr>
              <p:cNvPr id="1238" name="Google Shape;1238;p66"/>
              <p:cNvCxnSpPr/>
              <p:nvPr/>
            </p:nvCxnSpPr>
            <p:spPr>
              <a:xfrm rot="10800000">
                <a:off x="3171805" y="2584441"/>
                <a:ext cx="83364" cy="0"/>
              </a:xfrm>
              <a:prstGeom prst="straightConnector1">
                <a:avLst/>
              </a:prstGeom>
              <a:noFill/>
              <a:ln cap="flat" cmpd="sng" w="9525">
                <a:solidFill>
                  <a:srgbClr val="A5A5A5"/>
                </a:solidFill>
                <a:prstDash val="solid"/>
                <a:miter lim="800000"/>
                <a:headEnd len="sm" w="sm" type="none"/>
                <a:tailEnd len="sm" w="sm" type="none"/>
              </a:ln>
            </p:spPr>
          </p:cxnSp>
          <p:cxnSp>
            <p:nvCxnSpPr>
              <p:cNvPr id="1239" name="Google Shape;1239;p66"/>
              <p:cNvCxnSpPr/>
              <p:nvPr/>
            </p:nvCxnSpPr>
            <p:spPr>
              <a:xfrm rot="10800000">
                <a:off x="3171805" y="4300234"/>
                <a:ext cx="83364" cy="0"/>
              </a:xfrm>
              <a:prstGeom prst="straightConnector1">
                <a:avLst/>
              </a:prstGeom>
              <a:noFill/>
              <a:ln cap="flat" cmpd="sng" w="9525">
                <a:solidFill>
                  <a:srgbClr val="A5A5A5"/>
                </a:solidFill>
                <a:prstDash val="solid"/>
                <a:miter lim="800000"/>
                <a:headEnd len="sm" w="sm" type="none"/>
                <a:tailEnd len="sm" w="sm" type="none"/>
              </a:ln>
            </p:spPr>
          </p:cxnSp>
        </p:grpSp>
        <p:sp>
          <p:nvSpPr>
            <p:cNvPr id="1240" name="Google Shape;1240;p66"/>
            <p:cNvSpPr txBox="1"/>
            <p:nvPr/>
          </p:nvSpPr>
          <p:spPr>
            <a:xfrm>
              <a:off x="2646707" y="3618719"/>
              <a:ext cx="237245"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Bit:</a:t>
              </a:r>
              <a:endParaRPr sz="1200">
                <a:solidFill>
                  <a:srgbClr val="3F3F3F"/>
                </a:solidFill>
                <a:latin typeface="Arial"/>
                <a:ea typeface="Arial"/>
                <a:cs typeface="Arial"/>
                <a:sym typeface="Arial"/>
              </a:endParaRPr>
            </a:p>
          </p:txBody>
        </p:sp>
        <p:sp>
          <p:nvSpPr>
            <p:cNvPr id="1241" name="Google Shape;1241;p66"/>
            <p:cNvSpPr txBox="1"/>
            <p:nvPr/>
          </p:nvSpPr>
          <p:spPr>
            <a:xfrm>
              <a:off x="2832241" y="6087602"/>
              <a:ext cx="2385268"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DS = Các dịch vụ khác biệt</a:t>
              </a:r>
              <a:endParaRPr sz="1200">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ECN = Thông báo tắc nghẽn rõ ràng</a:t>
              </a:r>
              <a:endParaRPr sz="1200">
                <a:solidFill>
                  <a:srgbClr val="3F3F3F"/>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67"/>
          <p:cNvSpPr/>
          <p:nvPr/>
        </p:nvSpPr>
        <p:spPr>
          <a:xfrm>
            <a:off x="580388" y="3294441"/>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SSH (Shell bảo mật)</a:t>
            </a:r>
            <a:endParaRPr/>
          </a:p>
        </p:txBody>
      </p:sp>
      <p:sp>
        <p:nvSpPr>
          <p:cNvPr id="1248" name="Google Shape;1248;p67"/>
          <p:cNvSpPr/>
          <p:nvPr/>
        </p:nvSpPr>
        <p:spPr>
          <a:xfrm>
            <a:off x="580388" y="260367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FTP (Giao thức truyền tệp tin)</a:t>
            </a:r>
            <a:endParaRPr/>
          </a:p>
        </p:txBody>
      </p:sp>
      <p:sp>
        <p:nvSpPr>
          <p:cNvPr id="1249" name="Google Shape;1249;p6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TCP/IP Protocol</a:t>
            </a:r>
            <a:endParaRPr/>
          </a:p>
        </p:txBody>
      </p:sp>
      <p:sp>
        <p:nvSpPr>
          <p:cNvPr id="1250" name="Google Shape;1250;p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51" name="Google Shape;1251;p6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Ứng dụng TCP/IP</a:t>
            </a:r>
            <a:endParaRPr/>
          </a:p>
        </p:txBody>
      </p:sp>
      <p:sp>
        <p:nvSpPr>
          <p:cNvPr id="1252" name="Google Shape;1252;p67"/>
          <p:cNvSpPr/>
          <p:nvPr/>
        </p:nvSpPr>
        <p:spPr>
          <a:xfrm>
            <a:off x="712182" y="217487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bị e-mail cơ bản, truyền dữ liệu giữa các máy chủ</a:t>
            </a:r>
            <a:endParaRPr/>
          </a:p>
        </p:txBody>
      </p:sp>
      <p:sp>
        <p:nvSpPr>
          <p:cNvPr id="1253" name="Google Shape;1253;p67"/>
          <p:cNvSpPr/>
          <p:nvPr/>
        </p:nvSpPr>
        <p:spPr>
          <a:xfrm>
            <a:off x="712182" y="2849109"/>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Gửi các tệp tin từ một hệ thống đến một hệ thống khác theo yêu cầu của người dùng</a:t>
            </a:r>
            <a:endParaRPr/>
          </a:p>
        </p:txBody>
      </p:sp>
      <p:sp>
        <p:nvSpPr>
          <p:cNvPr id="1254" name="Google Shape;1254;p67"/>
          <p:cNvSpPr/>
          <p:nvPr/>
        </p:nvSpPr>
        <p:spPr>
          <a:xfrm>
            <a:off x="712182" y="3523345"/>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Bảo mật khả năng đăng nhập từ xa, cho phép người dùng đăng nhập từ xa vào máy tính </a:t>
            </a:r>
            <a:endParaRPr/>
          </a:p>
        </p:txBody>
      </p:sp>
      <p:sp>
        <p:nvSpPr>
          <p:cNvPr id="1255" name="Google Shape;1255;p67"/>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SMTP (Giao thức truyền tải thư tín đơn giản)</a:t>
            </a:r>
            <a:endParaRPr sz="140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6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1262" name="Google Shape;1262;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63" name="Google Shape;1263;p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Kết nối mạng Internet</a:t>
            </a:r>
            <a:endParaRPr/>
          </a:p>
        </p:txBody>
      </p:sp>
      <p:grpSp>
        <p:nvGrpSpPr>
          <p:cNvPr id="1264" name="Google Shape;1264;p68"/>
          <p:cNvGrpSpPr/>
          <p:nvPr/>
        </p:nvGrpSpPr>
        <p:grpSpPr>
          <a:xfrm>
            <a:off x="449998" y="3120561"/>
            <a:ext cx="9004986" cy="2115280"/>
            <a:chOff x="449998" y="3443754"/>
            <a:chExt cx="9004986" cy="2115280"/>
          </a:xfrm>
        </p:grpSpPr>
        <p:sp>
          <p:nvSpPr>
            <p:cNvPr id="1265" name="Google Shape;1265;p68"/>
            <p:cNvSpPr/>
            <p:nvPr/>
          </p:nvSpPr>
          <p:spPr>
            <a:xfrm>
              <a:off x="580388" y="3995741"/>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Thiết bị được sử dụng để kết nối các mạng độc lập</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Có nhiều chức năng quan trọng</a:t>
              </a:r>
              <a:endParaRPr sz="1400">
                <a:solidFill>
                  <a:schemeClr val="dk1"/>
                </a:solidFill>
                <a:latin typeface="Arial"/>
                <a:ea typeface="Arial"/>
                <a:cs typeface="Arial"/>
                <a:sym typeface="Arial"/>
              </a:endParaRPr>
            </a:p>
          </p:txBody>
        </p:sp>
        <p:sp>
          <p:nvSpPr>
            <p:cNvPr id="1266" name="Google Shape;1266;p68"/>
            <p:cNvSpPr/>
            <p:nvPr/>
          </p:nvSpPr>
          <p:spPr>
            <a:xfrm>
              <a:off x="449998" y="3443754"/>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Bộ định tuyến</a:t>
              </a:r>
              <a:endParaRPr sz="2400">
                <a:solidFill>
                  <a:srgbClr val="0C0C0C"/>
                </a:solidFill>
                <a:latin typeface="Arial"/>
                <a:ea typeface="Arial"/>
                <a:cs typeface="Arial"/>
                <a:sym typeface="Arial"/>
              </a:endParaRPr>
            </a:p>
          </p:txBody>
        </p:sp>
        <p:sp>
          <p:nvSpPr>
            <p:cNvPr id="1267" name="Google Shape;1267;p68"/>
            <p:cNvSpPr/>
            <p:nvPr/>
          </p:nvSpPr>
          <p:spPr>
            <a:xfrm>
              <a:off x="712182" y="4608313"/>
              <a:ext cx="8487381"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Cung cấp liên kết giữa các mạng</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Cung cấp định tuyến và truyền dữ liệu giữa các quá trình trên hệ thống từ các mạng khác nhau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Cung cấp các chức năng mà không yêu cầu chỉnh sửa cấu trúc mạng</a:t>
              </a:r>
              <a:endParaRPr sz="1300">
                <a:solidFill>
                  <a:srgbClr val="262626"/>
                </a:solidFill>
                <a:latin typeface="Arial"/>
                <a:ea typeface="Arial"/>
                <a:cs typeface="Arial"/>
                <a:sym typeface="Arial"/>
              </a:endParaRPr>
            </a:p>
          </p:txBody>
        </p:sp>
      </p:grpSp>
      <p:sp>
        <p:nvSpPr>
          <p:cNvPr id="1268" name="Google Shape;1268;p68"/>
          <p:cNvSpPr/>
          <p:nvPr/>
        </p:nvSpPr>
        <p:spPr>
          <a:xfrm>
            <a:off x="580388" y="1944537"/>
            <a:ext cx="8619175" cy="111825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mạng được kết nối với nhau thường sử dụng giao thức TCP/IP</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Đối với người dùng, đó là một mạng lớn</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Mạng Internet toàn cầu là ví dụ tiêu biểu nhất, nhưng mạng nội bộ và mạng ngoại bộ cũng là các ví dụ của kết nối mạng</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6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TCP/IP Protocol</a:t>
            </a:r>
            <a:endParaRPr/>
          </a:p>
        </p:txBody>
      </p:sp>
      <p:sp>
        <p:nvSpPr>
          <p:cNvPr id="1275" name="Google Shape;1275;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76" name="Google Shape;1276;p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So sánh giữa TCP/IP và OSI</a:t>
            </a:r>
            <a:endParaRPr/>
          </a:p>
        </p:txBody>
      </p:sp>
      <p:grpSp>
        <p:nvGrpSpPr>
          <p:cNvPr id="1277" name="Google Shape;1277;p69"/>
          <p:cNvGrpSpPr/>
          <p:nvPr/>
        </p:nvGrpSpPr>
        <p:grpSpPr>
          <a:xfrm>
            <a:off x="2921540" y="1917255"/>
            <a:ext cx="4062920" cy="4262568"/>
            <a:chOff x="3149706" y="2197090"/>
            <a:chExt cx="3677814" cy="3858539"/>
          </a:xfrm>
        </p:grpSpPr>
        <p:sp>
          <p:nvSpPr>
            <p:cNvPr id="1278" name="Google Shape;1278;p69"/>
            <p:cNvSpPr/>
            <p:nvPr/>
          </p:nvSpPr>
          <p:spPr>
            <a:xfrm>
              <a:off x="3149706" y="2569529"/>
              <a:ext cx="1810914" cy="470851"/>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Ứng dụng</a:t>
              </a:r>
              <a:endParaRPr sz="1400">
                <a:solidFill>
                  <a:srgbClr val="3F3F3F"/>
                </a:solidFill>
                <a:latin typeface="Arial"/>
                <a:ea typeface="Arial"/>
                <a:cs typeface="Arial"/>
                <a:sym typeface="Arial"/>
              </a:endParaRPr>
            </a:p>
          </p:txBody>
        </p:sp>
        <p:sp>
          <p:nvSpPr>
            <p:cNvPr id="1279" name="Google Shape;1279;p69"/>
            <p:cNvSpPr txBox="1"/>
            <p:nvPr/>
          </p:nvSpPr>
          <p:spPr>
            <a:xfrm>
              <a:off x="3378162" y="2197090"/>
              <a:ext cx="135400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lang="en-US" sz="1400">
                  <a:solidFill>
                    <a:srgbClr val="3F3F3F"/>
                  </a:solidFill>
                  <a:latin typeface="Arial"/>
                  <a:ea typeface="Arial"/>
                  <a:cs typeface="Arial"/>
                  <a:sym typeface="Arial"/>
                </a:rPr>
                <a:t>OSI</a:t>
              </a:r>
              <a:endParaRPr sz="1400">
                <a:solidFill>
                  <a:srgbClr val="3F3F3F"/>
                </a:solidFill>
                <a:latin typeface="Arial"/>
                <a:ea typeface="Arial"/>
                <a:cs typeface="Arial"/>
                <a:sym typeface="Arial"/>
              </a:endParaRPr>
            </a:p>
          </p:txBody>
        </p:sp>
        <p:sp>
          <p:nvSpPr>
            <p:cNvPr id="1280" name="Google Shape;1280;p69"/>
            <p:cNvSpPr/>
            <p:nvPr/>
          </p:nvSpPr>
          <p:spPr>
            <a:xfrm>
              <a:off x="3149706" y="3072071"/>
              <a:ext cx="1810914" cy="470851"/>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Trình diễn</a:t>
              </a:r>
              <a:endParaRPr sz="1400">
                <a:solidFill>
                  <a:srgbClr val="3F3F3F"/>
                </a:solidFill>
                <a:latin typeface="Arial"/>
                <a:ea typeface="Arial"/>
                <a:cs typeface="Arial"/>
                <a:sym typeface="Arial"/>
              </a:endParaRPr>
            </a:p>
          </p:txBody>
        </p:sp>
        <p:sp>
          <p:nvSpPr>
            <p:cNvPr id="1281" name="Google Shape;1281;p69"/>
            <p:cNvSpPr/>
            <p:nvPr/>
          </p:nvSpPr>
          <p:spPr>
            <a:xfrm>
              <a:off x="3149706" y="3574612"/>
              <a:ext cx="1810914" cy="470851"/>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Phiên</a:t>
              </a:r>
              <a:endParaRPr sz="1400">
                <a:solidFill>
                  <a:srgbClr val="3F3F3F"/>
                </a:solidFill>
                <a:latin typeface="Arial"/>
                <a:ea typeface="Arial"/>
                <a:cs typeface="Arial"/>
                <a:sym typeface="Arial"/>
              </a:endParaRPr>
            </a:p>
          </p:txBody>
        </p:sp>
        <p:sp>
          <p:nvSpPr>
            <p:cNvPr id="1282" name="Google Shape;1282;p69"/>
            <p:cNvSpPr/>
            <p:nvPr/>
          </p:nvSpPr>
          <p:spPr>
            <a:xfrm>
              <a:off x="3149706" y="4077153"/>
              <a:ext cx="1810914" cy="470851"/>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Giao vận </a:t>
              </a:r>
              <a:endParaRPr sz="1400">
                <a:solidFill>
                  <a:srgbClr val="3F3F3F"/>
                </a:solidFill>
                <a:latin typeface="Arial"/>
                <a:ea typeface="Arial"/>
                <a:cs typeface="Arial"/>
                <a:sym typeface="Arial"/>
              </a:endParaRPr>
            </a:p>
          </p:txBody>
        </p:sp>
        <p:sp>
          <p:nvSpPr>
            <p:cNvPr id="1283" name="Google Shape;1283;p69"/>
            <p:cNvSpPr/>
            <p:nvPr/>
          </p:nvSpPr>
          <p:spPr>
            <a:xfrm>
              <a:off x="3149706" y="4579695"/>
              <a:ext cx="1810914" cy="470851"/>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Mạng</a:t>
              </a:r>
              <a:endParaRPr sz="1400">
                <a:solidFill>
                  <a:srgbClr val="3F3F3F"/>
                </a:solidFill>
                <a:latin typeface="Arial"/>
                <a:ea typeface="Arial"/>
                <a:cs typeface="Arial"/>
                <a:sym typeface="Arial"/>
              </a:endParaRPr>
            </a:p>
          </p:txBody>
        </p:sp>
        <p:sp>
          <p:nvSpPr>
            <p:cNvPr id="1284" name="Google Shape;1284;p69"/>
            <p:cNvSpPr/>
            <p:nvPr/>
          </p:nvSpPr>
          <p:spPr>
            <a:xfrm>
              <a:off x="3149706" y="5082237"/>
              <a:ext cx="1810914" cy="470851"/>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Liên kết dữ liệu</a:t>
              </a:r>
              <a:endParaRPr sz="1400">
                <a:solidFill>
                  <a:srgbClr val="3F3F3F"/>
                </a:solidFill>
                <a:latin typeface="Arial"/>
                <a:ea typeface="Arial"/>
                <a:cs typeface="Arial"/>
                <a:sym typeface="Arial"/>
              </a:endParaRPr>
            </a:p>
          </p:txBody>
        </p:sp>
        <p:sp>
          <p:nvSpPr>
            <p:cNvPr id="1285" name="Google Shape;1285;p69"/>
            <p:cNvSpPr/>
            <p:nvPr/>
          </p:nvSpPr>
          <p:spPr>
            <a:xfrm>
              <a:off x="3149706" y="5584778"/>
              <a:ext cx="1810914" cy="470851"/>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Vật lý</a:t>
              </a:r>
              <a:endParaRPr sz="1400">
                <a:solidFill>
                  <a:srgbClr val="3F3F3F"/>
                </a:solidFill>
                <a:latin typeface="Arial"/>
                <a:ea typeface="Arial"/>
                <a:cs typeface="Arial"/>
                <a:sym typeface="Arial"/>
              </a:endParaRPr>
            </a:p>
          </p:txBody>
        </p:sp>
        <p:sp>
          <p:nvSpPr>
            <p:cNvPr id="1286" name="Google Shape;1286;p69"/>
            <p:cNvSpPr/>
            <p:nvPr/>
          </p:nvSpPr>
          <p:spPr>
            <a:xfrm>
              <a:off x="5016606" y="2569529"/>
              <a:ext cx="1810914" cy="1217611"/>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Ứng dụng</a:t>
              </a:r>
              <a:endParaRPr sz="1400">
                <a:solidFill>
                  <a:srgbClr val="3F3F3F"/>
                </a:solidFill>
                <a:latin typeface="Arial"/>
                <a:ea typeface="Arial"/>
                <a:cs typeface="Arial"/>
                <a:sym typeface="Arial"/>
              </a:endParaRPr>
            </a:p>
          </p:txBody>
        </p:sp>
        <p:sp>
          <p:nvSpPr>
            <p:cNvPr id="1287" name="Google Shape;1287;p69"/>
            <p:cNvSpPr/>
            <p:nvPr/>
          </p:nvSpPr>
          <p:spPr>
            <a:xfrm>
              <a:off x="5016606" y="3817621"/>
              <a:ext cx="1810914" cy="730384"/>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Giao vận</a:t>
              </a:r>
              <a:endParaRPr sz="1400">
                <a:solidFill>
                  <a:srgbClr val="3F3F3F"/>
                </a:solidFill>
                <a:latin typeface="Arial"/>
                <a:ea typeface="Arial"/>
                <a:cs typeface="Arial"/>
                <a:sym typeface="Arial"/>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(máy chủ-máy chủ)</a:t>
              </a:r>
              <a:endParaRPr sz="1400">
                <a:solidFill>
                  <a:srgbClr val="3F3F3F"/>
                </a:solidFill>
                <a:latin typeface="Arial"/>
                <a:ea typeface="Arial"/>
                <a:cs typeface="Arial"/>
                <a:sym typeface="Arial"/>
              </a:endParaRPr>
            </a:p>
          </p:txBody>
        </p:sp>
        <p:sp>
          <p:nvSpPr>
            <p:cNvPr id="1288" name="Google Shape;1288;p69"/>
            <p:cNvSpPr/>
            <p:nvPr/>
          </p:nvSpPr>
          <p:spPr>
            <a:xfrm>
              <a:off x="5016606" y="4579695"/>
              <a:ext cx="1810914" cy="213285"/>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Internet</a:t>
              </a:r>
              <a:endParaRPr sz="1400">
                <a:solidFill>
                  <a:srgbClr val="3F3F3F"/>
                </a:solidFill>
                <a:latin typeface="Arial"/>
                <a:ea typeface="Arial"/>
                <a:cs typeface="Arial"/>
                <a:sym typeface="Arial"/>
              </a:endParaRPr>
            </a:p>
          </p:txBody>
        </p:sp>
        <p:sp>
          <p:nvSpPr>
            <p:cNvPr id="1289" name="Google Shape;1289;p69"/>
            <p:cNvSpPr/>
            <p:nvPr/>
          </p:nvSpPr>
          <p:spPr>
            <a:xfrm>
              <a:off x="5016606" y="4824670"/>
              <a:ext cx="1810914" cy="728418"/>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Truy cập</a:t>
              </a:r>
              <a:endParaRPr sz="1400">
                <a:solidFill>
                  <a:srgbClr val="3F3F3F"/>
                </a:solidFill>
                <a:latin typeface="Arial"/>
                <a:ea typeface="Arial"/>
                <a:cs typeface="Arial"/>
                <a:sym typeface="Arial"/>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mạng</a:t>
              </a:r>
              <a:endParaRPr sz="1400">
                <a:solidFill>
                  <a:srgbClr val="3F3F3F"/>
                </a:solidFill>
                <a:latin typeface="Arial"/>
                <a:ea typeface="Arial"/>
                <a:cs typeface="Arial"/>
                <a:sym typeface="Arial"/>
              </a:endParaRPr>
            </a:p>
          </p:txBody>
        </p:sp>
        <p:sp>
          <p:nvSpPr>
            <p:cNvPr id="1290" name="Google Shape;1290;p69"/>
            <p:cNvSpPr/>
            <p:nvPr/>
          </p:nvSpPr>
          <p:spPr>
            <a:xfrm>
              <a:off x="5016606" y="5584778"/>
              <a:ext cx="1810914" cy="470851"/>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Vật lý</a:t>
              </a:r>
              <a:endParaRPr sz="1400">
                <a:solidFill>
                  <a:srgbClr val="3F3F3F"/>
                </a:solidFill>
                <a:latin typeface="Arial"/>
                <a:ea typeface="Arial"/>
                <a:cs typeface="Arial"/>
                <a:sym typeface="Arial"/>
              </a:endParaRPr>
            </a:p>
          </p:txBody>
        </p:sp>
        <p:sp>
          <p:nvSpPr>
            <p:cNvPr id="1291" name="Google Shape;1291;p69"/>
            <p:cNvSpPr txBox="1"/>
            <p:nvPr/>
          </p:nvSpPr>
          <p:spPr>
            <a:xfrm>
              <a:off x="5245062" y="2197090"/>
              <a:ext cx="135400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lang="en-US" sz="1400">
                  <a:solidFill>
                    <a:srgbClr val="3F3F3F"/>
                  </a:solidFill>
                  <a:latin typeface="Arial"/>
                  <a:ea typeface="Arial"/>
                  <a:cs typeface="Arial"/>
                  <a:sym typeface="Arial"/>
                </a:rPr>
                <a:t>TCP/IP</a:t>
              </a:r>
              <a:endParaRPr sz="1400">
                <a:solidFill>
                  <a:srgbClr val="3F3F3F"/>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Lịch sử Mạng</a:t>
            </a:r>
            <a:endParaRPr sz="2400">
              <a:solidFill>
                <a:srgbClr val="0C0C0C"/>
              </a:solidFill>
              <a:latin typeface="Arial"/>
              <a:ea typeface="Arial"/>
              <a:cs typeface="Arial"/>
              <a:sym typeface="Arial"/>
            </a:endParaRPr>
          </a:p>
        </p:txBody>
      </p:sp>
      <p:sp>
        <p:nvSpPr>
          <p:cNvPr id="207" name="Google Shape;207;p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Mạng</a:t>
            </a:r>
            <a:endParaRPr sz="1800">
              <a:solidFill>
                <a:schemeClr val="lt1"/>
              </a:solidFill>
              <a:latin typeface="Arial"/>
              <a:ea typeface="Arial"/>
              <a:cs typeface="Arial"/>
              <a:sym typeface="Arial"/>
            </a:endParaRPr>
          </a:p>
        </p:txBody>
      </p:sp>
      <p:sp>
        <p:nvSpPr>
          <p:cNvPr id="208" name="Google Shape;208;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09" name="Google Shape;209;p7"/>
          <p:cNvSpPr/>
          <p:nvPr/>
        </p:nvSpPr>
        <p:spPr>
          <a:xfrm>
            <a:off x="712182" y="2393948"/>
            <a:ext cx="8630827" cy="387459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ARPANET (Mạng lưới cơ quan với các đề án nghiên cứu tân tiến)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Năm 1969, Bộ Quốc phòng Hoa Kỳ đã tạo ra mạng ARPANET để chia sẻ và truyền tải tài nguyên của các dự án trên khắp nước Mỹ.</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SNA (Kiến trúc Mạng Hệ thống)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Năm 1972, IBM</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Ethernet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Năm 1974, Xerox </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NSFNET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Năm 1986, , Quỹ Khoa học Quốc gia (NFS) đã kết nối mạng của họ, NFSNET, với mạng ARPANET.</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TCP/IP</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Năm 1982, giao thức TCP/IP được tạo và được sử dụng làm giao thức mạng Internet.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WWW</a:t>
            </a:r>
            <a:endParaRPr/>
          </a:p>
          <a:p>
            <a:pPr indent="-82550" lvl="2" marL="4445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Năm 1992, WWW được phát triển và khiến mạng Internet lan rộng nhanh chóng.</a:t>
            </a:r>
            <a:endParaRPr/>
          </a:p>
        </p:txBody>
      </p:sp>
      <p:sp>
        <p:nvSpPr>
          <p:cNvPr id="210" name="Google Shape;210;p7"/>
          <p:cNvSpPr/>
          <p:nvPr/>
        </p:nvSpPr>
        <p:spPr>
          <a:xfrm>
            <a:off x="580388" y="1944537"/>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Lịch sử xây dựng mạng sử dụng máy tính không quá dài, vào những năm 1960, một phương pháp thô sơ để kết nối nhiều thiết bị đầu cuối vào một máy tính đã được sử dụng.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7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1298" name="Google Shape;1298;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299" name="Google Shape;1299;p7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Đánh địa chỉ</a:t>
            </a:r>
            <a:endParaRPr sz="2400">
              <a:solidFill>
                <a:srgbClr val="0C0C0C"/>
              </a:solidFill>
              <a:latin typeface="Arial"/>
              <a:ea typeface="Arial"/>
              <a:cs typeface="Arial"/>
              <a:sym typeface="Arial"/>
            </a:endParaRPr>
          </a:p>
        </p:txBody>
      </p:sp>
      <p:grpSp>
        <p:nvGrpSpPr>
          <p:cNvPr id="1300" name="Google Shape;1300;p70"/>
          <p:cNvGrpSpPr/>
          <p:nvPr/>
        </p:nvGrpSpPr>
        <p:grpSpPr>
          <a:xfrm>
            <a:off x="2224555" y="2600325"/>
            <a:ext cx="5456890" cy="2990920"/>
            <a:chOff x="2291799" y="2924680"/>
            <a:chExt cx="4800470" cy="2631137"/>
          </a:xfrm>
        </p:grpSpPr>
        <p:grpSp>
          <p:nvGrpSpPr>
            <p:cNvPr id="1301" name="Google Shape;1301;p70"/>
            <p:cNvGrpSpPr/>
            <p:nvPr/>
          </p:nvGrpSpPr>
          <p:grpSpPr>
            <a:xfrm>
              <a:off x="2291799" y="2924680"/>
              <a:ext cx="2999023" cy="371475"/>
              <a:chOff x="2291799" y="2924680"/>
              <a:chExt cx="2999023" cy="371475"/>
            </a:xfrm>
          </p:grpSpPr>
          <p:sp>
            <p:nvSpPr>
              <p:cNvPr id="1302" name="Google Shape;1302;p70"/>
              <p:cNvSpPr/>
              <p:nvPr/>
            </p:nvSpPr>
            <p:spPr>
              <a:xfrm>
                <a:off x="3722372" y="2924680"/>
                <a:ext cx="1568450" cy="371475"/>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Tầng ứng dụng</a:t>
                </a:r>
                <a:endParaRPr sz="1400">
                  <a:solidFill>
                    <a:schemeClr val="dk1"/>
                  </a:solidFill>
                  <a:latin typeface="Arial"/>
                  <a:ea typeface="Arial"/>
                  <a:cs typeface="Arial"/>
                  <a:sym typeface="Arial"/>
                </a:endParaRPr>
              </a:p>
            </p:txBody>
          </p:sp>
          <p:sp>
            <p:nvSpPr>
              <p:cNvPr id="1303" name="Google Shape;1303;p70"/>
              <p:cNvSpPr txBox="1"/>
              <p:nvPr/>
            </p:nvSpPr>
            <p:spPr>
              <a:xfrm>
                <a:off x="2291799" y="2956529"/>
                <a:ext cx="1191126" cy="2707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Tông báo</a:t>
                </a:r>
                <a:endParaRPr sz="1400">
                  <a:solidFill>
                    <a:schemeClr val="dk1"/>
                  </a:solidFill>
                  <a:latin typeface="Arial"/>
                  <a:ea typeface="Arial"/>
                  <a:cs typeface="Arial"/>
                  <a:sym typeface="Arial"/>
                </a:endParaRPr>
              </a:p>
            </p:txBody>
          </p:sp>
        </p:grpSp>
        <p:grpSp>
          <p:nvGrpSpPr>
            <p:cNvPr id="1304" name="Google Shape;1304;p70"/>
            <p:cNvGrpSpPr/>
            <p:nvPr/>
          </p:nvGrpSpPr>
          <p:grpSpPr>
            <a:xfrm>
              <a:off x="2291799" y="3488736"/>
              <a:ext cx="4800470" cy="373195"/>
              <a:chOff x="2291799" y="3472852"/>
              <a:chExt cx="4800470" cy="373195"/>
            </a:xfrm>
          </p:grpSpPr>
          <p:sp>
            <p:nvSpPr>
              <p:cNvPr id="1305" name="Google Shape;1305;p70"/>
              <p:cNvSpPr/>
              <p:nvPr/>
            </p:nvSpPr>
            <p:spPr>
              <a:xfrm>
                <a:off x="3727531" y="3472852"/>
                <a:ext cx="1568450" cy="373195"/>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Tầng giao vận</a:t>
                </a:r>
                <a:endParaRPr sz="1400">
                  <a:solidFill>
                    <a:schemeClr val="dk1"/>
                  </a:solidFill>
                  <a:latin typeface="Arial"/>
                  <a:ea typeface="Arial"/>
                  <a:cs typeface="Arial"/>
                  <a:sym typeface="Arial"/>
                </a:endParaRPr>
              </a:p>
            </p:txBody>
          </p:sp>
          <p:cxnSp>
            <p:nvCxnSpPr>
              <p:cNvPr id="1306" name="Google Shape;1306;p70"/>
              <p:cNvCxnSpPr>
                <a:stCxn id="1305" idx="3"/>
                <a:endCxn id="1307" idx="1"/>
              </p:cNvCxnSpPr>
              <p:nvPr/>
            </p:nvCxnSpPr>
            <p:spPr>
              <a:xfrm>
                <a:off x="5295981" y="3659450"/>
                <a:ext cx="227700" cy="0"/>
              </a:xfrm>
              <a:prstGeom prst="straightConnector1">
                <a:avLst/>
              </a:prstGeom>
              <a:noFill/>
              <a:ln cap="flat" cmpd="sng" w="9525">
                <a:solidFill>
                  <a:schemeClr val="dk1"/>
                </a:solidFill>
                <a:prstDash val="solid"/>
                <a:miter lim="800000"/>
                <a:headEnd len="sm" w="sm" type="none"/>
                <a:tailEnd len="med" w="med" type="triangle"/>
              </a:ln>
            </p:spPr>
          </p:cxnSp>
          <p:sp>
            <p:nvSpPr>
              <p:cNvPr id="1307" name="Google Shape;1307;p70"/>
              <p:cNvSpPr/>
              <p:nvPr/>
            </p:nvSpPr>
            <p:spPr>
              <a:xfrm>
                <a:off x="5523819" y="3472852"/>
                <a:ext cx="1568450" cy="373195"/>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Địa chỉ cổng</a:t>
                </a:r>
                <a:endParaRPr sz="1400">
                  <a:solidFill>
                    <a:schemeClr val="dk1"/>
                  </a:solidFill>
                  <a:latin typeface="Arial"/>
                  <a:ea typeface="Arial"/>
                  <a:cs typeface="Arial"/>
                  <a:sym typeface="Arial"/>
                </a:endParaRPr>
              </a:p>
            </p:txBody>
          </p:sp>
          <p:sp>
            <p:nvSpPr>
              <p:cNvPr id="1308" name="Google Shape;1308;p70"/>
              <p:cNvSpPr txBox="1"/>
              <p:nvPr/>
            </p:nvSpPr>
            <p:spPr>
              <a:xfrm>
                <a:off x="2291799" y="3505561"/>
                <a:ext cx="1191126" cy="270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Phân đoạn</a:t>
                </a:r>
                <a:endParaRPr sz="1400">
                  <a:solidFill>
                    <a:schemeClr val="dk1"/>
                  </a:solidFill>
                  <a:latin typeface="Arial"/>
                  <a:ea typeface="Arial"/>
                  <a:cs typeface="Arial"/>
                  <a:sym typeface="Arial"/>
                </a:endParaRPr>
              </a:p>
            </p:txBody>
          </p:sp>
        </p:grpSp>
        <p:grpSp>
          <p:nvGrpSpPr>
            <p:cNvPr id="1309" name="Google Shape;1309;p70"/>
            <p:cNvGrpSpPr/>
            <p:nvPr/>
          </p:nvGrpSpPr>
          <p:grpSpPr>
            <a:xfrm>
              <a:off x="2291799" y="4054512"/>
              <a:ext cx="4784197" cy="373195"/>
              <a:chOff x="2291799" y="4044311"/>
              <a:chExt cx="4784197" cy="373195"/>
            </a:xfrm>
          </p:grpSpPr>
          <p:sp>
            <p:nvSpPr>
              <p:cNvPr id="1310" name="Google Shape;1310;p70"/>
              <p:cNvSpPr/>
              <p:nvPr/>
            </p:nvSpPr>
            <p:spPr>
              <a:xfrm>
                <a:off x="5507546" y="4044311"/>
                <a:ext cx="1568450" cy="373195"/>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Địa chỉ logic</a:t>
                </a:r>
                <a:endParaRPr/>
              </a:p>
            </p:txBody>
          </p:sp>
          <p:sp>
            <p:nvSpPr>
              <p:cNvPr id="1311" name="Google Shape;1311;p70"/>
              <p:cNvSpPr/>
              <p:nvPr/>
            </p:nvSpPr>
            <p:spPr>
              <a:xfrm>
                <a:off x="3727531" y="4045171"/>
                <a:ext cx="1568450" cy="371475"/>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Tầng Mạng</a:t>
                </a:r>
                <a:endParaRPr sz="1400">
                  <a:solidFill>
                    <a:schemeClr val="dk1"/>
                  </a:solidFill>
                  <a:latin typeface="Arial"/>
                  <a:ea typeface="Arial"/>
                  <a:cs typeface="Arial"/>
                  <a:sym typeface="Arial"/>
                </a:endParaRPr>
              </a:p>
            </p:txBody>
          </p:sp>
          <p:cxnSp>
            <p:nvCxnSpPr>
              <p:cNvPr id="1312" name="Google Shape;1312;p70"/>
              <p:cNvCxnSpPr/>
              <p:nvPr/>
            </p:nvCxnSpPr>
            <p:spPr>
              <a:xfrm>
                <a:off x="5295981" y="4230908"/>
                <a:ext cx="211565" cy="0"/>
              </a:xfrm>
              <a:prstGeom prst="straightConnector1">
                <a:avLst/>
              </a:prstGeom>
              <a:noFill/>
              <a:ln cap="flat" cmpd="sng" w="9525">
                <a:solidFill>
                  <a:schemeClr val="dk1"/>
                </a:solidFill>
                <a:prstDash val="solid"/>
                <a:miter lim="800000"/>
                <a:headEnd len="sm" w="sm" type="none"/>
                <a:tailEnd len="med" w="med" type="triangle"/>
              </a:ln>
            </p:spPr>
          </p:cxnSp>
          <p:sp>
            <p:nvSpPr>
              <p:cNvPr id="1313" name="Google Shape;1313;p70"/>
              <p:cNvSpPr txBox="1"/>
              <p:nvPr/>
            </p:nvSpPr>
            <p:spPr>
              <a:xfrm>
                <a:off x="2291799" y="4077020"/>
                <a:ext cx="1423753" cy="270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Gói tin</a:t>
                </a:r>
                <a:endParaRPr sz="1400">
                  <a:solidFill>
                    <a:schemeClr val="dk1"/>
                  </a:solidFill>
                  <a:latin typeface="Arial"/>
                  <a:ea typeface="Arial"/>
                  <a:cs typeface="Arial"/>
                  <a:sym typeface="Arial"/>
                </a:endParaRPr>
              </a:p>
            </p:txBody>
          </p:sp>
        </p:grpSp>
        <p:grpSp>
          <p:nvGrpSpPr>
            <p:cNvPr id="1314" name="Google Shape;1314;p70"/>
            <p:cNvGrpSpPr/>
            <p:nvPr/>
          </p:nvGrpSpPr>
          <p:grpSpPr>
            <a:xfrm>
              <a:off x="2291799" y="4620288"/>
              <a:ext cx="4784197" cy="371475"/>
              <a:chOff x="2291799" y="4578434"/>
              <a:chExt cx="4784197" cy="371475"/>
            </a:xfrm>
          </p:grpSpPr>
          <p:sp>
            <p:nvSpPr>
              <p:cNvPr id="1315" name="Google Shape;1315;p70"/>
              <p:cNvSpPr/>
              <p:nvPr/>
            </p:nvSpPr>
            <p:spPr>
              <a:xfrm>
                <a:off x="5507546" y="4578434"/>
                <a:ext cx="1568450" cy="371475"/>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Địa chỉ vật lý</a:t>
                </a:r>
                <a:endParaRPr sz="1400">
                  <a:solidFill>
                    <a:schemeClr val="dk1"/>
                  </a:solidFill>
                  <a:latin typeface="Arial"/>
                  <a:ea typeface="Arial"/>
                  <a:cs typeface="Arial"/>
                  <a:sym typeface="Arial"/>
                </a:endParaRPr>
              </a:p>
            </p:txBody>
          </p:sp>
          <p:sp>
            <p:nvSpPr>
              <p:cNvPr id="1316" name="Google Shape;1316;p70"/>
              <p:cNvSpPr/>
              <p:nvPr/>
            </p:nvSpPr>
            <p:spPr>
              <a:xfrm>
                <a:off x="3722372" y="4578434"/>
                <a:ext cx="1568450" cy="371475"/>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Tầng Liên kết dữ liệu</a:t>
                </a:r>
                <a:endParaRPr sz="1400">
                  <a:solidFill>
                    <a:schemeClr val="dk1"/>
                  </a:solidFill>
                  <a:latin typeface="Arial"/>
                  <a:ea typeface="Arial"/>
                  <a:cs typeface="Arial"/>
                  <a:sym typeface="Arial"/>
                </a:endParaRPr>
              </a:p>
            </p:txBody>
          </p:sp>
          <p:cxnSp>
            <p:nvCxnSpPr>
              <p:cNvPr id="1317" name="Google Shape;1317;p70"/>
              <p:cNvCxnSpPr/>
              <p:nvPr/>
            </p:nvCxnSpPr>
            <p:spPr>
              <a:xfrm>
                <a:off x="5290822" y="4764171"/>
                <a:ext cx="216724" cy="0"/>
              </a:xfrm>
              <a:prstGeom prst="straightConnector1">
                <a:avLst/>
              </a:prstGeom>
              <a:noFill/>
              <a:ln cap="flat" cmpd="sng" w="9525">
                <a:solidFill>
                  <a:schemeClr val="dk1"/>
                </a:solidFill>
                <a:prstDash val="solid"/>
                <a:miter lim="800000"/>
                <a:headEnd len="sm" w="sm" type="none"/>
                <a:tailEnd len="med" w="med" type="triangle"/>
              </a:ln>
            </p:spPr>
          </p:cxnSp>
          <p:sp>
            <p:nvSpPr>
              <p:cNvPr id="1318" name="Google Shape;1318;p70"/>
              <p:cNvSpPr txBox="1"/>
              <p:nvPr/>
            </p:nvSpPr>
            <p:spPr>
              <a:xfrm>
                <a:off x="2291799" y="4610283"/>
                <a:ext cx="1423753" cy="270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Frame</a:t>
                </a:r>
                <a:endParaRPr sz="1400">
                  <a:solidFill>
                    <a:schemeClr val="dk1"/>
                  </a:solidFill>
                  <a:latin typeface="Arial"/>
                  <a:ea typeface="Arial"/>
                  <a:cs typeface="Arial"/>
                  <a:sym typeface="Arial"/>
                </a:endParaRPr>
              </a:p>
            </p:txBody>
          </p:sp>
        </p:grpSp>
        <p:grpSp>
          <p:nvGrpSpPr>
            <p:cNvPr id="1319" name="Google Shape;1319;p70"/>
            <p:cNvGrpSpPr/>
            <p:nvPr/>
          </p:nvGrpSpPr>
          <p:grpSpPr>
            <a:xfrm>
              <a:off x="2291799" y="5184342"/>
              <a:ext cx="3004182" cy="371475"/>
              <a:chOff x="2291799" y="5184342"/>
              <a:chExt cx="3004182" cy="371475"/>
            </a:xfrm>
          </p:grpSpPr>
          <p:sp>
            <p:nvSpPr>
              <p:cNvPr id="1320" name="Google Shape;1320;p70"/>
              <p:cNvSpPr/>
              <p:nvPr/>
            </p:nvSpPr>
            <p:spPr>
              <a:xfrm>
                <a:off x="3727531" y="5184342"/>
                <a:ext cx="1568450" cy="371475"/>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Tầng Vật lý</a:t>
                </a:r>
                <a:endParaRPr sz="1400">
                  <a:solidFill>
                    <a:schemeClr val="dk1"/>
                  </a:solidFill>
                  <a:latin typeface="Arial"/>
                  <a:ea typeface="Arial"/>
                  <a:cs typeface="Arial"/>
                  <a:sym typeface="Arial"/>
                </a:endParaRPr>
              </a:p>
            </p:txBody>
          </p:sp>
          <p:sp>
            <p:nvSpPr>
              <p:cNvPr id="1321" name="Google Shape;1321;p70"/>
              <p:cNvSpPr txBox="1"/>
              <p:nvPr/>
            </p:nvSpPr>
            <p:spPr>
              <a:xfrm>
                <a:off x="2291799" y="5216191"/>
                <a:ext cx="1423753" cy="270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Bits</a:t>
                </a:r>
                <a:endParaRPr sz="1400">
                  <a:solidFill>
                    <a:schemeClr val="dk1"/>
                  </a:solidFill>
                  <a:latin typeface="Arial"/>
                  <a:ea typeface="Arial"/>
                  <a:cs typeface="Arial"/>
                  <a:sym typeface="Arial"/>
                </a:endParaRPr>
              </a:p>
            </p:txBody>
          </p:sp>
        </p:grpSp>
      </p:grpSp>
      <p:sp>
        <p:nvSpPr>
          <p:cNvPr id="1322" name="Google Shape;1322;p7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Mối liên hệ giữa Địa chỉ và tầng trong giao thức TCP/IP</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7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1329" name="Google Shape;1329;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30" name="Google Shape;1330;p71"/>
          <p:cNvSpPr/>
          <p:nvPr/>
        </p:nvSpPr>
        <p:spPr>
          <a:xfrm>
            <a:off x="712182" y="1751850"/>
            <a:ext cx="8487381" cy="109947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liên kết</a:t>
            </a:r>
            <a:endParaRPr sz="1300">
              <a:solidFill>
                <a:srgbClr val="262626"/>
              </a:solidFill>
              <a:latin typeface="Arial"/>
              <a:ea typeface="Arial"/>
              <a:cs typeface="Arial"/>
              <a:sym typeface="Arial"/>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của nút được xác định trong mạng WAN hoặc mạng LAN</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6 byte (48 bit) của Card giao diện mạng (NIC) Ethernet</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Unicast, multicast, broadcast</a:t>
            </a:r>
            <a:endParaRPr/>
          </a:p>
        </p:txBody>
      </p:sp>
      <p:sp>
        <p:nvSpPr>
          <p:cNvPr id="1331" name="Google Shape;1331;p71"/>
          <p:cNvSpPr/>
          <p:nvPr/>
        </p:nvSpPr>
        <p:spPr>
          <a:xfrm>
            <a:off x="704850" y="2940083"/>
            <a:ext cx="8494713" cy="977833"/>
          </a:xfrm>
          <a:prstGeom prst="rect">
            <a:avLst/>
          </a:prstGeom>
          <a:solidFill>
            <a:srgbClr val="D8D8D8">
              <a:alpha val="68627"/>
            </a:srgbClr>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2000">
                <a:solidFill>
                  <a:srgbClr val="FF0000"/>
                </a:solidFill>
                <a:latin typeface="Arial"/>
                <a:ea typeface="Arial"/>
                <a:cs typeface="Arial"/>
                <a:sym typeface="Arial"/>
              </a:rPr>
              <a:t>07:01:02:01:2C:4B</a:t>
            </a:r>
            <a:endParaRPr/>
          </a:p>
          <a:p>
            <a:pPr indent="0" lvl="0" marL="0" marR="0" rtl="0" algn="ctr">
              <a:spcBef>
                <a:spcPts val="0"/>
              </a:spcBef>
              <a:spcAft>
                <a:spcPts val="0"/>
              </a:spcAft>
              <a:buNone/>
            </a:pPr>
            <a:r>
              <a:rPr lang="en-US" sz="2000">
                <a:solidFill>
                  <a:srgbClr val="3F3F3F"/>
                </a:solidFill>
                <a:latin typeface="Arial"/>
                <a:ea typeface="Arial"/>
                <a:cs typeface="Arial"/>
                <a:sym typeface="Arial"/>
              </a:rPr>
              <a:t>địa chỉ vật lý gồm 6 byte (12 chữ số thập lục phân)</a:t>
            </a:r>
            <a:endParaRPr/>
          </a:p>
        </p:txBody>
      </p:sp>
      <p:sp>
        <p:nvSpPr>
          <p:cNvPr id="1332" name="Google Shape;1332;p71"/>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Địa chỉ vật lý</a:t>
            </a:r>
            <a:endParaRPr sz="1400">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72"/>
          <p:cNvSpPr/>
          <p:nvPr/>
        </p:nvSpPr>
        <p:spPr>
          <a:xfrm>
            <a:off x="580388" y="2885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Địa chỉ cổng</a:t>
            </a:r>
            <a:endParaRPr sz="1400">
              <a:solidFill>
                <a:schemeClr val="dk1"/>
              </a:solidFill>
              <a:latin typeface="Arial"/>
              <a:ea typeface="Arial"/>
              <a:cs typeface="Arial"/>
              <a:sym typeface="Arial"/>
            </a:endParaRPr>
          </a:p>
        </p:txBody>
      </p:sp>
      <p:sp>
        <p:nvSpPr>
          <p:cNvPr id="1339" name="Google Shape;1339;p7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2.3. Giao thức truyền thông TCP/IP</a:t>
            </a:r>
            <a:endParaRPr/>
          </a:p>
        </p:txBody>
      </p:sp>
      <p:sp>
        <p:nvSpPr>
          <p:cNvPr id="1340" name="Google Shape;1340;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41" name="Google Shape;1341;p72"/>
          <p:cNvSpPr/>
          <p:nvPr/>
        </p:nvSpPr>
        <p:spPr>
          <a:xfrm>
            <a:off x="712182" y="1751850"/>
            <a:ext cx="8487381"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định các máy chủ đang kết nối mạng Internet: Hệ thống địa chỉ 32 bit</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Unicast (một người dùng), Multicast (nhiều người nhận), broadcast (tất cả hệ thống trong mạng)</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đó được chuyển thành một địa chỉ IPv6 có độ dài địa chỉ gấp bốn lần </a:t>
            </a:r>
            <a:endParaRPr/>
          </a:p>
        </p:txBody>
      </p:sp>
      <p:sp>
        <p:nvSpPr>
          <p:cNvPr id="1342" name="Google Shape;1342;p72"/>
          <p:cNvSpPr/>
          <p:nvPr/>
        </p:nvSpPr>
        <p:spPr>
          <a:xfrm>
            <a:off x="712182" y="3123450"/>
            <a:ext cx="8487381"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Cần phân biệt các quy trình gửi và nhận dữ liệu trong giao tiếp máy tính - máy tính</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Địa chỉ được gán với mỗi quá trình</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Dài 16 bit (từ 0 đến 65535)</a:t>
            </a:r>
            <a:endParaRPr/>
          </a:p>
        </p:txBody>
      </p:sp>
      <p:sp>
        <p:nvSpPr>
          <p:cNvPr id="1343" name="Google Shape;1343;p72"/>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Địa chỉ logic (hoặc địa chỉ IP)</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73"/>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Giao thức truyền thông</a:t>
            </a:r>
            <a:endParaRPr sz="3600">
              <a:solidFill>
                <a:schemeClr val="dk1"/>
              </a:solidFill>
              <a:latin typeface="Arial"/>
              <a:ea typeface="Arial"/>
              <a:cs typeface="Arial"/>
              <a:sym typeface="Arial"/>
            </a:endParaRPr>
          </a:p>
        </p:txBody>
      </p:sp>
      <p:sp>
        <p:nvSpPr>
          <p:cNvPr id="1350" name="Google Shape;1350;p7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sp>
        <p:nvSpPr>
          <p:cNvPr id="1351" name="Google Shape;1351;p73"/>
          <p:cNvSpPr/>
          <p:nvPr/>
        </p:nvSpPr>
        <p:spPr>
          <a:xfrm>
            <a:off x="1054112" y="4003778"/>
            <a:ext cx="3740912"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Giao thức là gì</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Mô hình OSI</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Giao thức truyền thông TCP/IP </a:t>
            </a:r>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2.4. HTTP</a:t>
            </a:r>
            <a:endParaRPr/>
          </a:p>
        </p:txBody>
      </p:sp>
      <p:sp>
        <p:nvSpPr>
          <p:cNvPr id="1352" name="Google Shape;1352;p73"/>
          <p:cNvSpPr/>
          <p:nvPr/>
        </p:nvSpPr>
        <p:spPr>
          <a:xfrm>
            <a:off x="5107801" y="4003778"/>
            <a:ext cx="3740912"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5A5A5"/>
              </a:buClr>
              <a:buSzPts val="2160"/>
              <a:buFont typeface="Arial"/>
              <a:buChar char="•"/>
            </a:pPr>
            <a:r>
              <a:rPr lang="en-US" sz="1800">
                <a:solidFill>
                  <a:srgbClr val="A5A5A5"/>
                </a:solidFill>
                <a:latin typeface="Arial"/>
                <a:ea typeface="Arial"/>
                <a:cs typeface="Arial"/>
                <a:sym typeface="Arial"/>
              </a:rPr>
              <a:t>2.5. MQTT</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2.6. CoAP</a:t>
            </a:r>
            <a:endParaRPr sz="1800">
              <a:solidFill>
                <a:srgbClr val="A5A5A5"/>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2.7. WebSocket</a:t>
            </a:r>
            <a:endParaRPr sz="1800">
              <a:solidFill>
                <a:srgbClr val="A5A5A5"/>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7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HTTP</a:t>
            </a:r>
            <a:endParaRPr/>
          </a:p>
        </p:txBody>
      </p:sp>
      <p:sp>
        <p:nvSpPr>
          <p:cNvPr id="1359" name="Google Shape;1359;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60" name="Google Shape;1360;p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Khái niệm HTTP</a:t>
            </a:r>
            <a:endParaRPr/>
          </a:p>
        </p:txBody>
      </p:sp>
      <p:grpSp>
        <p:nvGrpSpPr>
          <p:cNvPr id="1361" name="Google Shape;1361;p74"/>
          <p:cNvGrpSpPr/>
          <p:nvPr/>
        </p:nvGrpSpPr>
        <p:grpSpPr>
          <a:xfrm>
            <a:off x="449998" y="3040726"/>
            <a:ext cx="9004986" cy="2593019"/>
            <a:chOff x="449998" y="3292974"/>
            <a:chExt cx="9004986" cy="2593019"/>
          </a:xfrm>
        </p:grpSpPr>
        <p:sp>
          <p:nvSpPr>
            <p:cNvPr id="1362" name="Google Shape;1362;p74"/>
            <p:cNvSpPr/>
            <p:nvPr/>
          </p:nvSpPr>
          <p:spPr>
            <a:xfrm>
              <a:off x="580388" y="5272284"/>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Cách để giải quyết vấn đề “không thể xác định trạng thái" của máy khách</a:t>
              </a:r>
              <a:endParaRPr sz="1400">
                <a:solidFill>
                  <a:schemeClr val="dk1"/>
                </a:solidFill>
                <a:latin typeface="Arial"/>
                <a:ea typeface="Arial"/>
                <a:cs typeface="Arial"/>
                <a:sym typeface="Arial"/>
              </a:endParaRPr>
            </a:p>
          </p:txBody>
        </p:sp>
        <p:sp>
          <p:nvSpPr>
            <p:cNvPr id="1363" name="Google Shape;1363;p74"/>
            <p:cNvSpPr/>
            <p:nvPr/>
          </p:nvSpPr>
          <p:spPr>
            <a:xfrm>
              <a:off x="580388" y="3870838"/>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Sau khi kết nối đến máy chủ trong một giao tiếp không kết nối và nhận được phản hồi cho yêu cầu, kết nối sẽ bị hủy bỏ.</a:t>
              </a:r>
              <a:endParaRPr/>
            </a:p>
          </p:txBody>
        </p:sp>
        <p:sp>
          <p:nvSpPr>
            <p:cNvPr id="1364" name="Google Shape;1364;p74"/>
            <p:cNvSpPr/>
            <p:nvPr/>
          </p:nvSpPr>
          <p:spPr>
            <a:xfrm>
              <a:off x="449998" y="3292974"/>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Tính năng và lợi ích của HTTP</a:t>
              </a:r>
              <a:endParaRPr/>
            </a:p>
          </p:txBody>
        </p:sp>
        <p:sp>
          <p:nvSpPr>
            <p:cNvPr id="1365" name="Google Shape;1365;p74"/>
            <p:cNvSpPr/>
            <p:nvPr/>
          </p:nvSpPr>
          <p:spPr>
            <a:xfrm>
              <a:off x="712182" y="4327893"/>
              <a:ext cx="8487381" cy="79683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ưu điểm: Dịch vụ hiệu quả và không cần bảo dưỡng nhiều.</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nhược điểm: Không xác định được trạng thái trước đó của máy khách sau khi hủy kết nối nên không thể lưu các thông tin về máy khách đó.</a:t>
              </a:r>
              <a:endParaRPr/>
            </a:p>
          </p:txBody>
        </p:sp>
        <p:sp>
          <p:nvSpPr>
            <p:cNvPr id="1366" name="Google Shape;1366;p74"/>
            <p:cNvSpPr/>
            <p:nvPr/>
          </p:nvSpPr>
          <p:spPr>
            <a:xfrm>
              <a:off x="712182" y="5540566"/>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Cookie: xử lý vấn đề bằng cách lưu các thông tin trạng thái cho máy khách</a:t>
              </a:r>
              <a:endParaRPr/>
            </a:p>
          </p:txBody>
        </p:sp>
      </p:grpSp>
      <p:sp>
        <p:nvSpPr>
          <p:cNvPr id="1367" name="Google Shape;1367;p74"/>
          <p:cNvSpPr/>
          <p:nvPr/>
        </p:nvSpPr>
        <p:spPr>
          <a:xfrm>
            <a:off x="580388" y="1944537"/>
            <a:ext cx="8619175" cy="77457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thức truyền tải siêu văn bản (HTTP) là một giao thức sử dụng mô hình chủ/khách để gửi và nhận dữ liệu qua mạng Internet.</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thức yêu cầu/phản hồi là một giao thức truyền thông giữa trình duyệt web và máy chủ web</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7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HTTP</a:t>
            </a:r>
            <a:endParaRPr/>
          </a:p>
        </p:txBody>
      </p:sp>
      <p:sp>
        <p:nvSpPr>
          <p:cNvPr id="1374" name="Google Shape;1374;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75" name="Google Shape;1375;p7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Môi trường hoạt động của HTTP</a:t>
            </a:r>
            <a:endParaRPr/>
          </a:p>
        </p:txBody>
      </p:sp>
      <p:sp>
        <p:nvSpPr>
          <p:cNvPr id="1376" name="Google Shape;1376;p75"/>
          <p:cNvSpPr/>
          <p:nvPr/>
        </p:nvSpPr>
        <p:spPr>
          <a:xfrm>
            <a:off x="3404828" y="3777542"/>
            <a:ext cx="3184479" cy="252721"/>
          </a:xfrm>
          <a:prstGeom prst="rightArrow">
            <a:avLst>
              <a:gd fmla="val 50000" name="adj1"/>
              <a:gd fmla="val 61143" name="adj2"/>
            </a:avLst>
          </a:prstGeom>
          <a:gradFill>
            <a:gsLst>
              <a:gs pos="0">
                <a:srgbClr val="FFFFFF">
                  <a:alpha val="0"/>
                </a:srgbClr>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1377" name="Google Shape;1377;p75"/>
          <p:cNvSpPr/>
          <p:nvPr/>
        </p:nvSpPr>
        <p:spPr>
          <a:xfrm flipH="1">
            <a:off x="3424705" y="4414983"/>
            <a:ext cx="3184479" cy="252721"/>
          </a:xfrm>
          <a:prstGeom prst="rightArrow">
            <a:avLst>
              <a:gd fmla="val 50000" name="adj1"/>
              <a:gd fmla="val 61143" name="adj2"/>
            </a:avLst>
          </a:prstGeom>
          <a:gradFill>
            <a:gsLst>
              <a:gs pos="0">
                <a:srgbClr val="FFFFFF">
                  <a:alpha val="0"/>
                </a:srgbClr>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1378" name="Google Shape;1378;p75"/>
          <p:cNvGrpSpPr/>
          <p:nvPr/>
        </p:nvGrpSpPr>
        <p:grpSpPr>
          <a:xfrm>
            <a:off x="1639799" y="3439020"/>
            <a:ext cx="6776789" cy="1740194"/>
            <a:chOff x="1657834" y="2690507"/>
            <a:chExt cx="4788532" cy="720080"/>
          </a:xfrm>
        </p:grpSpPr>
        <p:sp>
          <p:nvSpPr>
            <p:cNvPr id="1379" name="Google Shape;1379;p75"/>
            <p:cNvSpPr/>
            <p:nvPr/>
          </p:nvSpPr>
          <p:spPr>
            <a:xfrm>
              <a:off x="5186226" y="2690507"/>
              <a:ext cx="1260140" cy="720080"/>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Máy chủ</a:t>
              </a:r>
              <a:endParaRPr b="1" i="0" sz="1800" u="none" cap="none" strike="noStrike">
                <a:solidFill>
                  <a:srgbClr val="000000"/>
                </a:solidFill>
                <a:latin typeface="Arial"/>
                <a:ea typeface="Arial"/>
                <a:cs typeface="Arial"/>
                <a:sym typeface="Arial"/>
              </a:endParaRPr>
            </a:p>
          </p:txBody>
        </p:sp>
        <p:sp>
          <p:nvSpPr>
            <p:cNvPr id="1380" name="Google Shape;1380;p75"/>
            <p:cNvSpPr/>
            <p:nvPr/>
          </p:nvSpPr>
          <p:spPr>
            <a:xfrm>
              <a:off x="1657834" y="2690507"/>
              <a:ext cx="1224136" cy="720080"/>
            </a:xfrm>
            <a:prstGeom prst="rect">
              <a:avLst/>
            </a:prstGeom>
            <a:noFill/>
            <a:ln cap="flat" cmpd="sng" w="12700">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Máy khách</a:t>
              </a:r>
              <a:endParaRPr b="1" i="0" sz="1800" u="none" cap="none" strike="noStrike">
                <a:solidFill>
                  <a:srgbClr val="000000"/>
                </a:solidFill>
                <a:latin typeface="Arial"/>
                <a:ea typeface="Arial"/>
                <a:cs typeface="Arial"/>
                <a:sym typeface="Arial"/>
              </a:endParaRPr>
            </a:p>
          </p:txBody>
        </p:sp>
        <p:sp>
          <p:nvSpPr>
            <p:cNvPr id="1381" name="Google Shape;1381;p75"/>
            <p:cNvSpPr txBox="1"/>
            <p:nvPr/>
          </p:nvSpPr>
          <p:spPr>
            <a:xfrm>
              <a:off x="3396934" y="2710184"/>
              <a:ext cx="1152128" cy="1273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Yêu cầu</a:t>
              </a:r>
              <a:endParaRPr b="1" i="0" sz="1400" u="none" cap="none" strike="noStrike">
                <a:solidFill>
                  <a:srgbClr val="3F3F3F"/>
                </a:solidFill>
                <a:latin typeface="Arial"/>
                <a:ea typeface="Arial"/>
                <a:cs typeface="Arial"/>
                <a:sym typeface="Arial"/>
              </a:endParaRPr>
            </a:p>
          </p:txBody>
        </p:sp>
        <p:sp>
          <p:nvSpPr>
            <p:cNvPr id="1382" name="Google Shape;1382;p75"/>
            <p:cNvSpPr txBox="1"/>
            <p:nvPr/>
          </p:nvSpPr>
          <p:spPr>
            <a:xfrm>
              <a:off x="3396934" y="3193654"/>
              <a:ext cx="1152128" cy="1273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Phản hồi</a:t>
              </a:r>
              <a:endParaRPr b="1" i="0" sz="1400" u="none" cap="none" strike="noStrike">
                <a:solidFill>
                  <a:srgbClr val="3F3F3F"/>
                </a:solidFill>
                <a:latin typeface="Arial"/>
                <a:ea typeface="Arial"/>
                <a:cs typeface="Arial"/>
                <a:sym typeface="Arial"/>
              </a:endParaRPr>
            </a:p>
          </p:txBody>
        </p:sp>
      </p:grpSp>
      <p:sp>
        <p:nvSpPr>
          <p:cNvPr id="1383" name="Google Shape;1383;p75"/>
          <p:cNvSpPr/>
          <p:nvPr/>
        </p:nvSpPr>
        <p:spPr>
          <a:xfrm>
            <a:off x="580388" y="1944537"/>
            <a:ext cx="8619175" cy="111825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Máy khách: Một máy tính có phần mềm khách được cài đặt trên máy chủ và kết nối đến máy chủ bằng một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đường dẫn URL và dữ liệu yêu cầu (chrome, firefox, ie, v.v.).</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Máy chủ: Một máy tính có phần mềm chấp nhận các yêu cầu từ máy khách, diễn giải và phản hồi các yêu cầu đó (Apache, nginx, IIS, lighttpd)</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7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HTTP</a:t>
            </a:r>
            <a:endParaRPr/>
          </a:p>
        </p:txBody>
      </p:sp>
      <p:sp>
        <p:nvSpPr>
          <p:cNvPr id="1390" name="Google Shape;1390;p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391" name="Google Shape;1391;p7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HTTP</a:t>
            </a:r>
            <a:endParaRPr/>
          </a:p>
        </p:txBody>
      </p:sp>
      <p:sp>
        <p:nvSpPr>
          <p:cNvPr id="1392" name="Google Shape;1392;p76"/>
          <p:cNvSpPr/>
          <p:nvPr/>
        </p:nvSpPr>
        <p:spPr>
          <a:xfrm>
            <a:off x="580388" y="1944537"/>
            <a:ext cx="8619175" cy="227754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GET: Yêu cầu thông tin</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POST: chèn thôn tin</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PUT: cập nhật thông tin</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DELETE: xóa thông tin</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HEAD: chỉ yêu cầu các thông tin tiêu đề</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OPTIONS: Yêu cầu phương thức mà máy chủ web hỗ trợ</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TRACE: Trả về yêu cầu từ máy khách</a:t>
            </a:r>
            <a:endParaRPr sz="1400">
              <a:solidFill>
                <a:schemeClr val="dk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7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HTTP</a:t>
            </a:r>
            <a:endParaRPr/>
          </a:p>
        </p:txBody>
      </p:sp>
      <p:sp>
        <p:nvSpPr>
          <p:cNvPr id="1399" name="Google Shape;1399;p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00" name="Google Shape;1400;p7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phản hồi HTTP</a:t>
            </a:r>
            <a:endParaRPr/>
          </a:p>
        </p:txBody>
      </p:sp>
      <p:sp>
        <p:nvSpPr>
          <p:cNvPr id="1401" name="Google Shape;1401;p77"/>
          <p:cNvSpPr/>
          <p:nvPr/>
        </p:nvSpPr>
        <p:spPr>
          <a:xfrm>
            <a:off x="580388" y="1944537"/>
            <a:ext cx="8619175" cy="3652282"/>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1XX phản hồi có điều kiện</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2XX thành công</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200: Thành công, 201: Đã tạo, 202: Đã cho phép, 204: Không có nội dung</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205: đặt lại nội dung, 206: thành công một phần, 207: đa trạng thái</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3XX điều hướng lại</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300: nhiều mục chọn, 301: chuyển động cố định, 302: chuyển động tạm thời</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303: tầm nhìn ở các vị trí khác, 304: không được chỉnh sửa, 305: sử dụng proxy</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4XX Lỗi yêu cầu</a:t>
            </a:r>
            <a:endParaRPr sz="1400">
              <a:solidFill>
                <a:schemeClr val="dk1"/>
              </a:solidFill>
              <a:latin typeface="Arial"/>
              <a:ea typeface="Arial"/>
              <a:cs typeface="Arial"/>
              <a:sym typeface="Arial"/>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400: Yêu cầu sai, 401: Lỗi ủy quyền, 403: Bị cấm 404: Không tìm thấy</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405: Phương thức không được phép 406: Không được phép, 408: Hết thời gian yêu cầu</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410 không tồn tại, 411: yêu cầu khai báo độ dài</a:t>
            </a:r>
            <a:endParaRPr sz="1400">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7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2.4. HTTP</a:t>
            </a:r>
            <a:endParaRPr/>
          </a:p>
        </p:txBody>
      </p:sp>
      <p:sp>
        <p:nvSpPr>
          <p:cNvPr id="1408" name="Google Shape;1408;p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09" name="Google Shape;1409;p7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dạng dữ liệu yêu cầu và phản hồi HTTP</a:t>
            </a:r>
            <a:endParaRPr/>
          </a:p>
        </p:txBody>
      </p:sp>
      <p:grpSp>
        <p:nvGrpSpPr>
          <p:cNvPr id="1410" name="Google Shape;1410;p78"/>
          <p:cNvGrpSpPr/>
          <p:nvPr/>
        </p:nvGrpSpPr>
        <p:grpSpPr>
          <a:xfrm>
            <a:off x="1253948" y="2176961"/>
            <a:ext cx="7400335" cy="3895853"/>
            <a:chOff x="1254457" y="2232141"/>
            <a:chExt cx="7400335" cy="3895853"/>
          </a:xfrm>
        </p:grpSpPr>
        <p:sp>
          <p:nvSpPr>
            <p:cNvPr id="1411" name="Google Shape;1411;p78"/>
            <p:cNvSpPr/>
            <p:nvPr/>
          </p:nvSpPr>
          <p:spPr>
            <a:xfrm>
              <a:off x="1803776" y="2601954"/>
              <a:ext cx="2315993" cy="369813"/>
            </a:xfrm>
            <a:prstGeom prst="rect">
              <a:avLst/>
            </a:prstGeom>
            <a:solidFill>
              <a:srgbClr val="FFFFFF"/>
            </a:solidFill>
            <a:ln cap="flat" cmpd="sng" w="25400">
              <a:solidFill>
                <a:srgbClr val="00AF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Dòng yêu cầu</a:t>
              </a:r>
              <a:endParaRPr b="1" i="0" sz="1400" u="none" cap="none" strike="noStrike">
                <a:solidFill>
                  <a:srgbClr val="3F3F3F"/>
                </a:solidFill>
                <a:latin typeface="Arial"/>
                <a:ea typeface="Arial"/>
                <a:cs typeface="Arial"/>
                <a:sym typeface="Arial"/>
              </a:endParaRPr>
            </a:p>
          </p:txBody>
        </p:sp>
        <p:sp>
          <p:nvSpPr>
            <p:cNvPr id="1412" name="Google Shape;1412;p78"/>
            <p:cNvSpPr/>
            <p:nvPr/>
          </p:nvSpPr>
          <p:spPr>
            <a:xfrm>
              <a:off x="1803776" y="2985166"/>
              <a:ext cx="2315993" cy="369813"/>
            </a:xfrm>
            <a:prstGeom prst="rect">
              <a:avLst/>
            </a:prstGeom>
            <a:solidFill>
              <a:srgbClr val="FFFFFF"/>
            </a:solidFill>
            <a:ln cap="flat" cmpd="sng" w="25400">
              <a:solidFill>
                <a:srgbClr val="3333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Tiêu đề</a:t>
              </a:r>
              <a:endParaRPr b="1" i="0" sz="1400" u="none" cap="none" strike="noStrike">
                <a:solidFill>
                  <a:srgbClr val="3F3F3F"/>
                </a:solidFill>
                <a:latin typeface="Arial"/>
                <a:ea typeface="Arial"/>
                <a:cs typeface="Arial"/>
                <a:sym typeface="Arial"/>
              </a:endParaRPr>
            </a:p>
          </p:txBody>
        </p:sp>
        <p:sp>
          <p:nvSpPr>
            <p:cNvPr id="1413" name="Google Shape;1413;p78"/>
            <p:cNvSpPr/>
            <p:nvPr/>
          </p:nvSpPr>
          <p:spPr>
            <a:xfrm>
              <a:off x="5786231" y="2601954"/>
              <a:ext cx="2315993" cy="369813"/>
            </a:xfrm>
            <a:prstGeom prst="rect">
              <a:avLst/>
            </a:prstGeom>
            <a:solidFill>
              <a:srgbClr val="FFFFFF"/>
            </a:solidFill>
            <a:ln cap="flat" cmpd="sng" w="25400">
              <a:solidFill>
                <a:srgbClr val="00AF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Dòng trạng thái</a:t>
              </a:r>
              <a:endParaRPr b="1" i="0" sz="1400" u="none" cap="none" strike="noStrike">
                <a:solidFill>
                  <a:srgbClr val="3F3F3F"/>
                </a:solidFill>
                <a:latin typeface="Arial"/>
                <a:ea typeface="Arial"/>
                <a:cs typeface="Arial"/>
                <a:sym typeface="Arial"/>
              </a:endParaRPr>
            </a:p>
          </p:txBody>
        </p:sp>
        <p:sp>
          <p:nvSpPr>
            <p:cNvPr id="1414" name="Google Shape;1414;p78"/>
            <p:cNvSpPr/>
            <p:nvPr/>
          </p:nvSpPr>
          <p:spPr>
            <a:xfrm>
              <a:off x="5786231" y="2985166"/>
              <a:ext cx="2315993" cy="369813"/>
            </a:xfrm>
            <a:prstGeom prst="rect">
              <a:avLst/>
            </a:prstGeom>
            <a:solidFill>
              <a:srgbClr val="FFFFFF"/>
            </a:solidFill>
            <a:ln cap="flat" cmpd="sng" w="25400">
              <a:solidFill>
                <a:srgbClr val="3333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Tiêu đề</a:t>
              </a:r>
              <a:endParaRPr b="1" i="0" sz="1400" u="none" cap="none" strike="noStrike">
                <a:solidFill>
                  <a:srgbClr val="3F3F3F"/>
                </a:solidFill>
                <a:latin typeface="Arial"/>
                <a:ea typeface="Arial"/>
                <a:cs typeface="Arial"/>
                <a:sym typeface="Arial"/>
              </a:endParaRPr>
            </a:p>
          </p:txBody>
        </p:sp>
        <p:sp>
          <p:nvSpPr>
            <p:cNvPr id="1415" name="Google Shape;1415;p78"/>
            <p:cNvSpPr txBox="1"/>
            <p:nvPr/>
          </p:nvSpPr>
          <p:spPr>
            <a:xfrm>
              <a:off x="1806950" y="2232141"/>
              <a:ext cx="230964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b="0" i="0" lang="en-US" sz="1400" u="none" cap="none" strike="noStrike">
                  <a:solidFill>
                    <a:srgbClr val="3F3F3F"/>
                  </a:solidFill>
                  <a:latin typeface="Arial"/>
                  <a:ea typeface="Arial"/>
                  <a:cs typeface="Arial"/>
                  <a:sym typeface="Arial"/>
                </a:rPr>
                <a:t>Tin nhắn yêu cầu</a:t>
              </a:r>
              <a:endParaRPr b="0" i="0" sz="1400" u="none" cap="none" strike="noStrike">
                <a:solidFill>
                  <a:srgbClr val="3F3F3F"/>
                </a:solidFill>
                <a:latin typeface="Arial"/>
                <a:ea typeface="Arial"/>
                <a:cs typeface="Arial"/>
                <a:sym typeface="Arial"/>
              </a:endParaRPr>
            </a:p>
          </p:txBody>
        </p:sp>
        <p:sp>
          <p:nvSpPr>
            <p:cNvPr id="1416" name="Google Shape;1416;p78"/>
            <p:cNvSpPr txBox="1"/>
            <p:nvPr/>
          </p:nvSpPr>
          <p:spPr>
            <a:xfrm>
              <a:off x="6168315" y="2296415"/>
              <a:ext cx="165635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b="0" i="0" lang="en-US" sz="1400" u="none" cap="none" strike="noStrike">
                  <a:solidFill>
                    <a:srgbClr val="3F3F3F"/>
                  </a:solidFill>
                  <a:latin typeface="Arial"/>
                  <a:ea typeface="Arial"/>
                  <a:cs typeface="Arial"/>
                  <a:sym typeface="Arial"/>
                </a:rPr>
                <a:t>Tin nhắn phản hồi</a:t>
              </a:r>
              <a:endParaRPr b="0" i="0" sz="1400" u="none" cap="none" strike="noStrike">
                <a:solidFill>
                  <a:srgbClr val="3F3F3F"/>
                </a:solidFill>
                <a:latin typeface="Arial"/>
                <a:ea typeface="Arial"/>
                <a:cs typeface="Arial"/>
                <a:sym typeface="Arial"/>
              </a:endParaRPr>
            </a:p>
          </p:txBody>
        </p:sp>
        <p:sp>
          <p:nvSpPr>
            <p:cNvPr id="1417" name="Google Shape;1417;p78"/>
            <p:cNvSpPr txBox="1"/>
            <p:nvPr/>
          </p:nvSpPr>
          <p:spPr>
            <a:xfrm>
              <a:off x="1262143" y="5120313"/>
              <a:ext cx="15518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Dòng yêu cầu</a:t>
              </a:r>
              <a:endParaRPr b="1" i="0" sz="1400" u="none" cap="none" strike="noStrike">
                <a:solidFill>
                  <a:srgbClr val="3F3F3F"/>
                </a:solidFill>
                <a:latin typeface="Arial"/>
                <a:ea typeface="Arial"/>
                <a:cs typeface="Arial"/>
                <a:sym typeface="Arial"/>
              </a:endParaRPr>
            </a:p>
          </p:txBody>
        </p:sp>
        <p:sp>
          <p:nvSpPr>
            <p:cNvPr id="1418" name="Google Shape;1418;p78"/>
            <p:cNvSpPr/>
            <p:nvPr/>
          </p:nvSpPr>
          <p:spPr>
            <a:xfrm>
              <a:off x="1254457" y="5448519"/>
              <a:ext cx="3414631" cy="336632"/>
            </a:xfrm>
            <a:prstGeom prst="rect">
              <a:avLst/>
            </a:prstGeom>
            <a:solidFill>
              <a:srgbClr val="FFFFFF"/>
            </a:solidFill>
            <a:ln cap="flat" cmpd="sng" w="25400">
              <a:solidFill>
                <a:srgbClr val="9BBB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[Phương thức]  [URL]  [Phiên bản][CR][LF]</a:t>
              </a:r>
              <a:endParaRPr/>
            </a:p>
          </p:txBody>
        </p:sp>
        <p:sp>
          <p:nvSpPr>
            <p:cNvPr id="1419" name="Google Shape;1419;p78"/>
            <p:cNvSpPr txBox="1"/>
            <p:nvPr/>
          </p:nvSpPr>
          <p:spPr>
            <a:xfrm>
              <a:off x="5244598" y="5120313"/>
              <a:ext cx="34069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Dòng trạng thái</a:t>
              </a:r>
              <a:endParaRPr b="1" i="0" sz="1400" u="none" cap="none" strike="noStrike">
                <a:solidFill>
                  <a:srgbClr val="3F3F3F"/>
                </a:solidFill>
                <a:latin typeface="Arial"/>
                <a:ea typeface="Arial"/>
                <a:cs typeface="Arial"/>
                <a:sym typeface="Arial"/>
              </a:endParaRPr>
            </a:p>
          </p:txBody>
        </p:sp>
        <p:sp>
          <p:nvSpPr>
            <p:cNvPr id="1420" name="Google Shape;1420;p78"/>
            <p:cNvSpPr/>
            <p:nvPr/>
          </p:nvSpPr>
          <p:spPr>
            <a:xfrm>
              <a:off x="5236912" y="5448519"/>
              <a:ext cx="3414631" cy="336632"/>
            </a:xfrm>
            <a:prstGeom prst="rect">
              <a:avLst/>
            </a:prstGeom>
            <a:solidFill>
              <a:srgbClr val="FFFFFF"/>
            </a:solidFill>
            <a:ln cap="flat" cmpd="sng" w="25400">
              <a:solidFill>
                <a:srgbClr val="9BBB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[Phiên bản]  [SC]  [SP][CR][LF]</a:t>
              </a:r>
              <a:endParaRPr/>
            </a:p>
          </p:txBody>
        </p:sp>
        <p:sp>
          <p:nvSpPr>
            <p:cNvPr id="1421" name="Google Shape;1421;p78"/>
            <p:cNvSpPr/>
            <p:nvPr/>
          </p:nvSpPr>
          <p:spPr>
            <a:xfrm>
              <a:off x="5233663" y="5820217"/>
              <a:ext cx="342112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93EB0"/>
                </a:buClr>
                <a:buSzPts val="1400"/>
                <a:buFont typeface="Arial"/>
                <a:buNone/>
              </a:pPr>
              <a:r>
                <a:rPr i="0" lang="en-US" sz="1400" u="none" cap="none" strike="noStrike">
                  <a:solidFill>
                    <a:srgbClr val="193EB0"/>
                  </a:solidFill>
                  <a:latin typeface="Arial"/>
                  <a:ea typeface="Arial"/>
                  <a:cs typeface="Arial"/>
                  <a:sym typeface="Arial"/>
                </a:rPr>
                <a:t>(SC: Mã trạng thái), SP: Cụm từ trạng thái</a:t>
              </a:r>
              <a:endParaRPr i="0" sz="1400" u="none" cap="none" strike="noStrike">
                <a:solidFill>
                  <a:srgbClr val="193EB0"/>
                </a:solidFill>
                <a:latin typeface="Arial"/>
                <a:ea typeface="Arial"/>
                <a:cs typeface="Arial"/>
                <a:sym typeface="Arial"/>
              </a:endParaRPr>
            </a:p>
          </p:txBody>
        </p:sp>
        <p:sp>
          <p:nvSpPr>
            <p:cNvPr id="1422" name="Google Shape;1422;p78"/>
            <p:cNvSpPr/>
            <p:nvPr/>
          </p:nvSpPr>
          <p:spPr>
            <a:xfrm>
              <a:off x="1803776" y="3368378"/>
              <a:ext cx="2315993" cy="369813"/>
            </a:xfrm>
            <a:prstGeom prst="rect">
              <a:avLst/>
            </a:prstGeom>
            <a:solidFill>
              <a:srgbClr val="FFFFFF"/>
            </a:solidFill>
            <a:ln cap="flat" cmpd="sng" w="25400">
              <a:solidFill>
                <a:srgbClr val="4BACC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Dòng trống</a:t>
              </a:r>
              <a:endParaRPr b="1" i="0" sz="1400" u="none" cap="none" strike="noStrike">
                <a:solidFill>
                  <a:srgbClr val="3F3F3F"/>
                </a:solidFill>
                <a:latin typeface="Arial"/>
                <a:ea typeface="Arial"/>
                <a:cs typeface="Arial"/>
                <a:sym typeface="Arial"/>
              </a:endParaRPr>
            </a:p>
          </p:txBody>
        </p:sp>
        <p:sp>
          <p:nvSpPr>
            <p:cNvPr id="1423" name="Google Shape;1423;p78"/>
            <p:cNvSpPr/>
            <p:nvPr/>
          </p:nvSpPr>
          <p:spPr>
            <a:xfrm>
              <a:off x="5786231" y="3368378"/>
              <a:ext cx="2315993" cy="369813"/>
            </a:xfrm>
            <a:prstGeom prst="rect">
              <a:avLst/>
            </a:prstGeom>
            <a:solidFill>
              <a:srgbClr val="FFFFFF"/>
            </a:solidFill>
            <a:ln cap="flat" cmpd="sng" w="25400">
              <a:solidFill>
                <a:srgbClr val="4BACC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Dòng trống</a:t>
              </a:r>
              <a:endParaRPr b="1" i="0" sz="1400" u="none" cap="none" strike="noStrike">
                <a:solidFill>
                  <a:srgbClr val="3F3F3F"/>
                </a:solidFill>
                <a:latin typeface="Arial"/>
                <a:ea typeface="Arial"/>
                <a:cs typeface="Arial"/>
                <a:sym typeface="Arial"/>
              </a:endParaRPr>
            </a:p>
          </p:txBody>
        </p:sp>
        <p:sp>
          <p:nvSpPr>
            <p:cNvPr id="1424" name="Google Shape;1424;p78"/>
            <p:cNvSpPr/>
            <p:nvPr/>
          </p:nvSpPr>
          <p:spPr>
            <a:xfrm>
              <a:off x="1803776" y="3751589"/>
              <a:ext cx="2315993" cy="1283004"/>
            </a:xfrm>
            <a:prstGeom prst="rect">
              <a:avLst/>
            </a:prstGeom>
            <a:solidFill>
              <a:srgbClr val="FFFFFF"/>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Thân</a:t>
              </a:r>
              <a:endParaRPr b="1" i="0" sz="1400" u="none" cap="none" strike="noStrike">
                <a:solidFill>
                  <a:srgbClr val="3F3F3F"/>
                </a:solidFill>
                <a:latin typeface="Arial"/>
                <a:ea typeface="Arial"/>
                <a:cs typeface="Arial"/>
                <a:sym typeface="Arial"/>
              </a:endParaRPr>
            </a:p>
          </p:txBody>
        </p:sp>
        <p:sp>
          <p:nvSpPr>
            <p:cNvPr id="1425" name="Google Shape;1425;p78"/>
            <p:cNvSpPr/>
            <p:nvPr/>
          </p:nvSpPr>
          <p:spPr>
            <a:xfrm>
              <a:off x="5786231" y="3751589"/>
              <a:ext cx="2315993" cy="1283004"/>
            </a:xfrm>
            <a:prstGeom prst="rect">
              <a:avLst/>
            </a:prstGeom>
            <a:solidFill>
              <a:srgbClr val="FFFFFF"/>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Thân</a:t>
              </a:r>
              <a:endParaRPr b="1" i="0" sz="1400" u="none" cap="none" strike="noStrike">
                <a:solidFill>
                  <a:srgbClr val="3F3F3F"/>
                </a:solidFill>
                <a:latin typeface="Arial"/>
                <a:ea typeface="Arial"/>
                <a:cs typeface="Arial"/>
                <a:sym typeface="Arial"/>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79"/>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Giao thức truyền thông</a:t>
            </a:r>
            <a:endParaRPr sz="3600">
              <a:solidFill>
                <a:schemeClr val="dk1"/>
              </a:solidFill>
              <a:latin typeface="Arial"/>
              <a:ea typeface="Arial"/>
              <a:cs typeface="Arial"/>
              <a:sym typeface="Arial"/>
            </a:endParaRPr>
          </a:p>
        </p:txBody>
      </p:sp>
      <p:sp>
        <p:nvSpPr>
          <p:cNvPr id="1432" name="Google Shape;1432;p7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sp>
        <p:nvSpPr>
          <p:cNvPr id="1433" name="Google Shape;1433;p79"/>
          <p:cNvSpPr/>
          <p:nvPr/>
        </p:nvSpPr>
        <p:spPr>
          <a:xfrm>
            <a:off x="1054112" y="4003778"/>
            <a:ext cx="3740912"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Giao thức là gì</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Mô hình OSI</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Giao thức truyền thông TCP/IP</a:t>
            </a:r>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2.4. HTTP </a:t>
            </a:r>
            <a:endParaRPr/>
          </a:p>
        </p:txBody>
      </p:sp>
      <p:sp>
        <p:nvSpPr>
          <p:cNvPr id="1434" name="Google Shape;1434;p79"/>
          <p:cNvSpPr/>
          <p:nvPr/>
        </p:nvSpPr>
        <p:spPr>
          <a:xfrm>
            <a:off x="5107801" y="4003778"/>
            <a:ext cx="3740912"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2.5. MQTT</a:t>
            </a:r>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2.6. CoAP</a:t>
            </a:r>
            <a:endParaRPr sz="1800">
              <a:solidFill>
                <a:srgbClr val="A5A5A5"/>
              </a:solidFill>
              <a:latin typeface="Arial"/>
              <a:ea typeface="Arial"/>
              <a:cs typeface="Arial"/>
              <a:sym typeface="Arial"/>
            </a:endParaRPr>
          </a:p>
          <a:p>
            <a:pPr indent="-176213" lvl="0" marL="176213" marR="0" rtl="0" algn="l">
              <a:lnSpc>
                <a:spcPct val="100000"/>
              </a:lnSpc>
              <a:spcBef>
                <a:spcPts val="1000"/>
              </a:spcBef>
              <a:spcAft>
                <a:spcPts val="0"/>
              </a:spcAft>
              <a:buClr>
                <a:srgbClr val="A5A5A5"/>
              </a:buClr>
              <a:buSzPts val="2160"/>
              <a:buFont typeface="Arial"/>
              <a:buChar char="•"/>
            </a:pPr>
            <a:r>
              <a:rPr lang="en-US" sz="1800">
                <a:solidFill>
                  <a:srgbClr val="A5A5A5"/>
                </a:solidFill>
                <a:latin typeface="Arial"/>
                <a:ea typeface="Arial"/>
                <a:cs typeface="Arial"/>
                <a:sym typeface="Arial"/>
              </a:rPr>
              <a:t>2.7. WebSocket</a:t>
            </a:r>
            <a:endParaRPr sz="1800">
              <a:solidFill>
                <a:srgbClr val="A5A5A5"/>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tiện Truyền dẫn</a:t>
            </a:r>
            <a:endParaRPr/>
          </a:p>
        </p:txBody>
      </p:sp>
      <p:sp>
        <p:nvSpPr>
          <p:cNvPr id="217" name="Google Shape;217;p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Mạng</a:t>
            </a:r>
            <a:endParaRPr sz="1800">
              <a:solidFill>
                <a:schemeClr val="lt1"/>
              </a:solidFill>
              <a:latin typeface="Arial"/>
              <a:ea typeface="Arial"/>
              <a:cs typeface="Arial"/>
              <a:sym typeface="Arial"/>
            </a:endParaRPr>
          </a:p>
        </p:txBody>
      </p:sp>
      <p:sp>
        <p:nvSpPr>
          <p:cNvPr id="218" name="Google Shape;218;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19" name="Google Shape;219;p8"/>
          <p:cNvSpPr/>
          <p:nvPr/>
        </p:nvSpPr>
        <p:spPr>
          <a:xfrm>
            <a:off x="712182" y="2393948"/>
            <a:ext cx="6742925" cy="336676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Băng thông</a:t>
            </a:r>
            <a:endParaRPr b="1"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Khoảng cách giữa tần số tối đa và tần số tối thiểu của tín hiệu đi qua phương truyền dữ liệu</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Băng thông rộng hơn giúp truyền nhiều dữ liệu hơn trên một đơn vị thời gian</a:t>
            </a:r>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Cáp xoắn đôi</a:t>
            </a:r>
            <a:endParaRPr b="1"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Phương tiện truyền dẫn được cấu tạo bởi hai sợi đồng xoắn đôi và được bọc nhựa bên ngoài</a:t>
            </a:r>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Cáp đồng trục</a:t>
            </a:r>
            <a:endParaRPr b="1"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dây dẫn ở giữa được bọc một lớp cách điện và một dây dẫn khác phía ngoài lớp cách điện đó</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Băng thông rộng hơn và việc tốc độ truyền dữ liệu nhanh hơn nhờ tần số cao hơn cáp xoắn đôi, nhưng đắt hơn</a:t>
            </a:r>
            <a:endParaRPr/>
          </a:p>
        </p:txBody>
      </p:sp>
      <p:grpSp>
        <p:nvGrpSpPr>
          <p:cNvPr id="220" name="Google Shape;220;p8"/>
          <p:cNvGrpSpPr/>
          <p:nvPr/>
        </p:nvGrpSpPr>
        <p:grpSpPr>
          <a:xfrm>
            <a:off x="7455107" y="2636978"/>
            <a:ext cx="1735536" cy="3694986"/>
            <a:chOff x="7237014" y="2600325"/>
            <a:chExt cx="1735536" cy="3694986"/>
          </a:xfrm>
        </p:grpSpPr>
        <p:pic>
          <p:nvPicPr>
            <p:cNvPr id="221" name="Google Shape;221;p8"/>
            <p:cNvPicPr preferRelativeResize="0"/>
            <p:nvPr/>
          </p:nvPicPr>
          <p:blipFill rotWithShape="1">
            <a:blip r:embed="rId3">
              <a:alphaModFix/>
            </a:blip>
            <a:srcRect b="13098" l="0" r="2580" t="2943"/>
            <a:stretch/>
          </p:blipFill>
          <p:spPr>
            <a:xfrm>
              <a:off x="7237014" y="2600325"/>
              <a:ext cx="1734520" cy="1947588"/>
            </a:xfrm>
            <a:prstGeom prst="rect">
              <a:avLst/>
            </a:prstGeom>
            <a:noFill/>
            <a:ln cap="flat" cmpd="sng" w="9525">
              <a:solidFill>
                <a:srgbClr val="D8D8D8"/>
              </a:solidFill>
              <a:prstDash val="solid"/>
              <a:miter lim="800000"/>
              <a:headEnd len="sm" w="sm" type="none"/>
              <a:tailEnd len="sm" w="sm" type="none"/>
            </a:ln>
          </p:spPr>
        </p:pic>
        <p:pic>
          <p:nvPicPr>
            <p:cNvPr id="222" name="Google Shape;222;p8"/>
            <p:cNvPicPr preferRelativeResize="0"/>
            <p:nvPr/>
          </p:nvPicPr>
          <p:blipFill rotWithShape="1">
            <a:blip r:embed="rId4">
              <a:alphaModFix/>
            </a:blip>
            <a:srcRect b="18408" l="2644" r="50776" t="3886"/>
            <a:stretch/>
          </p:blipFill>
          <p:spPr>
            <a:xfrm>
              <a:off x="7238030" y="4857051"/>
              <a:ext cx="1734520" cy="1145872"/>
            </a:xfrm>
            <a:prstGeom prst="rect">
              <a:avLst/>
            </a:prstGeom>
            <a:noFill/>
            <a:ln cap="flat" cmpd="sng" w="9525">
              <a:solidFill>
                <a:srgbClr val="D8D8D8"/>
              </a:solidFill>
              <a:prstDash val="solid"/>
              <a:miter lim="800000"/>
              <a:headEnd len="sm" w="sm" type="none"/>
              <a:tailEnd len="sm" w="sm" type="none"/>
            </a:ln>
          </p:spPr>
        </p:pic>
        <p:sp>
          <p:nvSpPr>
            <p:cNvPr id="223" name="Google Shape;223;p8"/>
            <p:cNvSpPr/>
            <p:nvPr/>
          </p:nvSpPr>
          <p:spPr>
            <a:xfrm>
              <a:off x="7546272" y="4549274"/>
              <a:ext cx="1116011"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Cáp xoắn đôi</a:t>
              </a:r>
              <a:endParaRPr sz="1300">
                <a:solidFill>
                  <a:schemeClr val="dk1"/>
                </a:solidFill>
                <a:latin typeface="Arial"/>
                <a:ea typeface="Arial"/>
                <a:cs typeface="Arial"/>
                <a:sym typeface="Arial"/>
              </a:endParaRPr>
            </a:p>
          </p:txBody>
        </p:sp>
        <p:sp>
          <p:nvSpPr>
            <p:cNvPr id="224" name="Google Shape;224;p8"/>
            <p:cNvSpPr/>
            <p:nvPr/>
          </p:nvSpPr>
          <p:spPr>
            <a:xfrm>
              <a:off x="7500583" y="6002923"/>
              <a:ext cx="1207383"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Cáp đồng trục</a:t>
              </a:r>
              <a:endParaRPr sz="1300">
                <a:solidFill>
                  <a:schemeClr val="dk1"/>
                </a:solidFill>
                <a:latin typeface="Arial"/>
                <a:ea typeface="Arial"/>
                <a:cs typeface="Arial"/>
                <a:sym typeface="Arial"/>
              </a:endParaRPr>
            </a:p>
          </p:txBody>
        </p:sp>
      </p:grpSp>
      <p:sp>
        <p:nvSpPr>
          <p:cNvPr id="225" name="Google Shape;225;p8"/>
          <p:cNvSpPr/>
          <p:nvPr/>
        </p:nvSpPr>
        <p:spPr>
          <a:xfrm>
            <a:off x="570452" y="1826163"/>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Mạng nào cũng cần một phương tiện truyền dẫn để kết nối nơi gửi và nơi nhận.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Mỗi phương tiện truyền dẫn đều có một tính chất đặc trưng như băng thông, độ trễ khi truyền dẫn, v.v.</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8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441" name="Google Shape;1441;p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42" name="Google Shape;1442;p8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Khái niệm MQTT</a:t>
            </a:r>
            <a:endParaRPr/>
          </a:p>
        </p:txBody>
      </p:sp>
      <p:sp>
        <p:nvSpPr>
          <p:cNvPr id="1443" name="Google Shape;1443;p80"/>
          <p:cNvSpPr/>
          <p:nvPr/>
        </p:nvSpPr>
        <p:spPr>
          <a:xfrm>
            <a:off x="580388" y="1944537"/>
            <a:ext cx="8619175" cy="1205458"/>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Message Queue Telemetry Transport (MQTT) là một giao thức gửi thông điệp được phát triển bởi IBM vào năm 1999 để gửi thông điệp tin cậy (giám sát từ xa) cho các thiết bị nhỏ như dụng cụ đo và cảm biến trong các môi trường mạng có độ trễ cao và thường bị mất tín hiệu.</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MQTT là giao thức dạng Publish / Subscribe cấp thấp. Được sử dụng trong môi trường máy - máy và môi trường IoT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8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450" name="Google Shape;1450;p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51" name="Google Shape;1451;p8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Ưu nhược điểm của MQTT</a:t>
            </a:r>
            <a:endParaRPr/>
          </a:p>
        </p:txBody>
      </p:sp>
      <p:sp>
        <p:nvSpPr>
          <p:cNvPr id="1452" name="Google Shape;1452;p81"/>
          <p:cNvSpPr/>
          <p:nvPr/>
        </p:nvSpPr>
        <p:spPr>
          <a:xfrm>
            <a:off x="580388" y="1944537"/>
            <a:ext cx="8619175" cy="1333698"/>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Định dạng thông điệp đơn giản, băng thông mạng hẹp và mức tiêu thụ pin thấp.</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Được thiết kế cho các môi trường mạng hoạt động ở mức năng lượng thấp và có độ trễ hoặc mất dữ liệu cao khi truyền tải, tạo lợi thế kiểm soát các thiết bị nhỏ và thu thập thông tin cảm biến.</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Giao thức này phù hợp để sử dụng trên các thiết bị nhỏ nhưng lại không hỗ trợ cụm thiết bị, do đó rất khó để có thể xây dựng một hệ thống thông điệp lớn.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82"/>
          <p:cNvSpPr/>
          <p:nvPr/>
        </p:nvSpPr>
        <p:spPr>
          <a:xfrm>
            <a:off x="580388" y="362927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Môi trường hoạt động theo kiểu xuất bản/đăng ký theo dõi</a:t>
            </a:r>
            <a:endParaRPr/>
          </a:p>
        </p:txBody>
      </p:sp>
      <p:sp>
        <p:nvSpPr>
          <p:cNvPr id="1459" name="Google Shape;1459;p8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460" name="Google Shape;1460;p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61" name="Google Shape;1461;p8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tính năng của MQTT</a:t>
            </a:r>
            <a:endParaRPr/>
          </a:p>
        </p:txBody>
      </p:sp>
      <p:sp>
        <p:nvSpPr>
          <p:cNvPr id="1462" name="Google Shape;1462;p82"/>
          <p:cNvSpPr/>
          <p:nvPr/>
        </p:nvSpPr>
        <p:spPr>
          <a:xfrm>
            <a:off x="703262" y="2047822"/>
            <a:ext cx="8487381" cy="155601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Về nguyên lý, giao thức MQTT xuất bản một thông điệp và đăng ký theo dõi một chủ đề.</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 Publisher (Bên xuất bản) và Subscriber (Bên đăng ký theo dõi) đều là khách hàng của Broker (Máy chủ).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Publisher  kết nối đến Broker để xuất bản chủ đề, và kết nối đến Subscriber  để đăng ký theo dõi chủ đề đó.</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Nhiều Publisher và Subscriber có thể kết nối đến một Broker  để xuất bản hoặc đăng ký theo dõi các chủ đề.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Nhiều máy khách có thể đăng ký theo dõi cùng một chủ đề.</a:t>
            </a:r>
            <a:endParaRPr/>
          </a:p>
        </p:txBody>
      </p:sp>
      <p:sp>
        <p:nvSpPr>
          <p:cNvPr id="1463" name="Google Shape;1463;p82"/>
          <p:cNvSpPr/>
          <p:nvPr/>
        </p:nvSpPr>
        <p:spPr>
          <a:xfrm>
            <a:off x="580388" y="1851931"/>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Publish/Subscribe</a:t>
            </a:r>
            <a:endParaRPr/>
          </a:p>
        </p:txBody>
      </p:sp>
      <p:grpSp>
        <p:nvGrpSpPr>
          <p:cNvPr id="1464" name="Google Shape;1464;p82"/>
          <p:cNvGrpSpPr/>
          <p:nvPr/>
        </p:nvGrpSpPr>
        <p:grpSpPr>
          <a:xfrm>
            <a:off x="2694719" y="3863770"/>
            <a:ext cx="4513385" cy="1959657"/>
            <a:chOff x="4627511" y="3895089"/>
            <a:chExt cx="4513385" cy="1959657"/>
          </a:xfrm>
        </p:grpSpPr>
        <p:pic>
          <p:nvPicPr>
            <p:cNvPr id="1465" name="Google Shape;1465;p82"/>
            <p:cNvPicPr preferRelativeResize="0"/>
            <p:nvPr/>
          </p:nvPicPr>
          <p:blipFill rotWithShape="1">
            <a:blip r:embed="rId3">
              <a:alphaModFix/>
            </a:blip>
            <a:srcRect b="0" l="0" r="0" t="0"/>
            <a:stretch/>
          </p:blipFill>
          <p:spPr>
            <a:xfrm>
              <a:off x="4627511" y="3895089"/>
              <a:ext cx="4513385" cy="1959657"/>
            </a:xfrm>
            <a:prstGeom prst="rect">
              <a:avLst/>
            </a:prstGeom>
            <a:noFill/>
            <a:ln>
              <a:noFill/>
            </a:ln>
          </p:spPr>
        </p:pic>
        <p:sp>
          <p:nvSpPr>
            <p:cNvPr id="1466" name="Google Shape;1466;p82"/>
            <p:cNvSpPr/>
            <p:nvPr/>
          </p:nvSpPr>
          <p:spPr>
            <a:xfrm>
              <a:off x="4754568" y="4038600"/>
              <a:ext cx="1093781" cy="457200"/>
            </a:xfrm>
            <a:prstGeom prst="rect">
              <a:avLst/>
            </a:prstGeom>
            <a:solidFill>
              <a:srgbClr val="34339A"/>
            </a:solidFill>
            <a:ln cap="flat" cmpd="sng" w="12700">
              <a:solidFill>
                <a:srgbClr val="42719B"/>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8333"/>
                </a:lnSpc>
                <a:spcBef>
                  <a:spcPts val="0"/>
                </a:spcBef>
                <a:spcAft>
                  <a:spcPts val="0"/>
                </a:spcAft>
                <a:buNone/>
              </a:pPr>
              <a:r>
                <a:rPr b="1" lang="en-US" sz="1200">
                  <a:solidFill>
                    <a:schemeClr val="lt1"/>
                  </a:solidFill>
                  <a:latin typeface="Arial"/>
                  <a:ea typeface="Arial"/>
                  <a:cs typeface="Arial"/>
                  <a:sym typeface="Arial"/>
                </a:rPr>
                <a:t>Publisher</a:t>
              </a:r>
              <a:endParaRPr/>
            </a:p>
            <a:p>
              <a:pPr indent="0" lvl="0" marL="0" marR="0" rtl="0" algn="ctr">
                <a:lnSpc>
                  <a:spcPct val="108333"/>
                </a:lnSpc>
                <a:spcBef>
                  <a:spcPts val="0"/>
                </a:spcBef>
                <a:spcAft>
                  <a:spcPts val="0"/>
                </a:spcAft>
                <a:buNone/>
              </a:pPr>
              <a:r>
                <a:rPr b="1" lang="en-US" sz="1200">
                  <a:solidFill>
                    <a:schemeClr val="lt1"/>
                  </a:solidFill>
                  <a:latin typeface="Arial"/>
                  <a:ea typeface="Arial"/>
                  <a:cs typeface="Arial"/>
                  <a:sym typeface="Arial"/>
                </a:rPr>
                <a:t>(nguồn)</a:t>
              </a:r>
              <a:endParaRPr b="1" sz="1200">
                <a:solidFill>
                  <a:schemeClr val="lt1"/>
                </a:solidFill>
                <a:latin typeface="Arial"/>
                <a:ea typeface="Arial"/>
                <a:cs typeface="Arial"/>
                <a:sym typeface="Arial"/>
              </a:endParaRPr>
            </a:p>
          </p:txBody>
        </p:sp>
        <p:sp>
          <p:nvSpPr>
            <p:cNvPr id="1467" name="Google Shape;1467;p82"/>
            <p:cNvSpPr/>
            <p:nvPr/>
          </p:nvSpPr>
          <p:spPr>
            <a:xfrm>
              <a:off x="6365887" y="4038601"/>
              <a:ext cx="1093781" cy="457200"/>
            </a:xfrm>
            <a:prstGeom prst="rect">
              <a:avLst/>
            </a:prstGeom>
            <a:solidFill>
              <a:srgbClr val="595959"/>
            </a:solidFill>
            <a:ln>
              <a:noFill/>
            </a:ln>
          </p:spPr>
          <p:txBody>
            <a:bodyPr anchorCtr="0" anchor="ctr" bIns="45700" lIns="0" spcFirstLastPara="1" rIns="0" wrap="square" tIns="45700">
              <a:noAutofit/>
            </a:bodyPr>
            <a:lstStyle/>
            <a:p>
              <a:pPr indent="0" lvl="0" marL="0" marR="0" rtl="0" algn="ctr">
                <a:lnSpc>
                  <a:spcPct val="108333"/>
                </a:lnSpc>
                <a:spcBef>
                  <a:spcPts val="0"/>
                </a:spcBef>
                <a:spcAft>
                  <a:spcPts val="0"/>
                </a:spcAft>
                <a:buNone/>
              </a:pPr>
              <a:r>
                <a:rPr b="1" lang="en-US" sz="1200">
                  <a:solidFill>
                    <a:schemeClr val="lt1"/>
                  </a:solidFill>
                  <a:latin typeface="Arial"/>
                  <a:ea typeface="Arial"/>
                  <a:cs typeface="Arial"/>
                  <a:sym typeface="Arial"/>
                </a:rPr>
                <a:t>Broker</a:t>
              </a:r>
              <a:endParaRPr b="1" sz="1200">
                <a:solidFill>
                  <a:schemeClr val="lt1"/>
                </a:solidFill>
                <a:latin typeface="Arial"/>
                <a:ea typeface="Arial"/>
                <a:cs typeface="Arial"/>
                <a:sym typeface="Arial"/>
              </a:endParaRPr>
            </a:p>
          </p:txBody>
        </p:sp>
        <p:sp>
          <p:nvSpPr>
            <p:cNvPr id="1468" name="Google Shape;1468;p82"/>
            <p:cNvSpPr/>
            <p:nvPr/>
          </p:nvSpPr>
          <p:spPr>
            <a:xfrm>
              <a:off x="7958399" y="4041006"/>
              <a:ext cx="1093781" cy="457200"/>
            </a:xfrm>
            <a:prstGeom prst="rect">
              <a:avLst/>
            </a:prstGeom>
            <a:solidFill>
              <a:srgbClr val="34339A"/>
            </a:solidFill>
            <a:ln cap="flat" cmpd="sng" w="12700">
              <a:solidFill>
                <a:srgbClr val="42719B"/>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8333"/>
                </a:lnSpc>
                <a:spcBef>
                  <a:spcPts val="0"/>
                </a:spcBef>
                <a:spcAft>
                  <a:spcPts val="0"/>
                </a:spcAft>
                <a:buNone/>
              </a:pPr>
              <a:r>
                <a:rPr b="1" lang="en-US" sz="1200">
                  <a:solidFill>
                    <a:schemeClr val="lt1"/>
                  </a:solidFill>
                  <a:latin typeface="Arial"/>
                  <a:ea typeface="Arial"/>
                  <a:cs typeface="Arial"/>
                  <a:sym typeface="Arial"/>
                </a:rPr>
                <a:t>Subscriber</a:t>
              </a:r>
              <a:endParaRPr/>
            </a:p>
            <a:p>
              <a:pPr indent="0" lvl="0" marL="0" marR="0" rtl="0" algn="ctr">
                <a:lnSpc>
                  <a:spcPct val="108333"/>
                </a:lnSpc>
                <a:spcBef>
                  <a:spcPts val="0"/>
                </a:spcBef>
                <a:spcAft>
                  <a:spcPts val="0"/>
                </a:spcAft>
                <a:buNone/>
              </a:pPr>
              <a:r>
                <a:rPr b="1" lang="en-US" sz="1200">
                  <a:solidFill>
                    <a:schemeClr val="lt1"/>
                  </a:solidFill>
                  <a:latin typeface="Arial"/>
                  <a:ea typeface="Arial"/>
                  <a:cs typeface="Arial"/>
                  <a:sym typeface="Arial"/>
                </a:rPr>
                <a:t>(chìm)</a:t>
              </a:r>
              <a:endParaRPr b="1" sz="1200">
                <a:solidFill>
                  <a:schemeClr val="lt1"/>
                </a:solidFill>
                <a:latin typeface="Arial"/>
                <a:ea typeface="Arial"/>
                <a:cs typeface="Arial"/>
                <a:sym typeface="Arial"/>
              </a:endParaRPr>
            </a:p>
          </p:txBody>
        </p:sp>
        <p:sp>
          <p:nvSpPr>
            <p:cNvPr id="1469" name="Google Shape;1469;p82"/>
            <p:cNvSpPr/>
            <p:nvPr/>
          </p:nvSpPr>
          <p:spPr>
            <a:xfrm>
              <a:off x="5362575" y="4826046"/>
              <a:ext cx="1121097" cy="203154"/>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8333"/>
                </a:lnSpc>
                <a:spcBef>
                  <a:spcPts val="0"/>
                </a:spcBef>
                <a:spcAft>
                  <a:spcPts val="0"/>
                </a:spcAft>
                <a:buNone/>
              </a:pPr>
              <a:r>
                <a:rPr lang="en-US" sz="1200">
                  <a:solidFill>
                    <a:schemeClr val="dk1"/>
                  </a:solidFill>
                  <a:latin typeface="Arial"/>
                  <a:ea typeface="Arial"/>
                  <a:cs typeface="Arial"/>
                  <a:sym typeface="Arial"/>
                </a:rPr>
                <a:t>pub(</a:t>
              </a:r>
              <a:r>
                <a:rPr lang="en-US" sz="1200">
                  <a:solidFill>
                    <a:srgbClr val="FF0000"/>
                  </a:solidFill>
                  <a:latin typeface="Arial"/>
                  <a:ea typeface="Arial"/>
                  <a:cs typeface="Arial"/>
                  <a:sym typeface="Arial"/>
                </a:rPr>
                <a:t>chủ đề</a:t>
              </a:r>
              <a:r>
                <a:rPr lang="en-US" sz="1200">
                  <a:solidFill>
                    <a:schemeClr val="dk1"/>
                  </a:solidFill>
                  <a:latin typeface="Arial"/>
                  <a:ea typeface="Arial"/>
                  <a:cs typeface="Arial"/>
                  <a:sym typeface="Arial"/>
                </a:rPr>
                <a:t>, dữ liệu)</a:t>
              </a:r>
              <a:endParaRPr sz="1200">
                <a:solidFill>
                  <a:schemeClr val="dk1"/>
                </a:solidFill>
                <a:latin typeface="Arial"/>
                <a:ea typeface="Arial"/>
                <a:cs typeface="Arial"/>
                <a:sym typeface="Arial"/>
              </a:endParaRPr>
            </a:p>
          </p:txBody>
        </p:sp>
        <p:sp>
          <p:nvSpPr>
            <p:cNvPr id="1470" name="Google Shape;1470;p82"/>
            <p:cNvSpPr/>
            <p:nvPr/>
          </p:nvSpPr>
          <p:spPr>
            <a:xfrm>
              <a:off x="6964743" y="5156376"/>
              <a:ext cx="1121097" cy="203154"/>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8333"/>
                </a:lnSpc>
                <a:spcBef>
                  <a:spcPts val="0"/>
                </a:spcBef>
                <a:spcAft>
                  <a:spcPts val="0"/>
                </a:spcAft>
                <a:buNone/>
              </a:pPr>
              <a:r>
                <a:rPr lang="en-US" sz="1200">
                  <a:solidFill>
                    <a:schemeClr val="dk1"/>
                  </a:solidFill>
                  <a:latin typeface="Arial"/>
                  <a:ea typeface="Arial"/>
                  <a:cs typeface="Arial"/>
                  <a:sym typeface="Arial"/>
                </a:rPr>
                <a:t>pub(</a:t>
              </a:r>
              <a:r>
                <a:rPr lang="en-US" sz="1200">
                  <a:solidFill>
                    <a:srgbClr val="FF0000"/>
                  </a:solidFill>
                  <a:latin typeface="Arial"/>
                  <a:ea typeface="Arial"/>
                  <a:cs typeface="Arial"/>
                  <a:sym typeface="Arial"/>
                </a:rPr>
                <a:t>chủ đề</a:t>
              </a:r>
              <a:r>
                <a:rPr lang="en-US" sz="1200">
                  <a:solidFill>
                    <a:schemeClr val="dk1"/>
                  </a:solidFill>
                  <a:latin typeface="Arial"/>
                  <a:ea typeface="Arial"/>
                  <a:cs typeface="Arial"/>
                  <a:sym typeface="Arial"/>
                </a:rPr>
                <a:t>, dữ liệu)</a:t>
              </a:r>
              <a:endParaRPr sz="1200">
                <a:solidFill>
                  <a:schemeClr val="dk1"/>
                </a:solidFill>
                <a:latin typeface="Arial"/>
                <a:ea typeface="Arial"/>
                <a:cs typeface="Arial"/>
                <a:sym typeface="Arial"/>
              </a:endParaRPr>
            </a:p>
          </p:txBody>
        </p:sp>
        <p:sp>
          <p:nvSpPr>
            <p:cNvPr id="1471" name="Google Shape;1471;p82"/>
            <p:cNvSpPr/>
            <p:nvPr/>
          </p:nvSpPr>
          <p:spPr>
            <a:xfrm>
              <a:off x="7705725" y="4610100"/>
              <a:ext cx="751590" cy="152399"/>
            </a:xfrm>
            <a:prstGeom prst="rect">
              <a:avLst/>
            </a:prstGeom>
            <a:solidFill>
              <a:schemeClr val="lt1"/>
            </a:solidFill>
            <a:ln>
              <a:noFill/>
            </a:ln>
          </p:spPr>
          <p:txBody>
            <a:bodyPr anchorCtr="0" anchor="ctr" bIns="45700" lIns="0" spcFirstLastPara="1" rIns="0" wrap="square" tIns="45700">
              <a:noAutofit/>
            </a:bodyPr>
            <a:lstStyle/>
            <a:p>
              <a:pPr indent="0" lvl="0" marL="0" marR="0" rtl="0" algn="ctr">
                <a:lnSpc>
                  <a:spcPct val="108333"/>
                </a:lnSpc>
                <a:spcBef>
                  <a:spcPts val="0"/>
                </a:spcBef>
                <a:spcAft>
                  <a:spcPts val="0"/>
                </a:spcAft>
                <a:buNone/>
              </a:pPr>
              <a:r>
                <a:rPr lang="en-US" sz="1200">
                  <a:solidFill>
                    <a:schemeClr val="dk1"/>
                  </a:solidFill>
                  <a:latin typeface="Arial"/>
                  <a:ea typeface="Arial"/>
                  <a:cs typeface="Arial"/>
                  <a:sym typeface="Arial"/>
                </a:rPr>
                <a:t>sub(</a:t>
              </a:r>
              <a:r>
                <a:rPr lang="en-US" sz="1200">
                  <a:solidFill>
                    <a:srgbClr val="FF0000"/>
                  </a:solidFill>
                  <a:latin typeface="Arial"/>
                  <a:ea typeface="Arial"/>
                  <a:cs typeface="Arial"/>
                  <a:sym typeface="Arial"/>
                </a:rPr>
                <a:t>chủ đề</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grpSp>
      <p:sp>
        <p:nvSpPr>
          <p:cNvPr id="1472" name="Google Shape;1472;p82"/>
          <p:cNvSpPr/>
          <p:nvPr/>
        </p:nvSpPr>
        <p:spPr>
          <a:xfrm>
            <a:off x="712182" y="5742546"/>
            <a:ext cx="8487381" cy="545481"/>
          </a:xfrm>
          <a:prstGeom prst="rect">
            <a:avLst/>
          </a:prstGeom>
          <a:noFill/>
          <a:ln>
            <a:noFill/>
          </a:ln>
        </p:spPr>
        <p:txBody>
          <a:bodyPr anchorCtr="0" anchor="t" bIns="71975" lIns="0" spcFirstLastPara="1" rIns="143950" wrap="square" tIns="71975">
            <a:spAutoFit/>
          </a:bodyPr>
          <a:lstStyle/>
          <a:p>
            <a:pPr indent="-182563" lvl="1" marL="182563" marR="0" rtl="0" algn="l">
              <a:lnSpc>
                <a:spcPct val="10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nhà môi giới đóng vai trò trung gian giữa Publisher và Subscriber. Vì nhiều Subscriber có thể đăng ký một chủ đề nên nó cũng rất hữu ích để xây dựng phương thức giao tiếp 1:N.</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83"/>
          <p:cNvSpPr/>
          <p:nvPr/>
        </p:nvSpPr>
        <p:spPr>
          <a:xfrm>
            <a:off x="580388" y="1358569"/>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Chủ đề</a:t>
            </a:r>
            <a:endParaRPr sz="1400">
              <a:solidFill>
                <a:schemeClr val="dk1"/>
              </a:solidFill>
              <a:latin typeface="Arial"/>
              <a:ea typeface="Arial"/>
              <a:cs typeface="Arial"/>
              <a:sym typeface="Arial"/>
            </a:endParaRPr>
          </a:p>
          <a:p>
            <a:pPr indent="-9208" lvl="0" marL="115888" marR="0" rtl="0" algn="l">
              <a:spcBef>
                <a:spcPts val="1000"/>
              </a:spcBef>
              <a:spcAft>
                <a:spcPts val="0"/>
              </a:spcAft>
              <a:buClr>
                <a:schemeClr val="lt1"/>
              </a:buClr>
              <a:buSzPts val="1680"/>
              <a:buFont typeface="Malgun Gothic"/>
              <a:buNone/>
            </a:pPr>
            <a:r>
              <a:t/>
            </a:r>
            <a:endParaRPr sz="1400">
              <a:solidFill>
                <a:schemeClr val="dk1"/>
              </a:solidFill>
              <a:latin typeface="Arial"/>
              <a:ea typeface="Arial"/>
              <a:cs typeface="Arial"/>
              <a:sym typeface="Arial"/>
            </a:endParaRPr>
          </a:p>
        </p:txBody>
      </p:sp>
      <p:sp>
        <p:nvSpPr>
          <p:cNvPr id="1479" name="Google Shape;1479;p8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480" name="Google Shape;1480;p8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481" name="Google Shape;1481;p83"/>
          <p:cNvSpPr/>
          <p:nvPr/>
        </p:nvSpPr>
        <p:spPr>
          <a:xfrm>
            <a:off x="712182" y="1524733"/>
            <a:ext cx="8487381" cy="155088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Publisher và Subscriber xuất bản/đăng ký theo dõi thông điệp trên từng kênh. Đây được gọi là một “chủ đề” trong MQTT.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chủ đề có cấu trúc phân cấp được tách ra bằng các dấu gạch chéo (/) và hỗ trợ các ký tự đại diện để chỉ rõ nhiều chủ đề khi xuất bản/đăng ký theo dõi các thông điệp.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MQTT, các chủ đề được xây dựng bằng cách sử dụng /. Nếu có ý định cấu hình các lớp như trong hình bên dưới, sẽ rất dễ dàng để quản lý dữ liệu như cảm biến IoT.</a:t>
            </a:r>
            <a:endParaRPr sz="1300">
              <a:solidFill>
                <a:srgbClr val="262626"/>
              </a:solidFill>
              <a:latin typeface="Arial"/>
              <a:ea typeface="Arial"/>
              <a:cs typeface="Arial"/>
              <a:sym typeface="Arial"/>
            </a:endParaRPr>
          </a:p>
        </p:txBody>
      </p:sp>
      <p:sp>
        <p:nvSpPr>
          <p:cNvPr id="1482" name="Google Shape;1482;p83"/>
          <p:cNvSpPr/>
          <p:nvPr/>
        </p:nvSpPr>
        <p:spPr>
          <a:xfrm>
            <a:off x="712182" y="4390594"/>
            <a:ext cx="8487381" cy="1540626"/>
          </a:xfrm>
          <a:prstGeom prst="rect">
            <a:avLst/>
          </a:prstGeom>
          <a:noFill/>
          <a:ln>
            <a:noFill/>
          </a:ln>
        </p:spPr>
        <p:txBody>
          <a:bodyPr anchorCtr="0" anchor="t" bIns="71975" lIns="0" spcFirstLastPara="1" rIns="143950" wrap="square" tIns="71975">
            <a:spAutoFit/>
          </a:bodyPr>
          <a:lstStyle/>
          <a:p>
            <a:pPr indent="-182563" lvl="0" marL="182563"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Kiểu đại diện</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 (Cấp độ đơn): Xử lý ngẫu nhiên một chủ đề</a:t>
            </a:r>
            <a:endParaRPr/>
          </a:p>
          <a:p>
            <a:pPr indent="-179387" lvl="1" marL="355600" marR="0" rtl="0" algn="l">
              <a:spcBef>
                <a:spcPts val="3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 (Đa cấp độ): Liên quan đến nhiều chủ đề con, chỉ được đặt ở phía dưới cùng của chuỗi chủ đề</a:t>
            </a:r>
            <a:endParaRPr/>
          </a:p>
          <a:p>
            <a:pPr indent="-182563" lvl="0" marL="182563" marR="0" rtl="0" algn="l">
              <a:spcBef>
                <a:spcPts val="3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về việc sử dụng Đại diện </a:t>
            </a:r>
            <a:endParaRPr/>
          </a:p>
          <a:p>
            <a:pPr indent="-179387" lvl="1" marL="355600" marR="0" rtl="0" algn="l">
              <a:spcBef>
                <a:spcPts val="3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sensors / NODE_NAME / + / CPU</a:t>
            </a:r>
            <a:endParaRPr/>
          </a:p>
          <a:p>
            <a:pPr indent="-179387" lvl="1" marL="355600" marR="0" rtl="0" algn="l">
              <a:spcBef>
                <a:spcPts val="3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Sensors / NODE_NAME / #</a:t>
            </a:r>
            <a:endParaRPr/>
          </a:p>
        </p:txBody>
      </p:sp>
      <p:grpSp>
        <p:nvGrpSpPr>
          <p:cNvPr id="1483" name="Google Shape;1483;p83"/>
          <p:cNvGrpSpPr/>
          <p:nvPr/>
        </p:nvGrpSpPr>
        <p:grpSpPr>
          <a:xfrm>
            <a:off x="3169981" y="3075618"/>
            <a:ext cx="3070464" cy="1639890"/>
            <a:chOff x="3236401" y="3025775"/>
            <a:chExt cx="3070464" cy="1639890"/>
          </a:xfrm>
        </p:grpSpPr>
        <p:sp>
          <p:nvSpPr>
            <p:cNvPr id="1484" name="Google Shape;1484;p83"/>
            <p:cNvSpPr/>
            <p:nvPr/>
          </p:nvSpPr>
          <p:spPr>
            <a:xfrm>
              <a:off x="4584700" y="3025775"/>
              <a:ext cx="739775"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18181"/>
                </a:lnSpc>
                <a:spcBef>
                  <a:spcPts val="0"/>
                </a:spcBef>
                <a:spcAft>
                  <a:spcPts val="0"/>
                </a:spcAft>
                <a:buNone/>
              </a:pPr>
              <a:r>
                <a:rPr b="1" lang="en-US" sz="1100">
                  <a:solidFill>
                    <a:schemeClr val="dk1"/>
                  </a:solidFill>
                  <a:latin typeface="Arial"/>
                  <a:ea typeface="Arial"/>
                  <a:cs typeface="Arial"/>
                  <a:sym typeface="Arial"/>
                </a:rPr>
                <a:t>KHU VỰC_1</a:t>
              </a:r>
              <a:endParaRPr b="1" sz="1100">
                <a:solidFill>
                  <a:schemeClr val="dk1"/>
                </a:solidFill>
                <a:latin typeface="Arial"/>
                <a:ea typeface="Arial"/>
                <a:cs typeface="Arial"/>
                <a:sym typeface="Arial"/>
              </a:endParaRPr>
            </a:p>
          </p:txBody>
        </p:sp>
        <p:sp>
          <p:nvSpPr>
            <p:cNvPr id="1485" name="Google Shape;1485;p83"/>
            <p:cNvSpPr/>
            <p:nvPr/>
          </p:nvSpPr>
          <p:spPr>
            <a:xfrm>
              <a:off x="3778249" y="3387725"/>
              <a:ext cx="739775"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18181"/>
                </a:lnSpc>
                <a:spcBef>
                  <a:spcPts val="0"/>
                </a:spcBef>
                <a:spcAft>
                  <a:spcPts val="0"/>
                </a:spcAft>
                <a:buNone/>
              </a:pPr>
              <a:r>
                <a:rPr b="1" lang="en-US" sz="1100">
                  <a:solidFill>
                    <a:schemeClr val="dk1"/>
                  </a:solidFill>
                  <a:latin typeface="Arial"/>
                  <a:ea typeface="Arial"/>
                  <a:cs typeface="Arial"/>
                  <a:sym typeface="Arial"/>
                </a:rPr>
                <a:t>VÙNG_1</a:t>
              </a:r>
              <a:endParaRPr b="1" sz="1100">
                <a:solidFill>
                  <a:schemeClr val="dk1"/>
                </a:solidFill>
                <a:latin typeface="Arial"/>
                <a:ea typeface="Arial"/>
                <a:cs typeface="Arial"/>
                <a:sym typeface="Arial"/>
              </a:endParaRPr>
            </a:p>
          </p:txBody>
        </p:sp>
        <p:sp>
          <p:nvSpPr>
            <p:cNvPr id="1486" name="Google Shape;1486;p83"/>
            <p:cNvSpPr/>
            <p:nvPr/>
          </p:nvSpPr>
          <p:spPr>
            <a:xfrm>
              <a:off x="5384800" y="3418408"/>
              <a:ext cx="739775"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18181"/>
                </a:lnSpc>
                <a:spcBef>
                  <a:spcPts val="0"/>
                </a:spcBef>
                <a:spcAft>
                  <a:spcPts val="0"/>
                </a:spcAft>
                <a:buNone/>
              </a:pPr>
              <a:r>
                <a:rPr b="1" lang="en-US" sz="1100">
                  <a:solidFill>
                    <a:schemeClr val="dk1"/>
                  </a:solidFill>
                  <a:latin typeface="Arial"/>
                  <a:ea typeface="Arial"/>
                  <a:cs typeface="Arial"/>
                  <a:sym typeface="Arial"/>
                </a:rPr>
                <a:t>VÙNG_2</a:t>
              </a:r>
              <a:endParaRPr b="1" sz="1100">
                <a:solidFill>
                  <a:schemeClr val="dk1"/>
                </a:solidFill>
                <a:latin typeface="Arial"/>
                <a:ea typeface="Arial"/>
                <a:cs typeface="Arial"/>
                <a:sym typeface="Arial"/>
              </a:endParaRPr>
            </a:p>
          </p:txBody>
        </p:sp>
        <p:sp>
          <p:nvSpPr>
            <p:cNvPr id="1487" name="Google Shape;1487;p83"/>
            <p:cNvSpPr/>
            <p:nvPr/>
          </p:nvSpPr>
          <p:spPr>
            <a:xfrm>
              <a:off x="3536154" y="3756970"/>
              <a:ext cx="546103"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30000"/>
                </a:lnSpc>
                <a:spcBef>
                  <a:spcPts val="0"/>
                </a:spcBef>
                <a:spcAft>
                  <a:spcPts val="0"/>
                </a:spcAft>
                <a:buNone/>
              </a:pPr>
              <a:r>
                <a:rPr b="1" lang="en-US" sz="1000">
                  <a:solidFill>
                    <a:schemeClr val="dk1"/>
                  </a:solidFill>
                  <a:latin typeface="Arial"/>
                  <a:ea typeface="Arial"/>
                  <a:cs typeface="Arial"/>
                  <a:sym typeface="Arial"/>
                </a:rPr>
                <a:t>Nút_1</a:t>
              </a:r>
              <a:endParaRPr b="1" sz="1000">
                <a:solidFill>
                  <a:schemeClr val="dk1"/>
                </a:solidFill>
                <a:latin typeface="Arial"/>
                <a:ea typeface="Arial"/>
                <a:cs typeface="Arial"/>
                <a:sym typeface="Arial"/>
              </a:endParaRPr>
            </a:p>
          </p:txBody>
        </p:sp>
        <p:sp>
          <p:nvSpPr>
            <p:cNvPr id="1488" name="Google Shape;1488;p83"/>
            <p:cNvSpPr/>
            <p:nvPr/>
          </p:nvSpPr>
          <p:spPr>
            <a:xfrm>
              <a:off x="4202909" y="3757618"/>
              <a:ext cx="546103"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30000"/>
                </a:lnSpc>
                <a:spcBef>
                  <a:spcPts val="0"/>
                </a:spcBef>
                <a:spcAft>
                  <a:spcPts val="0"/>
                </a:spcAft>
                <a:buNone/>
              </a:pPr>
              <a:r>
                <a:rPr b="1" lang="en-US" sz="1000">
                  <a:solidFill>
                    <a:schemeClr val="dk1"/>
                  </a:solidFill>
                  <a:latin typeface="Arial"/>
                  <a:ea typeface="Arial"/>
                  <a:cs typeface="Arial"/>
                  <a:sym typeface="Arial"/>
                </a:rPr>
                <a:t>Nút _2</a:t>
              </a:r>
              <a:endParaRPr b="1" sz="1000">
                <a:solidFill>
                  <a:schemeClr val="dk1"/>
                </a:solidFill>
                <a:latin typeface="Arial"/>
                <a:ea typeface="Arial"/>
                <a:cs typeface="Arial"/>
                <a:sym typeface="Arial"/>
              </a:endParaRPr>
            </a:p>
          </p:txBody>
        </p:sp>
        <p:sp>
          <p:nvSpPr>
            <p:cNvPr id="1489" name="Google Shape;1489;p83"/>
            <p:cNvSpPr/>
            <p:nvPr/>
          </p:nvSpPr>
          <p:spPr>
            <a:xfrm>
              <a:off x="5481637" y="3756970"/>
              <a:ext cx="546103"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30000"/>
                </a:lnSpc>
                <a:spcBef>
                  <a:spcPts val="0"/>
                </a:spcBef>
                <a:spcAft>
                  <a:spcPts val="0"/>
                </a:spcAft>
                <a:buNone/>
              </a:pPr>
              <a:r>
                <a:rPr b="1" lang="en-US" sz="1000">
                  <a:solidFill>
                    <a:schemeClr val="dk1"/>
                  </a:solidFill>
                  <a:latin typeface="Arial"/>
                  <a:ea typeface="Arial"/>
                  <a:cs typeface="Arial"/>
                  <a:sym typeface="Arial"/>
                </a:rPr>
                <a:t>Nút _1</a:t>
              </a:r>
              <a:endParaRPr b="1" sz="1000">
                <a:solidFill>
                  <a:schemeClr val="dk1"/>
                </a:solidFill>
                <a:latin typeface="Arial"/>
                <a:ea typeface="Arial"/>
                <a:cs typeface="Arial"/>
                <a:sym typeface="Arial"/>
              </a:endParaRPr>
            </a:p>
          </p:txBody>
        </p:sp>
        <p:sp>
          <p:nvSpPr>
            <p:cNvPr id="1490" name="Google Shape;1490;p83"/>
            <p:cNvSpPr/>
            <p:nvPr/>
          </p:nvSpPr>
          <p:spPr>
            <a:xfrm>
              <a:off x="3236401" y="4131622"/>
              <a:ext cx="500061"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44444"/>
                </a:lnSpc>
                <a:spcBef>
                  <a:spcPts val="0"/>
                </a:spcBef>
                <a:spcAft>
                  <a:spcPts val="0"/>
                </a:spcAft>
                <a:buNone/>
              </a:pPr>
              <a:r>
                <a:rPr b="1" lang="en-US" sz="900">
                  <a:solidFill>
                    <a:schemeClr val="dk1"/>
                  </a:solidFill>
                  <a:latin typeface="Arial"/>
                  <a:ea typeface="Arial"/>
                  <a:cs typeface="Arial"/>
                  <a:sym typeface="Arial"/>
                </a:rPr>
                <a:t>Chủ đề_1</a:t>
              </a:r>
              <a:endParaRPr b="1" sz="900">
                <a:solidFill>
                  <a:schemeClr val="dk1"/>
                </a:solidFill>
                <a:latin typeface="Arial"/>
                <a:ea typeface="Arial"/>
                <a:cs typeface="Arial"/>
                <a:sym typeface="Arial"/>
              </a:endParaRPr>
            </a:p>
          </p:txBody>
        </p:sp>
        <p:sp>
          <p:nvSpPr>
            <p:cNvPr id="1491" name="Google Shape;1491;p83"/>
            <p:cNvSpPr/>
            <p:nvPr/>
          </p:nvSpPr>
          <p:spPr>
            <a:xfrm>
              <a:off x="3883044" y="4131622"/>
              <a:ext cx="500061"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44444"/>
                </a:lnSpc>
                <a:spcBef>
                  <a:spcPts val="0"/>
                </a:spcBef>
                <a:spcAft>
                  <a:spcPts val="0"/>
                </a:spcAft>
                <a:buNone/>
              </a:pPr>
              <a:r>
                <a:rPr b="1" lang="en-US" sz="900">
                  <a:solidFill>
                    <a:schemeClr val="dk1"/>
                  </a:solidFill>
                  <a:latin typeface="Arial"/>
                  <a:ea typeface="Arial"/>
                  <a:cs typeface="Arial"/>
                  <a:sym typeface="Arial"/>
                </a:rPr>
                <a:t>Chủ đề_3</a:t>
              </a:r>
              <a:endParaRPr b="1" sz="900">
                <a:solidFill>
                  <a:schemeClr val="dk1"/>
                </a:solidFill>
                <a:latin typeface="Arial"/>
                <a:ea typeface="Arial"/>
                <a:cs typeface="Arial"/>
                <a:sym typeface="Arial"/>
              </a:endParaRPr>
            </a:p>
          </p:txBody>
        </p:sp>
        <p:sp>
          <p:nvSpPr>
            <p:cNvPr id="1492" name="Google Shape;1492;p83"/>
            <p:cNvSpPr/>
            <p:nvPr/>
          </p:nvSpPr>
          <p:spPr>
            <a:xfrm>
              <a:off x="4498981" y="4131622"/>
              <a:ext cx="500061"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44444"/>
                </a:lnSpc>
                <a:spcBef>
                  <a:spcPts val="0"/>
                </a:spcBef>
                <a:spcAft>
                  <a:spcPts val="0"/>
                </a:spcAft>
                <a:buNone/>
              </a:pPr>
              <a:r>
                <a:rPr b="1" lang="en-US" sz="900">
                  <a:solidFill>
                    <a:schemeClr val="dk1"/>
                  </a:solidFill>
                  <a:latin typeface="Arial"/>
                  <a:ea typeface="Arial"/>
                  <a:cs typeface="Arial"/>
                  <a:sym typeface="Arial"/>
                </a:rPr>
                <a:t>Chủ đề_1</a:t>
              </a:r>
              <a:endParaRPr b="1" sz="900">
                <a:solidFill>
                  <a:schemeClr val="dk1"/>
                </a:solidFill>
                <a:latin typeface="Arial"/>
                <a:ea typeface="Arial"/>
                <a:cs typeface="Arial"/>
                <a:sym typeface="Arial"/>
              </a:endParaRPr>
            </a:p>
          </p:txBody>
        </p:sp>
        <p:sp>
          <p:nvSpPr>
            <p:cNvPr id="1493" name="Google Shape;1493;p83"/>
            <p:cNvSpPr/>
            <p:nvPr/>
          </p:nvSpPr>
          <p:spPr>
            <a:xfrm>
              <a:off x="3559174" y="4475165"/>
              <a:ext cx="500061"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44444"/>
                </a:lnSpc>
                <a:spcBef>
                  <a:spcPts val="0"/>
                </a:spcBef>
                <a:spcAft>
                  <a:spcPts val="0"/>
                </a:spcAft>
                <a:buNone/>
              </a:pPr>
              <a:r>
                <a:rPr b="1" lang="en-US" sz="900">
                  <a:solidFill>
                    <a:schemeClr val="dk1"/>
                  </a:solidFill>
                  <a:latin typeface="Arial"/>
                  <a:ea typeface="Arial"/>
                  <a:cs typeface="Arial"/>
                  <a:sym typeface="Arial"/>
                </a:rPr>
                <a:t>Chủ đề_2</a:t>
              </a:r>
              <a:endParaRPr b="1" sz="900">
                <a:solidFill>
                  <a:schemeClr val="dk1"/>
                </a:solidFill>
                <a:latin typeface="Arial"/>
                <a:ea typeface="Arial"/>
                <a:cs typeface="Arial"/>
                <a:sym typeface="Arial"/>
              </a:endParaRPr>
            </a:p>
          </p:txBody>
        </p:sp>
        <p:sp>
          <p:nvSpPr>
            <p:cNvPr id="1494" name="Google Shape;1494;p83"/>
            <p:cNvSpPr/>
            <p:nvPr/>
          </p:nvSpPr>
          <p:spPr>
            <a:xfrm>
              <a:off x="5206646" y="4126215"/>
              <a:ext cx="500061"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44444"/>
                </a:lnSpc>
                <a:spcBef>
                  <a:spcPts val="0"/>
                </a:spcBef>
                <a:spcAft>
                  <a:spcPts val="0"/>
                </a:spcAft>
                <a:buNone/>
              </a:pPr>
              <a:r>
                <a:rPr b="1" lang="en-US" sz="900">
                  <a:solidFill>
                    <a:schemeClr val="dk1"/>
                  </a:solidFill>
                  <a:latin typeface="Arial"/>
                  <a:ea typeface="Arial"/>
                  <a:cs typeface="Arial"/>
                  <a:sym typeface="Arial"/>
                </a:rPr>
                <a:t>Chủ đề_1</a:t>
              </a:r>
              <a:endParaRPr b="1" sz="900">
                <a:solidFill>
                  <a:schemeClr val="dk1"/>
                </a:solidFill>
                <a:latin typeface="Arial"/>
                <a:ea typeface="Arial"/>
                <a:cs typeface="Arial"/>
                <a:sym typeface="Arial"/>
              </a:endParaRPr>
            </a:p>
          </p:txBody>
        </p:sp>
        <p:sp>
          <p:nvSpPr>
            <p:cNvPr id="1495" name="Google Shape;1495;p83"/>
            <p:cNvSpPr/>
            <p:nvPr/>
          </p:nvSpPr>
          <p:spPr>
            <a:xfrm>
              <a:off x="5806804" y="4124649"/>
              <a:ext cx="500061" cy="190500"/>
            </a:xfrm>
            <a:prstGeom prst="rect">
              <a:avLst/>
            </a:prstGeom>
            <a:solidFill>
              <a:schemeClr val="lt1"/>
            </a:solidFill>
            <a:ln cap="flat" cmpd="sng" w="12700">
              <a:solidFill>
                <a:srgbClr val="34339A"/>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44444"/>
                </a:lnSpc>
                <a:spcBef>
                  <a:spcPts val="0"/>
                </a:spcBef>
                <a:spcAft>
                  <a:spcPts val="0"/>
                </a:spcAft>
                <a:buNone/>
              </a:pPr>
              <a:r>
                <a:rPr b="1" lang="en-US" sz="900">
                  <a:solidFill>
                    <a:schemeClr val="dk1"/>
                  </a:solidFill>
                  <a:latin typeface="Arial"/>
                  <a:ea typeface="Arial"/>
                  <a:cs typeface="Arial"/>
                  <a:sym typeface="Arial"/>
                </a:rPr>
                <a:t>Chủ đề_4</a:t>
              </a:r>
              <a:endParaRPr b="1" sz="900">
                <a:solidFill>
                  <a:schemeClr val="dk1"/>
                </a:solidFill>
                <a:latin typeface="Arial"/>
                <a:ea typeface="Arial"/>
                <a:cs typeface="Arial"/>
                <a:sym typeface="Arial"/>
              </a:endParaRPr>
            </a:p>
          </p:txBody>
        </p:sp>
        <p:cxnSp>
          <p:nvCxnSpPr>
            <p:cNvPr id="1496" name="Google Shape;1496;p83"/>
            <p:cNvCxnSpPr>
              <a:stCxn id="1484" idx="2"/>
              <a:endCxn id="1485" idx="0"/>
            </p:cNvCxnSpPr>
            <p:nvPr/>
          </p:nvCxnSpPr>
          <p:spPr>
            <a:xfrm flipH="1">
              <a:off x="4148188" y="3216275"/>
              <a:ext cx="806400" cy="171600"/>
            </a:xfrm>
            <a:prstGeom prst="straightConnector1">
              <a:avLst/>
            </a:prstGeom>
            <a:noFill/>
            <a:ln cap="flat" cmpd="sng" w="9525">
              <a:solidFill>
                <a:schemeClr val="dk1"/>
              </a:solidFill>
              <a:prstDash val="solid"/>
              <a:miter lim="800000"/>
              <a:headEnd len="sm" w="sm" type="none"/>
              <a:tailEnd len="sm" w="sm" type="none"/>
            </a:ln>
          </p:spPr>
        </p:cxnSp>
        <p:cxnSp>
          <p:nvCxnSpPr>
            <p:cNvPr id="1497" name="Google Shape;1497;p83"/>
            <p:cNvCxnSpPr>
              <a:stCxn id="1484" idx="2"/>
              <a:endCxn id="1486" idx="0"/>
            </p:cNvCxnSpPr>
            <p:nvPr/>
          </p:nvCxnSpPr>
          <p:spPr>
            <a:xfrm>
              <a:off x="4954588" y="3216275"/>
              <a:ext cx="800100" cy="202200"/>
            </a:xfrm>
            <a:prstGeom prst="straightConnector1">
              <a:avLst/>
            </a:prstGeom>
            <a:noFill/>
            <a:ln cap="flat" cmpd="sng" w="9525">
              <a:solidFill>
                <a:schemeClr val="dk1"/>
              </a:solidFill>
              <a:prstDash val="solid"/>
              <a:miter lim="800000"/>
              <a:headEnd len="sm" w="sm" type="none"/>
              <a:tailEnd len="sm" w="sm" type="none"/>
            </a:ln>
          </p:spPr>
        </p:cxnSp>
        <p:cxnSp>
          <p:nvCxnSpPr>
            <p:cNvPr id="1498" name="Google Shape;1498;p83"/>
            <p:cNvCxnSpPr>
              <a:stCxn id="1485" idx="2"/>
              <a:endCxn id="1487" idx="0"/>
            </p:cNvCxnSpPr>
            <p:nvPr/>
          </p:nvCxnSpPr>
          <p:spPr>
            <a:xfrm flipH="1">
              <a:off x="3809137" y="3578225"/>
              <a:ext cx="339000" cy="178800"/>
            </a:xfrm>
            <a:prstGeom prst="straightConnector1">
              <a:avLst/>
            </a:prstGeom>
            <a:noFill/>
            <a:ln cap="flat" cmpd="sng" w="9525">
              <a:solidFill>
                <a:schemeClr val="dk1"/>
              </a:solidFill>
              <a:prstDash val="solid"/>
              <a:miter lim="800000"/>
              <a:headEnd len="sm" w="sm" type="none"/>
              <a:tailEnd len="sm" w="sm" type="none"/>
            </a:ln>
          </p:spPr>
        </p:cxnSp>
        <p:cxnSp>
          <p:nvCxnSpPr>
            <p:cNvPr id="1499" name="Google Shape;1499;p83"/>
            <p:cNvCxnSpPr>
              <a:stCxn id="1485" idx="2"/>
              <a:endCxn id="1488" idx="0"/>
            </p:cNvCxnSpPr>
            <p:nvPr/>
          </p:nvCxnSpPr>
          <p:spPr>
            <a:xfrm>
              <a:off x="4148137" y="3578225"/>
              <a:ext cx="327900" cy="179400"/>
            </a:xfrm>
            <a:prstGeom prst="straightConnector1">
              <a:avLst/>
            </a:prstGeom>
            <a:noFill/>
            <a:ln cap="flat" cmpd="sng" w="9525">
              <a:solidFill>
                <a:schemeClr val="dk1"/>
              </a:solidFill>
              <a:prstDash val="solid"/>
              <a:miter lim="800000"/>
              <a:headEnd len="sm" w="sm" type="none"/>
              <a:tailEnd len="sm" w="sm" type="none"/>
            </a:ln>
          </p:spPr>
        </p:cxnSp>
        <p:cxnSp>
          <p:nvCxnSpPr>
            <p:cNvPr id="1500" name="Google Shape;1500;p83"/>
            <p:cNvCxnSpPr>
              <a:stCxn id="1487" idx="2"/>
              <a:endCxn id="1490" idx="0"/>
            </p:cNvCxnSpPr>
            <p:nvPr/>
          </p:nvCxnSpPr>
          <p:spPr>
            <a:xfrm flipH="1">
              <a:off x="3486406" y="3947470"/>
              <a:ext cx="322800" cy="184200"/>
            </a:xfrm>
            <a:prstGeom prst="straightConnector1">
              <a:avLst/>
            </a:prstGeom>
            <a:noFill/>
            <a:ln cap="flat" cmpd="sng" w="9525">
              <a:solidFill>
                <a:schemeClr val="dk1"/>
              </a:solidFill>
              <a:prstDash val="solid"/>
              <a:miter lim="800000"/>
              <a:headEnd len="sm" w="sm" type="none"/>
              <a:tailEnd len="sm" w="sm" type="none"/>
            </a:ln>
          </p:spPr>
        </p:cxnSp>
        <p:cxnSp>
          <p:nvCxnSpPr>
            <p:cNvPr id="1501" name="Google Shape;1501;p83"/>
            <p:cNvCxnSpPr>
              <a:stCxn id="1487" idx="2"/>
              <a:endCxn id="1491" idx="0"/>
            </p:cNvCxnSpPr>
            <p:nvPr/>
          </p:nvCxnSpPr>
          <p:spPr>
            <a:xfrm>
              <a:off x="3809206" y="3947470"/>
              <a:ext cx="324000" cy="184200"/>
            </a:xfrm>
            <a:prstGeom prst="straightConnector1">
              <a:avLst/>
            </a:prstGeom>
            <a:noFill/>
            <a:ln cap="flat" cmpd="sng" w="9525">
              <a:solidFill>
                <a:schemeClr val="dk1"/>
              </a:solidFill>
              <a:prstDash val="solid"/>
              <a:miter lim="800000"/>
              <a:headEnd len="sm" w="sm" type="none"/>
              <a:tailEnd len="sm" w="sm" type="none"/>
            </a:ln>
          </p:spPr>
        </p:cxnSp>
        <p:cxnSp>
          <p:nvCxnSpPr>
            <p:cNvPr id="1502" name="Google Shape;1502;p83"/>
            <p:cNvCxnSpPr>
              <a:stCxn id="1488" idx="2"/>
              <a:endCxn id="1492" idx="0"/>
            </p:cNvCxnSpPr>
            <p:nvPr/>
          </p:nvCxnSpPr>
          <p:spPr>
            <a:xfrm>
              <a:off x="4475961" y="3948118"/>
              <a:ext cx="273000" cy="183600"/>
            </a:xfrm>
            <a:prstGeom prst="straightConnector1">
              <a:avLst/>
            </a:prstGeom>
            <a:noFill/>
            <a:ln cap="flat" cmpd="sng" w="9525">
              <a:solidFill>
                <a:schemeClr val="dk1"/>
              </a:solidFill>
              <a:prstDash val="solid"/>
              <a:miter lim="800000"/>
              <a:headEnd len="sm" w="sm" type="none"/>
              <a:tailEnd len="sm" w="sm" type="none"/>
            </a:ln>
          </p:spPr>
        </p:cxnSp>
        <p:cxnSp>
          <p:nvCxnSpPr>
            <p:cNvPr id="1503" name="Google Shape;1503;p83"/>
            <p:cNvCxnSpPr>
              <a:endCxn id="1493" idx="0"/>
            </p:cNvCxnSpPr>
            <p:nvPr/>
          </p:nvCxnSpPr>
          <p:spPr>
            <a:xfrm>
              <a:off x="3809205" y="3952265"/>
              <a:ext cx="0" cy="522900"/>
            </a:xfrm>
            <a:prstGeom prst="straightConnector1">
              <a:avLst/>
            </a:prstGeom>
            <a:noFill/>
            <a:ln cap="flat" cmpd="sng" w="9525">
              <a:solidFill>
                <a:schemeClr val="dk1"/>
              </a:solidFill>
              <a:prstDash val="solid"/>
              <a:miter lim="800000"/>
              <a:headEnd len="sm" w="sm" type="none"/>
              <a:tailEnd len="sm" w="sm" type="none"/>
            </a:ln>
          </p:spPr>
        </p:cxnSp>
        <p:cxnSp>
          <p:nvCxnSpPr>
            <p:cNvPr id="1504" name="Google Shape;1504;p83"/>
            <p:cNvCxnSpPr>
              <a:stCxn id="1486" idx="2"/>
              <a:endCxn id="1489" idx="0"/>
            </p:cNvCxnSpPr>
            <p:nvPr/>
          </p:nvCxnSpPr>
          <p:spPr>
            <a:xfrm>
              <a:off x="5754688" y="3608908"/>
              <a:ext cx="0" cy="148200"/>
            </a:xfrm>
            <a:prstGeom prst="straightConnector1">
              <a:avLst/>
            </a:prstGeom>
            <a:noFill/>
            <a:ln cap="flat" cmpd="sng" w="9525">
              <a:solidFill>
                <a:schemeClr val="dk1"/>
              </a:solidFill>
              <a:prstDash val="solid"/>
              <a:miter lim="800000"/>
              <a:headEnd len="sm" w="sm" type="none"/>
              <a:tailEnd len="sm" w="sm" type="none"/>
            </a:ln>
          </p:spPr>
        </p:cxnSp>
        <p:cxnSp>
          <p:nvCxnSpPr>
            <p:cNvPr id="1505" name="Google Shape;1505;p83"/>
            <p:cNvCxnSpPr>
              <a:stCxn id="1489" idx="2"/>
              <a:endCxn id="1494" idx="0"/>
            </p:cNvCxnSpPr>
            <p:nvPr/>
          </p:nvCxnSpPr>
          <p:spPr>
            <a:xfrm flipH="1">
              <a:off x="5456789" y="3947470"/>
              <a:ext cx="297900" cy="178800"/>
            </a:xfrm>
            <a:prstGeom prst="straightConnector1">
              <a:avLst/>
            </a:prstGeom>
            <a:noFill/>
            <a:ln cap="flat" cmpd="sng" w="9525">
              <a:solidFill>
                <a:schemeClr val="dk1"/>
              </a:solidFill>
              <a:prstDash val="solid"/>
              <a:miter lim="800000"/>
              <a:headEnd len="sm" w="sm" type="none"/>
              <a:tailEnd len="sm" w="sm" type="none"/>
            </a:ln>
          </p:spPr>
        </p:cxnSp>
        <p:cxnSp>
          <p:nvCxnSpPr>
            <p:cNvPr id="1506" name="Google Shape;1506;p83"/>
            <p:cNvCxnSpPr>
              <a:stCxn id="1489" idx="2"/>
              <a:endCxn id="1495" idx="0"/>
            </p:cNvCxnSpPr>
            <p:nvPr/>
          </p:nvCxnSpPr>
          <p:spPr>
            <a:xfrm>
              <a:off x="5754689" y="3947470"/>
              <a:ext cx="302100" cy="1773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84"/>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QoS (Chất lượng dịch vụ)</a:t>
            </a:r>
            <a:endParaRPr/>
          </a:p>
        </p:txBody>
      </p:sp>
      <p:sp>
        <p:nvSpPr>
          <p:cNvPr id="1513" name="Google Shape;1513;p8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514" name="Google Shape;1514;p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515" name="Google Shape;1515;p84"/>
          <p:cNvSpPr/>
          <p:nvPr/>
        </p:nvSpPr>
        <p:spPr>
          <a:xfrm>
            <a:off x="712182" y="1759881"/>
            <a:ext cx="8487381" cy="101484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MQTT có ba cấp độ chất lượng dịch vụ (QoS)</a:t>
            </a:r>
            <a:endParaRPr/>
          </a:p>
          <a:p>
            <a:pPr indent="-179387" lvl="1" marL="355600" marR="0" rtl="0" algn="l">
              <a:spcBef>
                <a:spcPts val="3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Cấp độ 0: Chỉ 1 thông điệp gửi, có thể mất</a:t>
            </a:r>
            <a:endParaRPr/>
          </a:p>
          <a:p>
            <a:pPr indent="-179387" lvl="1" marL="355600" marR="0" rtl="0" algn="l">
              <a:spcBef>
                <a:spcPts val="3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Cấp độ 1: Thông điệp được gửi ít nhất một lần, khả năng thành công cao gấp đôi </a:t>
            </a:r>
            <a:endParaRPr/>
          </a:p>
          <a:p>
            <a:pPr indent="-179387" lvl="1" marL="355600" marR="0" rtl="0" algn="l">
              <a:spcBef>
                <a:spcPts val="3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Cấp độ 2: Thông điệp được gửi đúng một lần, đảm bảo chất lượng nhưng đòi hỏi hệ thống phải có hiệu suất cao</a:t>
            </a:r>
            <a:endParaRPr/>
          </a:p>
        </p:txBody>
      </p:sp>
      <p:grpSp>
        <p:nvGrpSpPr>
          <p:cNvPr id="1516" name="Google Shape;1516;p84"/>
          <p:cNvGrpSpPr/>
          <p:nvPr/>
        </p:nvGrpSpPr>
        <p:grpSpPr>
          <a:xfrm>
            <a:off x="657225" y="3095625"/>
            <a:ext cx="8533418" cy="1714500"/>
            <a:chOff x="657225" y="3143250"/>
            <a:chExt cx="8533418" cy="1714500"/>
          </a:xfrm>
        </p:grpSpPr>
        <p:sp>
          <p:nvSpPr>
            <p:cNvPr id="1517" name="Google Shape;1517;p84"/>
            <p:cNvSpPr txBox="1"/>
            <p:nvPr/>
          </p:nvSpPr>
          <p:spPr>
            <a:xfrm>
              <a:off x="712182" y="3429000"/>
              <a:ext cx="8478461" cy="1428750"/>
            </a:xfrm>
            <a:prstGeom prst="rect">
              <a:avLst/>
            </a:prstGeom>
            <a:solidFill>
              <a:srgbClr val="F2F2F2"/>
            </a:solidFill>
            <a:ln>
              <a:noFill/>
            </a:ln>
          </p:spPr>
          <p:txBody>
            <a:bodyPr anchorCtr="0" anchor="ctr" bIns="72000" lIns="108000" spcFirstLastPara="1" rIns="108000" wrap="square" tIns="72000">
              <a:noAutofit/>
            </a:bodyPr>
            <a:lstStyle/>
            <a:p>
              <a:pPr indent="0" lvl="1" marL="0" marR="0" rtl="0" algn="l">
                <a:spcBef>
                  <a:spcPts val="0"/>
                </a:spcBef>
                <a:spcAft>
                  <a:spcPts val="0"/>
                </a:spcAft>
                <a:buNone/>
              </a:pPr>
              <a:r>
                <a:rPr b="1" i="0" lang="en-US" sz="1300" u="none" cap="none" strike="noStrike">
                  <a:solidFill>
                    <a:srgbClr val="34339A"/>
                  </a:solidFill>
                  <a:latin typeface="Arial"/>
                  <a:ea typeface="Arial"/>
                  <a:cs typeface="Arial"/>
                  <a:sym typeface="Arial"/>
                </a:rPr>
                <a:t>Cấp 0</a:t>
              </a:r>
              <a:r>
                <a:rPr b="0" i="0" lang="en-US" sz="1300" u="none" cap="none" strike="noStrike">
                  <a:solidFill>
                    <a:schemeClr val="dk1"/>
                  </a:solidFill>
                  <a:latin typeface="Arial"/>
                  <a:ea typeface="Arial"/>
                  <a:cs typeface="Arial"/>
                  <a:sym typeface="Arial"/>
                </a:rPr>
                <a:t>: Một tin nhắn chỉ được gửi một lần. Sau khi giao hàng, quá trình tiếp nhận không được kiểm tra.</a:t>
              </a:r>
              <a:endParaRPr b="0" i="0" sz="1300" u="none" cap="none" strike="noStrike">
                <a:solidFill>
                  <a:schemeClr val="dk1"/>
                </a:solidFill>
                <a:latin typeface="Arial"/>
                <a:ea typeface="Arial"/>
                <a:cs typeface="Arial"/>
                <a:sym typeface="Arial"/>
              </a:endParaRPr>
            </a:p>
            <a:p>
              <a:pPr indent="0" lvl="1" marL="0" marR="0" rtl="0" algn="l">
                <a:spcBef>
                  <a:spcPts val="1000"/>
                </a:spcBef>
                <a:spcAft>
                  <a:spcPts val="0"/>
                </a:spcAft>
                <a:buNone/>
              </a:pPr>
              <a:r>
                <a:rPr b="1" i="0" lang="en-US" sz="1300" u="none" cap="none" strike="noStrike">
                  <a:solidFill>
                    <a:srgbClr val="34339A"/>
                  </a:solidFill>
                  <a:latin typeface="Arial"/>
                  <a:ea typeface="Arial"/>
                  <a:cs typeface="Arial"/>
                  <a:sym typeface="Arial"/>
                </a:rPr>
                <a:t>Cấp 1</a:t>
              </a:r>
              <a:r>
                <a:rPr b="0" i="0" lang="en-US" sz="1300" u="none" cap="none" strike="noStrike">
                  <a:solidFill>
                    <a:schemeClr val="dk1"/>
                  </a:solidFill>
                  <a:latin typeface="Arial"/>
                  <a:ea typeface="Arial"/>
                  <a:cs typeface="Arial"/>
                  <a:sym typeface="Arial"/>
                </a:rPr>
                <a:t>: Một tin nhắn được gửi nhiều hơn một lần. Quá trình handshaking được theo dõi, nhưng có khả năng nhận trùng lặp vì nó không được theo dõi chặt chẽ.</a:t>
              </a:r>
              <a:endParaRPr b="0" i="0" sz="1300" u="none" cap="none" strike="noStrike">
                <a:solidFill>
                  <a:schemeClr val="dk1"/>
                </a:solidFill>
                <a:latin typeface="Arial"/>
                <a:ea typeface="Arial"/>
                <a:cs typeface="Arial"/>
                <a:sym typeface="Arial"/>
              </a:endParaRPr>
            </a:p>
            <a:p>
              <a:pPr indent="0" lvl="1" marL="0" marR="0" rtl="0" algn="l">
                <a:spcBef>
                  <a:spcPts val="1000"/>
                </a:spcBef>
                <a:spcAft>
                  <a:spcPts val="0"/>
                </a:spcAft>
                <a:buNone/>
              </a:pPr>
              <a:r>
                <a:rPr b="1" i="0" lang="en-US" sz="1300" u="none" cap="none" strike="noStrike">
                  <a:solidFill>
                    <a:srgbClr val="34339A"/>
                  </a:solidFill>
                  <a:latin typeface="Arial"/>
                  <a:ea typeface="Arial"/>
                  <a:cs typeface="Arial"/>
                  <a:sym typeface="Arial"/>
                </a:rPr>
                <a:t>Cấp 2</a:t>
              </a:r>
              <a:r>
                <a:rPr b="0" i="0" lang="en-US" sz="1300" u="none" cap="none" strike="noStrike">
                  <a:solidFill>
                    <a:schemeClr val="dk1"/>
                  </a:solidFill>
                  <a:latin typeface="Arial"/>
                  <a:ea typeface="Arial"/>
                  <a:cs typeface="Arial"/>
                  <a:sym typeface="Arial"/>
                </a:rPr>
                <a:t>: Một tin nhắn chỉ được gửi một lần và tất cả các quy trình handshaking đều được kiểm tra.</a:t>
              </a:r>
              <a:endParaRPr b="0" i="0" sz="1300" u="none" cap="none" strike="noStrike">
                <a:solidFill>
                  <a:schemeClr val="dk1"/>
                </a:solidFill>
                <a:latin typeface="Arial"/>
                <a:ea typeface="Arial"/>
                <a:cs typeface="Arial"/>
                <a:sym typeface="Arial"/>
              </a:endParaRPr>
            </a:p>
          </p:txBody>
        </p:sp>
        <p:sp>
          <p:nvSpPr>
            <p:cNvPr id="1518" name="Google Shape;1518;p84"/>
            <p:cNvSpPr txBox="1"/>
            <p:nvPr/>
          </p:nvSpPr>
          <p:spPr>
            <a:xfrm>
              <a:off x="657225" y="3143250"/>
              <a:ext cx="1677062"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Tài liệu tham khảo</a:t>
              </a:r>
              <a:endParaRPr sz="1300">
                <a:solidFill>
                  <a:schemeClr val="dk1"/>
                </a:solidFill>
                <a:latin typeface="Arial"/>
                <a:ea typeface="Arial"/>
                <a:cs typeface="Arial"/>
                <a:sym typeface="Arial"/>
              </a:endParaRPr>
            </a:p>
          </p:txBody>
        </p:sp>
      </p:grpSp>
      <p:sp>
        <p:nvSpPr>
          <p:cNvPr id="1519" name="Google Shape;1519;p84"/>
          <p:cNvSpPr txBox="1"/>
          <p:nvPr/>
        </p:nvSpPr>
        <p:spPr>
          <a:xfrm>
            <a:off x="712182" y="4947418"/>
            <a:ext cx="8640762" cy="492443"/>
          </a:xfrm>
          <a:prstGeom prst="rect">
            <a:avLst/>
          </a:prstGeom>
          <a:noFill/>
          <a:ln>
            <a:noFill/>
          </a:ln>
        </p:spPr>
        <p:txBody>
          <a:bodyPr anchorCtr="0" anchor="t" bIns="45700" lIns="91425" spcFirstLastPara="1" rIns="91425" wrap="square" tIns="45700">
            <a:spAutoFit/>
          </a:bodyPr>
          <a:lstStyle/>
          <a:p>
            <a:pPr indent="-182563" lvl="1" marL="182563" marR="0" rtl="0" algn="l">
              <a:lnSpc>
                <a:spcPct val="10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Mức QoS càng cao, chất lượng truyền thông càng tốt, nhưng có một khả năng làm giảm hiệu suất. Do đó, QoS của MQTT được quyết định tùy theo đặc điểm của dự án.</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8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526" name="Google Shape;1526;p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527" name="Google Shape;1527;p85"/>
          <p:cNvSpPr/>
          <p:nvPr/>
        </p:nvSpPr>
        <p:spPr>
          <a:xfrm>
            <a:off x="712182" y="1759881"/>
            <a:ext cx="8487381"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MQTT có hệ thống kênh truyền thông điệp. Khi máy chủ broker MQTT tạo ra một kênh truyền thông điệp và gửi một thông điệp từ publisher đến máy chủ, các ứng dụng đính kèm kênh truyền đó sẽ đọc thông điệp.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thông điệp thuộc các chủ đề khác nhau có thể di chuyển trên kênh truyền thông điệp, tạo ra một kênh truyền thông điệp có tên là Chủ đề để phân biệt các thông điệp.</a:t>
            </a:r>
            <a:endParaRPr/>
          </a:p>
        </p:txBody>
      </p:sp>
      <p:grpSp>
        <p:nvGrpSpPr>
          <p:cNvPr id="1528" name="Google Shape;1528;p85"/>
          <p:cNvGrpSpPr/>
          <p:nvPr/>
        </p:nvGrpSpPr>
        <p:grpSpPr>
          <a:xfrm>
            <a:off x="1739192" y="3277951"/>
            <a:ext cx="6424440" cy="2232633"/>
            <a:chOff x="1526807" y="3277951"/>
            <a:chExt cx="6424440" cy="2232633"/>
          </a:xfrm>
        </p:grpSpPr>
        <p:sp>
          <p:nvSpPr>
            <p:cNvPr id="1529" name="Google Shape;1529;p85"/>
            <p:cNvSpPr/>
            <p:nvPr/>
          </p:nvSpPr>
          <p:spPr>
            <a:xfrm>
              <a:off x="1526807" y="3842011"/>
              <a:ext cx="1744072" cy="1251536"/>
            </a:xfrm>
            <a:prstGeom prst="rect">
              <a:avLst/>
            </a:prstGeom>
            <a:solidFill>
              <a:srgbClr val="FFFFFF"/>
            </a:solidFill>
            <a:ln cap="flat" cmpd="sng" w="19050">
              <a:solidFill>
                <a:srgbClr val="9BBB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MQTT Broker</a:t>
              </a:r>
              <a:endParaRPr b="1" i="0" sz="1400" u="none" cap="none" strike="noStrike">
                <a:solidFill>
                  <a:srgbClr val="000000"/>
                </a:solidFill>
                <a:latin typeface="Arial"/>
                <a:ea typeface="Arial"/>
                <a:cs typeface="Arial"/>
                <a:sym typeface="Arial"/>
              </a:endParaRPr>
            </a:p>
          </p:txBody>
        </p:sp>
        <p:sp>
          <p:nvSpPr>
            <p:cNvPr id="1530" name="Google Shape;1530;p85"/>
            <p:cNvSpPr/>
            <p:nvPr/>
          </p:nvSpPr>
          <p:spPr>
            <a:xfrm>
              <a:off x="3341915" y="3931406"/>
              <a:ext cx="4609332" cy="1072745"/>
            </a:xfrm>
            <a:prstGeom prst="leftRight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Kênh truyền thông điệp</a:t>
              </a:r>
              <a:endParaRPr/>
            </a:p>
          </p:txBody>
        </p:sp>
        <p:sp>
          <p:nvSpPr>
            <p:cNvPr id="1531" name="Google Shape;1531;p85"/>
            <p:cNvSpPr/>
            <p:nvPr/>
          </p:nvSpPr>
          <p:spPr>
            <a:xfrm>
              <a:off x="3902509" y="5063607"/>
              <a:ext cx="1557207" cy="446977"/>
            </a:xfrm>
            <a:prstGeom prst="rect">
              <a:avLst/>
            </a:prstGeom>
            <a:solidFill>
              <a:srgbClr val="FFFFFF"/>
            </a:solid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Ứng dụng C</a:t>
              </a:r>
              <a:endParaRPr b="1" i="0" sz="1400" u="none" cap="none" strike="noStrike">
                <a:solidFill>
                  <a:srgbClr val="000000"/>
                </a:solidFill>
                <a:latin typeface="Arial"/>
                <a:ea typeface="Arial"/>
                <a:cs typeface="Arial"/>
                <a:sym typeface="Arial"/>
              </a:endParaRPr>
            </a:p>
          </p:txBody>
        </p:sp>
        <p:sp>
          <p:nvSpPr>
            <p:cNvPr id="1532" name="Google Shape;1532;p85"/>
            <p:cNvSpPr/>
            <p:nvPr/>
          </p:nvSpPr>
          <p:spPr>
            <a:xfrm>
              <a:off x="5895734" y="5063607"/>
              <a:ext cx="1557207" cy="446977"/>
            </a:xfrm>
            <a:prstGeom prst="rect">
              <a:avLst/>
            </a:prstGeom>
            <a:solidFill>
              <a:srgbClr val="FFFFFF"/>
            </a:solidFill>
            <a:ln cap="flat" cmpd="sng" w="19050">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Ứng dụng D</a:t>
              </a:r>
              <a:endParaRPr b="1" i="0" sz="1400" u="none" cap="none" strike="noStrike">
                <a:solidFill>
                  <a:srgbClr val="000000"/>
                </a:solidFill>
                <a:latin typeface="Arial"/>
                <a:ea typeface="Arial"/>
                <a:cs typeface="Arial"/>
                <a:sym typeface="Arial"/>
              </a:endParaRPr>
            </a:p>
          </p:txBody>
        </p:sp>
        <p:grpSp>
          <p:nvGrpSpPr>
            <p:cNvPr id="1533" name="Google Shape;1533;p85"/>
            <p:cNvGrpSpPr/>
            <p:nvPr/>
          </p:nvGrpSpPr>
          <p:grpSpPr>
            <a:xfrm>
              <a:off x="4681113" y="3724928"/>
              <a:ext cx="2026214" cy="669279"/>
              <a:chOff x="4758934" y="4269677"/>
              <a:chExt cx="2026214" cy="446977"/>
            </a:xfrm>
          </p:grpSpPr>
          <p:cxnSp>
            <p:nvCxnSpPr>
              <p:cNvPr id="1534" name="Google Shape;1534;p85"/>
              <p:cNvCxnSpPr/>
              <p:nvPr/>
            </p:nvCxnSpPr>
            <p:spPr>
              <a:xfrm>
                <a:off x="4758934" y="4269677"/>
                <a:ext cx="0" cy="446977"/>
              </a:xfrm>
              <a:prstGeom prst="straightConnector1">
                <a:avLst/>
              </a:prstGeom>
              <a:noFill/>
              <a:ln cap="flat" cmpd="sng" w="76200">
                <a:solidFill>
                  <a:srgbClr val="A5A5A5"/>
                </a:solidFill>
                <a:prstDash val="solid"/>
                <a:round/>
                <a:headEnd len="sm" w="sm" type="none"/>
                <a:tailEnd len="sm" w="sm" type="none"/>
              </a:ln>
            </p:spPr>
          </p:cxnSp>
          <p:cxnSp>
            <p:nvCxnSpPr>
              <p:cNvPr id="1535" name="Google Shape;1535;p85"/>
              <p:cNvCxnSpPr/>
              <p:nvPr/>
            </p:nvCxnSpPr>
            <p:spPr>
              <a:xfrm>
                <a:off x="6785148" y="4269677"/>
                <a:ext cx="0" cy="446977"/>
              </a:xfrm>
              <a:prstGeom prst="straightConnector1">
                <a:avLst/>
              </a:prstGeom>
              <a:noFill/>
              <a:ln cap="flat" cmpd="sng" w="76200">
                <a:solidFill>
                  <a:srgbClr val="A5A5A5"/>
                </a:solidFill>
                <a:prstDash val="solid"/>
                <a:round/>
                <a:headEnd len="sm" w="sm" type="none"/>
                <a:tailEnd len="sm" w="sm" type="none"/>
              </a:ln>
            </p:spPr>
          </p:cxnSp>
        </p:grpSp>
        <p:cxnSp>
          <p:nvCxnSpPr>
            <p:cNvPr id="1536" name="Google Shape;1536;p85"/>
            <p:cNvCxnSpPr/>
            <p:nvPr/>
          </p:nvCxnSpPr>
          <p:spPr>
            <a:xfrm>
              <a:off x="6707327" y="4616630"/>
              <a:ext cx="0" cy="446977"/>
            </a:xfrm>
            <a:prstGeom prst="straightConnector1">
              <a:avLst/>
            </a:prstGeom>
            <a:noFill/>
            <a:ln cap="flat" cmpd="sng" w="76200">
              <a:solidFill>
                <a:srgbClr val="A5A5A5"/>
              </a:solidFill>
              <a:prstDash val="solid"/>
              <a:round/>
              <a:headEnd len="sm" w="sm" type="none"/>
              <a:tailEnd len="sm" w="sm" type="none"/>
            </a:ln>
          </p:spPr>
        </p:cxnSp>
        <p:cxnSp>
          <p:nvCxnSpPr>
            <p:cNvPr id="1537" name="Google Shape;1537;p85"/>
            <p:cNvCxnSpPr/>
            <p:nvPr/>
          </p:nvCxnSpPr>
          <p:spPr>
            <a:xfrm>
              <a:off x="4698750" y="4616630"/>
              <a:ext cx="0" cy="446977"/>
            </a:xfrm>
            <a:prstGeom prst="straightConnector1">
              <a:avLst/>
            </a:prstGeom>
            <a:noFill/>
            <a:ln cap="flat" cmpd="sng" w="76200">
              <a:solidFill>
                <a:srgbClr val="A5A5A5"/>
              </a:solidFill>
              <a:prstDash val="solid"/>
              <a:round/>
              <a:headEnd len="sm" w="sm" type="none"/>
              <a:tailEnd len="sm" w="sm" type="none"/>
            </a:ln>
          </p:spPr>
        </p:cxnSp>
        <p:sp>
          <p:nvSpPr>
            <p:cNvPr id="1538" name="Google Shape;1538;p85"/>
            <p:cNvSpPr/>
            <p:nvPr/>
          </p:nvSpPr>
          <p:spPr>
            <a:xfrm>
              <a:off x="3902509" y="3277951"/>
              <a:ext cx="1557207" cy="446977"/>
            </a:xfrm>
            <a:prstGeom prst="rect">
              <a:avLst/>
            </a:prstGeom>
            <a:solidFill>
              <a:srgbClr val="FFFFFF"/>
            </a:solidFill>
            <a:ln cap="flat" cmpd="sng" w="1905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Ứng dụng A</a:t>
              </a:r>
              <a:endParaRPr b="1" i="0" sz="1400" u="none" cap="none" strike="noStrike">
                <a:solidFill>
                  <a:srgbClr val="000000"/>
                </a:solidFill>
                <a:latin typeface="Arial"/>
                <a:ea typeface="Arial"/>
                <a:cs typeface="Arial"/>
                <a:sym typeface="Arial"/>
              </a:endParaRPr>
            </a:p>
          </p:txBody>
        </p:sp>
        <p:sp>
          <p:nvSpPr>
            <p:cNvPr id="1539" name="Google Shape;1539;p85"/>
            <p:cNvSpPr/>
            <p:nvPr/>
          </p:nvSpPr>
          <p:spPr>
            <a:xfrm>
              <a:off x="5895734" y="3277951"/>
              <a:ext cx="1557207" cy="446977"/>
            </a:xfrm>
            <a:prstGeom prst="rect">
              <a:avLst/>
            </a:prstGeom>
            <a:solidFill>
              <a:srgbClr val="FFFFFF"/>
            </a:solidFill>
            <a:ln cap="flat" cmpd="sng" w="19050">
              <a:solidFill>
                <a:srgbClr val="4BACC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Ứng dụng B</a:t>
              </a:r>
              <a:endParaRPr b="1" i="0" sz="1400" u="none" cap="none" strike="noStrike">
                <a:solidFill>
                  <a:srgbClr val="000000"/>
                </a:solidFill>
                <a:latin typeface="Arial"/>
                <a:ea typeface="Arial"/>
                <a:cs typeface="Arial"/>
                <a:sym typeface="Arial"/>
              </a:endParaRPr>
            </a:p>
          </p:txBody>
        </p:sp>
      </p:grpSp>
      <p:sp>
        <p:nvSpPr>
          <p:cNvPr id="1540" name="Google Shape;1540;p85"/>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Kênh truyền thông điệp</a:t>
            </a:r>
            <a:endParaRPr sz="1400">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8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547" name="Google Shape;1547;p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548" name="Google Shape;1548;p8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dạng thông điệp MQTT </a:t>
            </a:r>
            <a:endParaRPr/>
          </a:p>
        </p:txBody>
      </p:sp>
      <p:sp>
        <p:nvSpPr>
          <p:cNvPr id="1549" name="Google Shape;1549;p86"/>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Có thể tùy ý lựa chọn định dạng thông điệp MQTT, trừ tiêu đề cố định dài 2 byte</a:t>
            </a:r>
            <a:endParaRPr/>
          </a:p>
        </p:txBody>
      </p:sp>
      <p:graphicFrame>
        <p:nvGraphicFramePr>
          <p:cNvPr id="1550" name="Google Shape;1550;p86"/>
          <p:cNvGraphicFramePr/>
          <p:nvPr/>
        </p:nvGraphicFramePr>
        <p:xfrm>
          <a:off x="557214" y="2392535"/>
          <a:ext cx="3000000" cy="3000000"/>
        </p:xfrm>
        <a:graphic>
          <a:graphicData uri="http://schemas.openxmlformats.org/drawingml/2006/table">
            <a:tbl>
              <a:tblPr>
                <a:noFill/>
                <a:tableStyleId>{82D12A68-3F76-481C-97D4-F6CEC1849D11}</a:tableStyleId>
              </a:tblPr>
              <a:tblGrid>
                <a:gridCol w="960250"/>
                <a:gridCol w="960250"/>
                <a:gridCol w="960250"/>
                <a:gridCol w="960250"/>
                <a:gridCol w="960250"/>
                <a:gridCol w="960250"/>
                <a:gridCol w="960250"/>
                <a:gridCol w="960250"/>
                <a:gridCol w="960250"/>
              </a:tblGrid>
              <a:tr h="360050">
                <a:tc>
                  <a:txBody>
                    <a:bodyPr/>
                    <a:lstStyle/>
                    <a:p>
                      <a:pPr indent="0" lvl="0" marL="0" marR="0" rtl="0" algn="l">
                        <a:spcBef>
                          <a:spcPts val="0"/>
                        </a:spcBef>
                        <a:spcAft>
                          <a:spcPts val="0"/>
                        </a:spcAft>
                        <a:buNone/>
                      </a:pPr>
                      <a:r>
                        <a:t/>
                      </a:r>
                      <a:endParaRPr b="0" sz="1300" u="none" cap="none" strike="noStrike">
                        <a:solidFill>
                          <a:srgbClr val="262626"/>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0" marB="0" marR="68575" marL="6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a:p>
                  </a:txBody>
                  <a:tcPr marT="0" marB="0" marR="68575" marL="6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a:p>
                  </a:txBody>
                  <a:tcPr marT="0" marB="0" marR="68575" marL="6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a:p>
                  </a:txBody>
                  <a:tcPr marT="0" marB="0" marR="68575" marL="6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a:p>
                  </a:txBody>
                  <a:tcPr marT="0" marB="0" marR="68575" marL="6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5</a:t>
                      </a:r>
                      <a:endParaRPr/>
                    </a:p>
                  </a:txBody>
                  <a:tcPr marT="0" marB="0" marR="68575" marL="6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6</a:t>
                      </a:r>
                      <a:endParaRPr/>
                    </a:p>
                  </a:txBody>
                  <a:tcPr marT="0" marB="0" marR="68575" marL="685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7</a:t>
                      </a:r>
                      <a:endParaRPr/>
                    </a:p>
                  </a:txBody>
                  <a:tcPr marT="0" marB="0" marR="68575" marL="685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403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Byte1</a:t>
                      </a:r>
                      <a:endParaRPr/>
                    </a:p>
                  </a:txBody>
                  <a:tcPr marT="41425" marB="41425" marR="82875" marL="828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gridSpan="4">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Kiểu thông điệp</a:t>
                      </a:r>
                      <a:endParaRPr/>
                    </a:p>
                  </a:txBody>
                  <a:tcPr marT="41425" marB="41425" marR="82875" marL="828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hMerge="1"/>
                <a:tc hMerge="1"/>
                <a:tc hMerge="1"/>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Cờ DUP</a:t>
                      </a:r>
                      <a:endParaRPr/>
                    </a:p>
                  </a:txBody>
                  <a:tcPr marT="41425" marB="41425" marR="82875" marL="828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gridSpan="2">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Cấp độ QoS</a:t>
                      </a:r>
                      <a:endParaRPr/>
                    </a:p>
                  </a:txBody>
                  <a:tcPr marT="41425" marB="41425" marR="82875" marL="828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hMerge="1"/>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RETAIN</a:t>
                      </a:r>
                      <a:endParaRPr/>
                    </a:p>
                  </a:txBody>
                  <a:tcPr marT="41425" marB="41425" marR="82875" marL="828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403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Byte2</a:t>
                      </a:r>
                      <a:endParaRPr/>
                    </a:p>
                  </a:txBody>
                  <a:tcPr marT="41425" marB="41425" marR="82875" marL="828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gridSpan="8">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Độ dài còn lại </a:t>
                      </a:r>
                      <a:endParaRPr/>
                    </a:p>
                  </a:txBody>
                  <a:tcPr marT="41425" marB="41425" marR="82875" marL="828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hMerge="1"/>
                <a:tc hMerge="1"/>
                <a:tc hMerge="1"/>
                <a:tc hMerge="1"/>
                <a:tc hMerge="1"/>
                <a:tc hMerge="1"/>
                <a:tc hMerge="1"/>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87"/>
          <p:cNvSpPr/>
          <p:nvPr/>
        </p:nvSpPr>
        <p:spPr>
          <a:xfrm>
            <a:off x="416128" y="444866"/>
            <a:ext cx="5824317" cy="2308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500">
                <a:solidFill>
                  <a:schemeClr val="lt1"/>
                </a:solidFill>
                <a:latin typeface="Arial"/>
                <a:ea typeface="Arial"/>
                <a:cs typeface="Arial"/>
                <a:sym typeface="Arial"/>
              </a:rPr>
              <a:t>2.5. MQTT</a:t>
            </a:r>
            <a:endParaRPr/>
          </a:p>
        </p:txBody>
      </p:sp>
      <p:sp>
        <p:nvSpPr>
          <p:cNvPr id="1557" name="Google Shape;1557;p87"/>
          <p:cNvSpPr/>
          <p:nvPr/>
        </p:nvSpPr>
        <p:spPr>
          <a:xfrm>
            <a:off x="8674461" y="480778"/>
            <a:ext cx="793539" cy="230832"/>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500">
                <a:solidFill>
                  <a:srgbClr val="D8D8D8"/>
                </a:solidFill>
                <a:latin typeface="Arial"/>
                <a:ea typeface="Arial"/>
                <a:cs typeface="Arial"/>
                <a:sym typeface="Arial"/>
              </a:rPr>
              <a:t>Bài 02</a:t>
            </a:r>
            <a:endParaRPr/>
          </a:p>
        </p:txBody>
      </p:sp>
      <p:sp>
        <p:nvSpPr>
          <p:cNvPr id="1558" name="Google Shape;1558;p87"/>
          <p:cNvSpPr/>
          <p:nvPr/>
        </p:nvSpPr>
        <p:spPr>
          <a:xfrm>
            <a:off x="580388" y="1521738"/>
            <a:ext cx="8619175" cy="230832"/>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800"/>
              <a:buFont typeface="Arial"/>
              <a:buChar char="•"/>
            </a:pPr>
            <a:r>
              <a:rPr lang="en-US" sz="1500">
                <a:solidFill>
                  <a:schemeClr val="dk1"/>
                </a:solidFill>
                <a:latin typeface="Arial"/>
                <a:ea typeface="Arial"/>
                <a:cs typeface="Arial"/>
                <a:sym typeface="Arial"/>
              </a:rPr>
              <a:t>Kiểu thông điệp</a:t>
            </a:r>
            <a:endParaRPr sz="1500">
              <a:solidFill>
                <a:schemeClr val="dk1"/>
              </a:solidFill>
              <a:latin typeface="Arial"/>
              <a:ea typeface="Arial"/>
              <a:cs typeface="Arial"/>
              <a:sym typeface="Arial"/>
            </a:endParaRPr>
          </a:p>
        </p:txBody>
      </p:sp>
      <p:graphicFrame>
        <p:nvGraphicFramePr>
          <p:cNvPr id="1559" name="Google Shape;1559;p87"/>
          <p:cNvGraphicFramePr/>
          <p:nvPr/>
        </p:nvGraphicFramePr>
        <p:xfrm>
          <a:off x="580388" y="1968222"/>
          <a:ext cx="3000000" cy="3000000"/>
        </p:xfrm>
        <a:graphic>
          <a:graphicData uri="http://schemas.openxmlformats.org/drawingml/2006/table">
            <a:tbl>
              <a:tblPr>
                <a:noFill/>
                <a:tableStyleId>{82D12A68-3F76-481C-97D4-F6CEC1849D11}</a:tableStyleId>
              </a:tblPr>
              <a:tblGrid>
                <a:gridCol w="2235525"/>
                <a:gridCol w="2004075"/>
                <a:gridCol w="4399575"/>
              </a:tblGrid>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Kiểu</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Đánh số</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Mô tả</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Dùng sau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0</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Dùng sau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CONNECT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1</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Máy khách yêu cầu kết nối đến máy chủ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CONNACK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2</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Báo nhận kết nối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PUBLISH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3</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Xuất bản thông điệp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PUBACK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4</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500"/>
                        <a:buFont typeface="Arial"/>
                        <a:buNone/>
                      </a:pPr>
                      <a:r>
                        <a:rPr b="0" lang="en-US" sz="1500" u="none" cap="none" strike="noStrike">
                          <a:solidFill>
                            <a:srgbClr val="262626"/>
                          </a:solidFill>
                          <a:latin typeface="Arial"/>
                          <a:ea typeface="Arial"/>
                          <a:cs typeface="Arial"/>
                          <a:sym typeface="Arial"/>
                        </a:rPr>
                        <a:t>Báo nhận xuất bản</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PUBREC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5</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Xuất bản đã nhận (xác nhận đã gửi phần 1)</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PUBREL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6</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Xuất bản đã nhận (xác nhận đã gửi phần 2)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PUBCOMP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7</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Xuất bản hoàn thành (xác nhận đã gửi phần 3)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SUBSCRIBE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8</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Máy khách yêu cầu đăng ký theo dõi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SUBACK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9</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Báo nhận đăng ký theo dõi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UNSUBSCRIBE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10</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Báo nhận hủy đăng ký theo dõi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UNSUBACK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11</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Báo nhận hủy đăng ký theo dõi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PINGREQ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12</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Yêu cầu PING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PINGRESP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13</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Phản hồi PING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DISCONNECT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14</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Máy khách ngắt kết nối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6900">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Dùng sau </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15</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u="none" cap="none" strike="noStrike">
                          <a:solidFill>
                            <a:srgbClr val="262626"/>
                          </a:solidFill>
                          <a:latin typeface="Arial"/>
                          <a:ea typeface="Arial"/>
                          <a:cs typeface="Arial"/>
                          <a:sym typeface="Arial"/>
                        </a:rPr>
                        <a:t>Dùng sau </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8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566" name="Google Shape;1566;p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567" name="Google Shape;1567;p88"/>
          <p:cNvSpPr/>
          <p:nvPr/>
        </p:nvSpPr>
        <p:spPr>
          <a:xfrm>
            <a:off x="712182" y="1759881"/>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RETAIN chỉ được sử dụng trong các thông điệp Xuất bản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(Dù các thông điệp được lưu trong hàng chờ)</a:t>
            </a:r>
            <a:endParaRPr/>
          </a:p>
        </p:txBody>
      </p:sp>
      <p:sp>
        <p:nvSpPr>
          <p:cNvPr id="1568" name="Google Shape;1568;p88"/>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Cờ DUP &amp; cấp độ QoS và RETAIN</a:t>
            </a:r>
            <a:endParaRPr/>
          </a:p>
        </p:txBody>
      </p:sp>
      <p:graphicFrame>
        <p:nvGraphicFramePr>
          <p:cNvPr id="1569" name="Google Shape;1569;p88"/>
          <p:cNvGraphicFramePr/>
          <p:nvPr/>
        </p:nvGraphicFramePr>
        <p:xfrm>
          <a:off x="635501" y="2548001"/>
          <a:ext cx="3000000" cy="3000000"/>
        </p:xfrm>
        <a:graphic>
          <a:graphicData uri="http://schemas.openxmlformats.org/drawingml/2006/table">
            <a:tbl>
              <a:tblPr>
                <a:noFill/>
                <a:tableStyleId>{82D12A68-3F76-481C-97D4-F6CEC1849D11}</a:tableStyleId>
              </a:tblPr>
              <a:tblGrid>
                <a:gridCol w="2192500"/>
                <a:gridCol w="1805625"/>
                <a:gridCol w="4633700"/>
              </a:tblGrid>
              <a:tr h="4012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Vị trí Bit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Tên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Mô tả</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453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DUP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Phân phối trùng lặp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53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QoS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Chất lượng dịch vụ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535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RETAIN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Cờ RETAIN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8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576" name="Google Shape;1576;p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577" name="Google Shape;1577;p89"/>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Cấp độ QoS</a:t>
            </a:r>
            <a:endParaRPr/>
          </a:p>
        </p:txBody>
      </p:sp>
      <p:graphicFrame>
        <p:nvGraphicFramePr>
          <p:cNvPr id="1578" name="Google Shape;1578;p89"/>
          <p:cNvGraphicFramePr/>
          <p:nvPr/>
        </p:nvGraphicFramePr>
        <p:xfrm>
          <a:off x="580388" y="1970593"/>
          <a:ext cx="3000000" cy="3000000"/>
        </p:xfrm>
        <a:graphic>
          <a:graphicData uri="http://schemas.openxmlformats.org/drawingml/2006/table">
            <a:tbl>
              <a:tblPr>
                <a:noFill/>
                <a:tableStyleId>{82D12A68-3F76-481C-97D4-F6CEC1849D11}</a:tableStyleId>
              </a:tblPr>
              <a:tblGrid>
                <a:gridCol w="1302425"/>
                <a:gridCol w="1947600"/>
                <a:gridCol w="1972250"/>
                <a:gridCol w="3418475"/>
              </a:tblGrid>
              <a:tr h="4952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Giá trị</a:t>
                      </a:r>
                      <a:endParaRPr/>
                    </a:p>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QoS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Bit 2</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Bit 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Mô tả</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3333F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5924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Phát và Quên (Tối đa một lần)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924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Xác nhận phân phối (Ít nhất một lần)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924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0</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Phát và Quên (Chính xác một lần)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924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Phát và Quên (Tối đa một lần)</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924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1</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Dùng sau</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 loại phương tiện truyền dẫn</a:t>
            </a:r>
            <a:endParaRPr sz="2400">
              <a:solidFill>
                <a:srgbClr val="0C0C0C"/>
              </a:solidFill>
              <a:latin typeface="Arial"/>
              <a:ea typeface="Arial"/>
              <a:cs typeface="Arial"/>
              <a:sym typeface="Arial"/>
            </a:endParaRPr>
          </a:p>
        </p:txBody>
      </p:sp>
      <p:sp>
        <p:nvSpPr>
          <p:cNvPr id="232" name="Google Shape;232;p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Tổng quan về Mạng</a:t>
            </a:r>
            <a:endParaRPr sz="1800">
              <a:solidFill>
                <a:schemeClr val="lt1"/>
              </a:solidFill>
              <a:latin typeface="Arial"/>
              <a:ea typeface="Arial"/>
              <a:cs typeface="Arial"/>
              <a:sym typeface="Arial"/>
            </a:endParaRPr>
          </a:p>
        </p:txBody>
      </p:sp>
      <p:sp>
        <p:nvSpPr>
          <p:cNvPr id="233" name="Google Shape;233;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sp>
        <p:nvSpPr>
          <p:cNvPr id="234" name="Google Shape;234;p9"/>
          <p:cNvSpPr/>
          <p:nvPr/>
        </p:nvSpPr>
        <p:spPr>
          <a:xfrm>
            <a:off x="712182" y="2393948"/>
            <a:ext cx="5736243" cy="225877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Sợi quang</a:t>
            </a:r>
            <a:endParaRPr b="1"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Tia sáng được truyền đi nhanh hơn nhiều so với tín hiệu điện</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Băng thông rất cao và ít bị ảnh hưởng bởi các bước sóng điện từ</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Độ bảo mật tín hiệu xuất sắc so với các phương tiện truyền dẫn khác vì không bị ảnh hưởng từ các thiết bị liên lạc</a:t>
            </a:r>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Vệ tinh</a:t>
            </a:r>
            <a:endParaRPr b="1"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Vệ tính được trang bị một bộ phát đáp và hoạt động như một thiết bị chuyển tiếp để truyền dữ liệu giữa hai trạm mặt đất.</a:t>
            </a:r>
            <a:endParaRPr/>
          </a:p>
        </p:txBody>
      </p:sp>
      <p:grpSp>
        <p:nvGrpSpPr>
          <p:cNvPr id="235" name="Google Shape;235;p9"/>
          <p:cNvGrpSpPr/>
          <p:nvPr/>
        </p:nvGrpSpPr>
        <p:grpSpPr>
          <a:xfrm>
            <a:off x="6364629" y="2688492"/>
            <a:ext cx="2825980" cy="3603721"/>
            <a:chOff x="6691283" y="2615921"/>
            <a:chExt cx="2825980" cy="3603721"/>
          </a:xfrm>
        </p:grpSpPr>
        <p:pic>
          <p:nvPicPr>
            <p:cNvPr id="236" name="Google Shape;236;p9"/>
            <p:cNvPicPr preferRelativeResize="0"/>
            <p:nvPr/>
          </p:nvPicPr>
          <p:blipFill rotWithShape="1">
            <a:blip r:embed="rId3">
              <a:alphaModFix/>
            </a:blip>
            <a:srcRect b="11624" l="0" r="0" t="0"/>
            <a:stretch/>
          </p:blipFill>
          <p:spPr>
            <a:xfrm>
              <a:off x="6691283" y="4502438"/>
              <a:ext cx="2825980" cy="1424816"/>
            </a:xfrm>
            <a:prstGeom prst="rect">
              <a:avLst/>
            </a:prstGeom>
            <a:noFill/>
            <a:ln>
              <a:noFill/>
            </a:ln>
          </p:spPr>
        </p:pic>
        <p:pic>
          <p:nvPicPr>
            <p:cNvPr id="237" name="Google Shape;237;p9"/>
            <p:cNvPicPr preferRelativeResize="0"/>
            <p:nvPr/>
          </p:nvPicPr>
          <p:blipFill rotWithShape="1">
            <a:blip r:embed="rId4">
              <a:alphaModFix/>
            </a:blip>
            <a:srcRect b="14060" l="3372" r="2219" t="1565"/>
            <a:stretch/>
          </p:blipFill>
          <p:spPr>
            <a:xfrm>
              <a:off x="7264116" y="2615921"/>
              <a:ext cx="1680314" cy="1540640"/>
            </a:xfrm>
            <a:prstGeom prst="rect">
              <a:avLst/>
            </a:prstGeom>
            <a:noFill/>
            <a:ln cap="flat" cmpd="sng" w="9525">
              <a:solidFill>
                <a:schemeClr val="dk1"/>
              </a:solidFill>
              <a:prstDash val="solid"/>
              <a:miter lim="800000"/>
              <a:headEnd len="sm" w="sm" type="none"/>
              <a:tailEnd len="sm" w="sm" type="none"/>
            </a:ln>
          </p:spPr>
        </p:pic>
        <p:sp>
          <p:nvSpPr>
            <p:cNvPr id="238" name="Google Shape;238;p9"/>
            <p:cNvSpPr/>
            <p:nvPr/>
          </p:nvSpPr>
          <p:spPr>
            <a:xfrm>
              <a:off x="7555085" y="4175611"/>
              <a:ext cx="109837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Optical fiber</a:t>
              </a:r>
              <a:endParaRPr/>
            </a:p>
          </p:txBody>
        </p:sp>
        <p:sp>
          <p:nvSpPr>
            <p:cNvPr id="239" name="Google Shape;239;p9"/>
            <p:cNvSpPr/>
            <p:nvPr/>
          </p:nvSpPr>
          <p:spPr>
            <a:xfrm>
              <a:off x="7700957" y="5927254"/>
              <a:ext cx="806631"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Satellite</a:t>
              </a:r>
              <a:endParaRPr/>
            </a:p>
          </p:txBody>
        </p:sp>
      </p:grpSp>
      <p:sp>
        <p:nvSpPr>
          <p:cNvPr id="240" name="Google Shape;240;p9"/>
          <p:cNvSpPr/>
          <p:nvPr/>
        </p:nvSpPr>
        <p:spPr>
          <a:xfrm>
            <a:off x="641824" y="1857589"/>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Sợi quang truyền ánh sáng thông qua các sợi thủy tinh mỏng hơn tóc chứ </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không truyền dữ liệu bằng điện tới các loại dây đồng như cáp xoắn.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90"/>
          <p:cNvSpPr/>
          <p:nvPr/>
        </p:nvSpPr>
        <p:spPr>
          <a:xfrm>
            <a:off x="580388" y="248622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Tiêu đề thay đổi</a:t>
            </a:r>
            <a:endParaRPr sz="1400">
              <a:solidFill>
                <a:schemeClr val="dk1"/>
              </a:solidFill>
              <a:latin typeface="Arial"/>
              <a:ea typeface="Arial"/>
              <a:cs typeface="Arial"/>
              <a:sym typeface="Arial"/>
            </a:endParaRPr>
          </a:p>
        </p:txBody>
      </p:sp>
      <p:sp>
        <p:nvSpPr>
          <p:cNvPr id="1585" name="Google Shape;1585;p9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586" name="Google Shape;1586;p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587" name="Google Shape;1587;p90"/>
          <p:cNvSpPr/>
          <p:nvPr/>
        </p:nvSpPr>
        <p:spPr>
          <a:xfrm>
            <a:off x="712182" y="1759881"/>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sử dụng để đo kích thước toàn bộ thông điệp, bao gồm tiêu đề thay đổi. Nó sử dụng từ 1 đến 4 byte tùy theo kích thước dữ liệu.</a:t>
            </a:r>
            <a:endParaRPr/>
          </a:p>
        </p:txBody>
      </p:sp>
      <p:sp>
        <p:nvSpPr>
          <p:cNvPr id="1588" name="Google Shape;1588;p90"/>
          <p:cNvSpPr/>
          <p:nvPr/>
        </p:nvSpPr>
        <p:spPr>
          <a:xfrm>
            <a:off x="712182" y="2731659"/>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số lệnh MQTT có chứa một phần tử tiêu đề thay đổi. Các tiêu đề thay đổi được đặt giữa các tiêu đề cố định và tải dữ liệu</a:t>
            </a:r>
            <a:endParaRPr/>
          </a:p>
        </p:txBody>
      </p:sp>
      <p:sp>
        <p:nvSpPr>
          <p:cNvPr id="1589" name="Google Shape;1589;p90"/>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Độ dài còn lại</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9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596" name="Google Shape;1596;p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597" name="Google Shape;1597;p9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Mục tiêu triển khai MQTT</a:t>
            </a:r>
            <a:endParaRPr/>
          </a:p>
        </p:txBody>
      </p:sp>
      <p:sp>
        <p:nvSpPr>
          <p:cNvPr id="1598" name="Google Shape;1598;p91"/>
          <p:cNvSpPr/>
          <p:nvPr/>
        </p:nvSpPr>
        <p:spPr>
          <a:xfrm>
            <a:off x="712182" y="2509258"/>
            <a:ext cx="6301457" cy="125336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Windows 10 64bit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Ruby 2.3.3</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Mosquitto 1.4.7</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bắt buộc) Raspberry pi </a:t>
            </a:r>
            <a:endParaRPr/>
          </a:p>
        </p:txBody>
      </p:sp>
      <p:sp>
        <p:nvSpPr>
          <p:cNvPr id="1599" name="Google Shape;1599;p91"/>
          <p:cNvSpPr/>
          <p:nvPr/>
        </p:nvSpPr>
        <p:spPr>
          <a:xfrm>
            <a:off x="580388" y="1944537"/>
            <a:ext cx="8619175" cy="55912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Triển khai một chương trình trò chuyện đơn giản để giúp hiểu về giao thức MQTT</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Môi trường triển khai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9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606" name="Google Shape;1606;p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07" name="Google Shape;1607;p9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hình môi trường MQTT </a:t>
            </a:r>
            <a:endParaRPr/>
          </a:p>
        </p:txBody>
      </p:sp>
      <p:sp>
        <p:nvSpPr>
          <p:cNvPr id="1608" name="Google Shape;1608;p92"/>
          <p:cNvSpPr/>
          <p:nvPr/>
        </p:nvSpPr>
        <p:spPr>
          <a:xfrm>
            <a:off x="580388" y="1944537"/>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Truy cập trang web Mosquitto (</a:t>
            </a:r>
            <a:r>
              <a:rPr lang="en-US" sz="1400">
                <a:solidFill>
                  <a:schemeClr val="dk1"/>
                </a:solidFill>
                <a:latin typeface="Arial"/>
                <a:ea typeface="Arial"/>
                <a:cs typeface="Arial"/>
                <a:sym typeface="Arial"/>
              </a:rPr>
              <a:t>https://mosquitto.org/download/</a:t>
            </a:r>
            <a:r>
              <a:rPr lang="en-US" sz="1400">
                <a:solidFill>
                  <a:schemeClr val="dk1"/>
                </a:solidFill>
                <a:latin typeface="Arial"/>
                <a:ea typeface="Arial"/>
                <a:cs typeface="Arial"/>
                <a:sym typeface="Arial"/>
              </a:rPr>
              <a:t>) để tải xuống phiên bản Windows ‘mosquitto-2.0.12-install-windows-x64.exe’ và cài đặt trong C:\mosquitto.</a:t>
            </a:r>
            <a:endParaRPr/>
          </a:p>
        </p:txBody>
      </p:sp>
      <p:grpSp>
        <p:nvGrpSpPr>
          <p:cNvPr id="1609" name="Google Shape;1609;p92"/>
          <p:cNvGrpSpPr/>
          <p:nvPr/>
        </p:nvGrpSpPr>
        <p:grpSpPr>
          <a:xfrm>
            <a:off x="580388" y="2645836"/>
            <a:ext cx="8858810" cy="2230964"/>
            <a:chOff x="580388" y="2731561"/>
            <a:chExt cx="6385387" cy="1608068"/>
          </a:xfrm>
        </p:grpSpPr>
        <p:pic>
          <p:nvPicPr>
            <p:cNvPr id="1610" name="Google Shape;1610;p92"/>
            <p:cNvPicPr preferRelativeResize="0"/>
            <p:nvPr/>
          </p:nvPicPr>
          <p:blipFill rotWithShape="1">
            <a:blip r:embed="rId3">
              <a:alphaModFix/>
            </a:blip>
            <a:srcRect b="0" l="0" r="0" t="0"/>
            <a:stretch/>
          </p:blipFill>
          <p:spPr>
            <a:xfrm>
              <a:off x="580388" y="2731561"/>
              <a:ext cx="2065619" cy="1608067"/>
            </a:xfrm>
            <a:prstGeom prst="rect">
              <a:avLst/>
            </a:prstGeom>
            <a:noFill/>
            <a:ln>
              <a:noFill/>
            </a:ln>
          </p:spPr>
        </p:pic>
        <p:pic>
          <p:nvPicPr>
            <p:cNvPr id="1611" name="Google Shape;1611;p92"/>
            <p:cNvPicPr preferRelativeResize="0"/>
            <p:nvPr/>
          </p:nvPicPr>
          <p:blipFill rotWithShape="1">
            <a:blip r:embed="rId4">
              <a:alphaModFix/>
            </a:blip>
            <a:srcRect b="0" l="0" r="0" t="0"/>
            <a:stretch/>
          </p:blipFill>
          <p:spPr>
            <a:xfrm>
              <a:off x="2740271" y="2731562"/>
              <a:ext cx="2065620" cy="1608067"/>
            </a:xfrm>
            <a:prstGeom prst="rect">
              <a:avLst/>
            </a:prstGeom>
            <a:noFill/>
            <a:ln>
              <a:noFill/>
            </a:ln>
          </p:spPr>
        </p:pic>
        <p:pic>
          <p:nvPicPr>
            <p:cNvPr id="1612" name="Google Shape;1612;p92"/>
            <p:cNvPicPr preferRelativeResize="0"/>
            <p:nvPr/>
          </p:nvPicPr>
          <p:blipFill rotWithShape="1">
            <a:blip r:embed="rId5">
              <a:alphaModFix/>
            </a:blip>
            <a:srcRect b="0" l="0" r="0" t="0"/>
            <a:stretch/>
          </p:blipFill>
          <p:spPr>
            <a:xfrm>
              <a:off x="4900155" y="2731562"/>
              <a:ext cx="2065620" cy="1608067"/>
            </a:xfrm>
            <a:prstGeom prst="rect">
              <a:avLst/>
            </a:prstGeom>
            <a:noFill/>
            <a:ln>
              <a:noFill/>
            </a:ln>
          </p:spPr>
        </p:pic>
      </p:grpSp>
      <p:sp>
        <p:nvSpPr>
          <p:cNvPr id="1613" name="Google Shape;1613;p92"/>
          <p:cNvSpPr/>
          <p:nvPr/>
        </p:nvSpPr>
        <p:spPr>
          <a:xfrm>
            <a:off x="2381956" y="4639733"/>
            <a:ext cx="541866" cy="21448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14" name="Google Shape;1614;p92"/>
          <p:cNvSpPr/>
          <p:nvPr/>
        </p:nvSpPr>
        <p:spPr>
          <a:xfrm>
            <a:off x="5401733" y="4639733"/>
            <a:ext cx="541866" cy="21448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15" name="Google Shape;1615;p92"/>
          <p:cNvSpPr/>
          <p:nvPr/>
        </p:nvSpPr>
        <p:spPr>
          <a:xfrm>
            <a:off x="8403528" y="4639733"/>
            <a:ext cx="541866" cy="21448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16" name="Google Shape;1616;p92"/>
          <p:cNvPicPr preferRelativeResize="0"/>
          <p:nvPr/>
        </p:nvPicPr>
        <p:blipFill rotWithShape="1">
          <a:blip r:embed="rId6">
            <a:alphaModFix/>
          </a:blip>
          <a:srcRect b="0" l="0" r="0" t="0"/>
          <a:stretch/>
        </p:blipFill>
        <p:spPr>
          <a:xfrm rot="-8789589">
            <a:off x="2150890" y="4881856"/>
            <a:ext cx="462131" cy="381107"/>
          </a:xfrm>
          <a:prstGeom prst="rect">
            <a:avLst/>
          </a:prstGeom>
          <a:noFill/>
          <a:ln>
            <a:noFill/>
          </a:ln>
        </p:spPr>
      </p:pic>
      <p:pic>
        <p:nvPicPr>
          <p:cNvPr id="1617" name="Google Shape;1617;p92"/>
          <p:cNvPicPr preferRelativeResize="0"/>
          <p:nvPr/>
        </p:nvPicPr>
        <p:blipFill rotWithShape="1">
          <a:blip r:embed="rId6">
            <a:alphaModFix/>
          </a:blip>
          <a:srcRect b="0" l="0" r="0" t="0"/>
          <a:stretch/>
        </p:blipFill>
        <p:spPr>
          <a:xfrm rot="-8789589">
            <a:off x="5195993" y="4842867"/>
            <a:ext cx="462131" cy="381107"/>
          </a:xfrm>
          <a:prstGeom prst="rect">
            <a:avLst/>
          </a:prstGeom>
          <a:noFill/>
          <a:ln>
            <a:noFill/>
          </a:ln>
        </p:spPr>
      </p:pic>
      <p:pic>
        <p:nvPicPr>
          <p:cNvPr id="1618" name="Google Shape;1618;p92"/>
          <p:cNvPicPr preferRelativeResize="0"/>
          <p:nvPr/>
        </p:nvPicPr>
        <p:blipFill rotWithShape="1">
          <a:blip r:embed="rId6">
            <a:alphaModFix/>
          </a:blip>
          <a:srcRect b="0" l="0" r="0" t="0"/>
          <a:stretch/>
        </p:blipFill>
        <p:spPr>
          <a:xfrm rot="-8789589">
            <a:off x="8132656" y="4842868"/>
            <a:ext cx="462131" cy="381107"/>
          </a:xfrm>
          <a:prstGeom prst="rect">
            <a:avLst/>
          </a:prstGeom>
          <a:noFill/>
          <a:ln>
            <a:noFill/>
          </a:ln>
        </p:spPr>
      </p:pic>
      <p:sp>
        <p:nvSpPr>
          <p:cNvPr id="1619" name="Google Shape;1619;p92"/>
          <p:cNvSpPr txBox="1"/>
          <p:nvPr/>
        </p:nvSpPr>
        <p:spPr>
          <a:xfrm>
            <a:off x="2652889" y="5072409"/>
            <a:ext cx="561372" cy="307777"/>
          </a:xfrm>
          <a:prstGeom prst="rect">
            <a:avLst/>
          </a:prstGeom>
          <a:solidFill>
            <a:schemeClr val="lt1"/>
          </a:solidFill>
          <a:ln cap="flat" cmpd="sng" w="19050">
            <a:solidFill>
              <a:srgbClr val="D295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Next</a:t>
            </a:r>
            <a:endParaRPr sz="1400">
              <a:solidFill>
                <a:schemeClr val="dk1"/>
              </a:solidFill>
              <a:latin typeface="Arial"/>
              <a:ea typeface="Arial"/>
              <a:cs typeface="Arial"/>
              <a:sym typeface="Arial"/>
            </a:endParaRPr>
          </a:p>
        </p:txBody>
      </p:sp>
      <p:sp>
        <p:nvSpPr>
          <p:cNvPr id="1620" name="Google Shape;1620;p92"/>
          <p:cNvSpPr txBox="1"/>
          <p:nvPr/>
        </p:nvSpPr>
        <p:spPr>
          <a:xfrm>
            <a:off x="5679073" y="5012088"/>
            <a:ext cx="561372" cy="307777"/>
          </a:xfrm>
          <a:prstGeom prst="rect">
            <a:avLst/>
          </a:prstGeom>
          <a:solidFill>
            <a:schemeClr val="lt1"/>
          </a:solidFill>
          <a:ln cap="flat" cmpd="sng" w="19050">
            <a:solidFill>
              <a:srgbClr val="D295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Next</a:t>
            </a:r>
            <a:endParaRPr sz="1400">
              <a:solidFill>
                <a:schemeClr val="dk1"/>
              </a:solidFill>
              <a:latin typeface="Arial"/>
              <a:ea typeface="Arial"/>
              <a:cs typeface="Arial"/>
              <a:sym typeface="Arial"/>
            </a:endParaRPr>
          </a:p>
        </p:txBody>
      </p:sp>
      <p:sp>
        <p:nvSpPr>
          <p:cNvPr id="1621" name="Google Shape;1621;p92"/>
          <p:cNvSpPr txBox="1"/>
          <p:nvPr/>
        </p:nvSpPr>
        <p:spPr>
          <a:xfrm>
            <a:off x="8590848" y="5033420"/>
            <a:ext cx="681597" cy="307777"/>
          </a:xfrm>
          <a:prstGeom prst="rect">
            <a:avLst/>
          </a:prstGeom>
          <a:solidFill>
            <a:schemeClr val="lt1"/>
          </a:solidFill>
          <a:ln cap="flat" cmpd="sng" w="19050">
            <a:solidFill>
              <a:srgbClr val="D295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Install</a:t>
            </a:r>
            <a:endParaRPr sz="1400">
              <a:solidFill>
                <a:schemeClr val="dk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9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628" name="Google Shape;1628;p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29" name="Google Shape;1629;p9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Running MQTT Broker Server (mosquitto)</a:t>
            </a:r>
            <a:endParaRPr/>
          </a:p>
        </p:txBody>
      </p:sp>
      <p:sp>
        <p:nvSpPr>
          <p:cNvPr id="1630" name="Google Shape;1630;p93"/>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Running Mosquitto  </a:t>
            </a:r>
            <a:endParaRPr/>
          </a:p>
        </p:txBody>
      </p:sp>
      <p:sp>
        <p:nvSpPr>
          <p:cNvPr id="1631" name="Google Shape;1631;p93"/>
          <p:cNvSpPr/>
          <p:nvPr/>
        </p:nvSpPr>
        <p:spPr>
          <a:xfrm>
            <a:off x="712182" y="2218047"/>
            <a:ext cx="8533418"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After installation is complete, Mosquitto is registered as a Windows service. You can check whether the Mosquitto service is running through the Windows task manager.</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Press Crtl + Shift + Esc on your keyboard. When you press these keys, the task manager appears.</a:t>
            </a:r>
            <a:endParaRPr/>
          </a:p>
        </p:txBody>
      </p:sp>
      <p:grpSp>
        <p:nvGrpSpPr>
          <p:cNvPr id="1632" name="Google Shape;1632;p93"/>
          <p:cNvGrpSpPr/>
          <p:nvPr/>
        </p:nvGrpSpPr>
        <p:grpSpPr>
          <a:xfrm>
            <a:off x="964835" y="3124241"/>
            <a:ext cx="6432603" cy="3162133"/>
            <a:chOff x="964835" y="3124241"/>
            <a:chExt cx="6432603" cy="3162133"/>
          </a:xfrm>
        </p:grpSpPr>
        <p:grpSp>
          <p:nvGrpSpPr>
            <p:cNvPr id="1633" name="Google Shape;1633;p93"/>
            <p:cNvGrpSpPr/>
            <p:nvPr/>
          </p:nvGrpSpPr>
          <p:grpSpPr>
            <a:xfrm>
              <a:off x="2557167" y="3124241"/>
              <a:ext cx="4840271" cy="3162133"/>
              <a:chOff x="712182" y="3165085"/>
              <a:chExt cx="4840271" cy="3162133"/>
            </a:xfrm>
          </p:grpSpPr>
          <p:pic>
            <p:nvPicPr>
              <p:cNvPr id="1634" name="Google Shape;1634;p93"/>
              <p:cNvPicPr preferRelativeResize="0"/>
              <p:nvPr/>
            </p:nvPicPr>
            <p:blipFill rotWithShape="1">
              <a:blip r:embed="rId3">
                <a:alphaModFix/>
              </a:blip>
              <a:srcRect b="0" l="0" r="0" t="0"/>
              <a:stretch/>
            </p:blipFill>
            <p:spPr>
              <a:xfrm>
                <a:off x="712182" y="3165085"/>
                <a:ext cx="4840271" cy="3162133"/>
              </a:xfrm>
              <a:prstGeom prst="rect">
                <a:avLst/>
              </a:prstGeom>
              <a:noFill/>
              <a:ln>
                <a:noFill/>
              </a:ln>
            </p:spPr>
          </p:pic>
          <p:sp>
            <p:nvSpPr>
              <p:cNvPr id="1635" name="Google Shape;1635;p93"/>
              <p:cNvSpPr/>
              <p:nvPr/>
            </p:nvSpPr>
            <p:spPr>
              <a:xfrm>
                <a:off x="2593790" y="3428997"/>
                <a:ext cx="334682" cy="150907"/>
              </a:xfrm>
              <a:prstGeom prst="rect">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36" name="Google Shape;1636;p93"/>
              <p:cNvSpPr/>
              <p:nvPr/>
            </p:nvSpPr>
            <p:spPr>
              <a:xfrm>
                <a:off x="712182" y="3168071"/>
                <a:ext cx="644476" cy="160823"/>
              </a:xfrm>
              <a:prstGeom prst="rect">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37" name="Google Shape;1637;p93"/>
              <p:cNvSpPr/>
              <p:nvPr/>
            </p:nvSpPr>
            <p:spPr>
              <a:xfrm>
                <a:off x="3845861" y="4974794"/>
                <a:ext cx="334682" cy="104776"/>
              </a:xfrm>
              <a:prstGeom prst="rect">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1638" name="Google Shape;1638;p93"/>
            <p:cNvSpPr txBox="1"/>
            <p:nvPr/>
          </p:nvSpPr>
          <p:spPr>
            <a:xfrm>
              <a:off x="964835" y="3381605"/>
              <a:ext cx="1287532" cy="307777"/>
            </a:xfrm>
            <a:prstGeom prst="rect">
              <a:avLst/>
            </a:prstGeom>
            <a:solidFill>
              <a:schemeClr val="lt1"/>
            </a:solidFill>
            <a:ln cap="flat" cmpd="sng" w="19050">
              <a:solidFill>
                <a:srgbClr val="D295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Task Manager</a:t>
              </a:r>
              <a:endParaRPr sz="1400">
                <a:solidFill>
                  <a:schemeClr val="dk1"/>
                </a:solidFill>
                <a:latin typeface="Arial"/>
                <a:ea typeface="Arial"/>
                <a:cs typeface="Arial"/>
                <a:sym typeface="Arial"/>
              </a:endParaRPr>
            </a:p>
          </p:txBody>
        </p:sp>
        <p:sp>
          <p:nvSpPr>
            <p:cNvPr id="1639" name="Google Shape;1639;p93"/>
            <p:cNvSpPr txBox="1"/>
            <p:nvPr/>
          </p:nvSpPr>
          <p:spPr>
            <a:xfrm>
              <a:off x="5081017" y="3593979"/>
              <a:ext cx="853058" cy="307777"/>
            </a:xfrm>
            <a:prstGeom prst="rect">
              <a:avLst/>
            </a:prstGeom>
            <a:solidFill>
              <a:schemeClr val="lt1"/>
            </a:solidFill>
            <a:ln cap="flat" cmpd="sng" w="19050">
              <a:solidFill>
                <a:srgbClr val="D295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Services</a:t>
              </a:r>
              <a:endParaRPr sz="1400">
                <a:solidFill>
                  <a:schemeClr val="dk1"/>
                </a:solidFill>
                <a:latin typeface="Arial"/>
                <a:ea typeface="Arial"/>
                <a:cs typeface="Arial"/>
                <a:sym typeface="Arial"/>
              </a:endParaRPr>
            </a:p>
          </p:txBody>
        </p:sp>
        <p:sp>
          <p:nvSpPr>
            <p:cNvPr id="1640" name="Google Shape;1640;p93"/>
            <p:cNvSpPr txBox="1"/>
            <p:nvPr/>
          </p:nvSpPr>
          <p:spPr>
            <a:xfrm>
              <a:off x="6375199" y="5058783"/>
              <a:ext cx="846707" cy="307777"/>
            </a:xfrm>
            <a:prstGeom prst="rect">
              <a:avLst/>
            </a:prstGeom>
            <a:solidFill>
              <a:schemeClr val="lt1"/>
            </a:solidFill>
            <a:ln cap="flat" cmpd="sng" w="19050">
              <a:solidFill>
                <a:srgbClr val="D295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Running</a:t>
              </a:r>
              <a:endParaRPr sz="1400">
                <a:solidFill>
                  <a:schemeClr val="dk1"/>
                </a:solidFill>
                <a:latin typeface="Arial"/>
                <a:ea typeface="Arial"/>
                <a:cs typeface="Arial"/>
                <a:sym typeface="Arial"/>
              </a:endParaRPr>
            </a:p>
          </p:txBody>
        </p:sp>
        <p:pic>
          <p:nvPicPr>
            <p:cNvPr id="1641" name="Google Shape;1641;p93"/>
            <p:cNvPicPr preferRelativeResize="0"/>
            <p:nvPr/>
          </p:nvPicPr>
          <p:blipFill rotWithShape="1">
            <a:blip r:embed="rId4">
              <a:alphaModFix/>
            </a:blip>
            <a:srcRect b="0" l="0" r="0" t="0"/>
            <a:stretch/>
          </p:blipFill>
          <p:spPr>
            <a:xfrm flipH="1" rot="10800000">
              <a:off x="2285999" y="3300681"/>
              <a:ext cx="462131" cy="381107"/>
            </a:xfrm>
            <a:prstGeom prst="rect">
              <a:avLst/>
            </a:prstGeom>
            <a:noFill/>
            <a:ln>
              <a:noFill/>
            </a:ln>
          </p:spPr>
        </p:pic>
        <p:pic>
          <p:nvPicPr>
            <p:cNvPr id="1642" name="Google Shape;1642;p93"/>
            <p:cNvPicPr preferRelativeResize="0"/>
            <p:nvPr/>
          </p:nvPicPr>
          <p:blipFill rotWithShape="1">
            <a:blip r:embed="rId4">
              <a:alphaModFix/>
            </a:blip>
            <a:srcRect b="0" l="0" r="0" t="0"/>
            <a:stretch/>
          </p:blipFill>
          <p:spPr>
            <a:xfrm rot="10800000">
              <a:off x="4582494" y="3518085"/>
              <a:ext cx="462131" cy="381107"/>
            </a:xfrm>
            <a:prstGeom prst="rect">
              <a:avLst/>
            </a:prstGeom>
            <a:noFill/>
            <a:ln>
              <a:noFill/>
            </a:ln>
          </p:spPr>
        </p:pic>
        <p:pic>
          <p:nvPicPr>
            <p:cNvPr id="1643" name="Google Shape;1643;p93"/>
            <p:cNvPicPr preferRelativeResize="0"/>
            <p:nvPr/>
          </p:nvPicPr>
          <p:blipFill rotWithShape="1">
            <a:blip r:embed="rId4">
              <a:alphaModFix/>
            </a:blip>
            <a:srcRect b="0" l="0" r="0" t="0"/>
            <a:stretch/>
          </p:blipFill>
          <p:spPr>
            <a:xfrm rot="10800000">
              <a:off x="5885714" y="4980020"/>
              <a:ext cx="462131" cy="381107"/>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9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650" name="Google Shape;1650;p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51" name="Google Shape;1651;p94"/>
          <p:cNvSpPr/>
          <p:nvPr/>
        </p:nvSpPr>
        <p:spPr>
          <a:xfrm>
            <a:off x="580388" y="139532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Mosquitto Test</a:t>
            </a:r>
            <a:endParaRPr sz="1400">
              <a:solidFill>
                <a:schemeClr val="dk1"/>
              </a:solidFill>
              <a:latin typeface="Arial"/>
              <a:ea typeface="Arial"/>
              <a:cs typeface="Arial"/>
              <a:sym typeface="Arial"/>
            </a:endParaRPr>
          </a:p>
        </p:txBody>
      </p:sp>
      <p:sp>
        <p:nvSpPr>
          <p:cNvPr id="1652" name="Google Shape;1652;p94"/>
          <p:cNvSpPr/>
          <p:nvPr/>
        </p:nvSpPr>
        <p:spPr>
          <a:xfrm>
            <a:off x="712182" y="1620549"/>
            <a:ext cx="8533418"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Visit https://mqtt-explorer.com/ to download MQTT Explorer and test the MQTT operation in a GUI environment.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Create a new one in Connections in the figure on the left. Set the Host IP address to 127.0.0.1 (local host) and the Port number to 1883. You can see that the message is created and received as shown in the figure on the right.</a:t>
            </a:r>
            <a:endParaRPr/>
          </a:p>
        </p:txBody>
      </p:sp>
      <p:grpSp>
        <p:nvGrpSpPr>
          <p:cNvPr id="1653" name="Google Shape;1653;p94"/>
          <p:cNvGrpSpPr/>
          <p:nvPr/>
        </p:nvGrpSpPr>
        <p:grpSpPr>
          <a:xfrm>
            <a:off x="712181" y="2743415"/>
            <a:ext cx="8713261" cy="3000160"/>
            <a:chOff x="783542" y="3219450"/>
            <a:chExt cx="8398288" cy="2891708"/>
          </a:xfrm>
        </p:grpSpPr>
        <p:pic>
          <p:nvPicPr>
            <p:cNvPr id="1654" name="Google Shape;1654;p94"/>
            <p:cNvPicPr preferRelativeResize="0"/>
            <p:nvPr/>
          </p:nvPicPr>
          <p:blipFill rotWithShape="1">
            <a:blip r:embed="rId3">
              <a:alphaModFix/>
            </a:blip>
            <a:srcRect b="0" l="0" r="0" t="0"/>
            <a:stretch/>
          </p:blipFill>
          <p:spPr>
            <a:xfrm>
              <a:off x="5063078" y="3219450"/>
              <a:ext cx="4118752" cy="2891708"/>
            </a:xfrm>
            <a:prstGeom prst="rect">
              <a:avLst/>
            </a:prstGeom>
            <a:noFill/>
            <a:ln cap="flat" cmpd="sng" w="9525">
              <a:solidFill>
                <a:srgbClr val="7F7F7F"/>
              </a:solidFill>
              <a:prstDash val="solid"/>
              <a:round/>
              <a:headEnd len="sm" w="sm" type="none"/>
              <a:tailEnd len="sm" w="sm" type="none"/>
            </a:ln>
          </p:spPr>
        </p:pic>
        <p:pic>
          <p:nvPicPr>
            <p:cNvPr id="1655" name="Google Shape;1655;p94"/>
            <p:cNvPicPr preferRelativeResize="0"/>
            <p:nvPr/>
          </p:nvPicPr>
          <p:blipFill rotWithShape="1">
            <a:blip r:embed="rId4">
              <a:alphaModFix/>
            </a:blip>
            <a:srcRect b="0" l="0" r="0" t="0"/>
            <a:stretch/>
          </p:blipFill>
          <p:spPr>
            <a:xfrm>
              <a:off x="783542" y="3242291"/>
              <a:ext cx="4056205" cy="2868867"/>
            </a:xfrm>
            <a:prstGeom prst="rect">
              <a:avLst/>
            </a:prstGeom>
            <a:noFill/>
            <a:ln cap="flat" cmpd="sng" w="9525">
              <a:solidFill>
                <a:srgbClr val="595959"/>
              </a:solidFill>
              <a:prstDash val="solid"/>
              <a:round/>
              <a:headEnd len="sm" w="sm" type="none"/>
              <a:tailEnd len="sm" w="sm" type="none"/>
            </a:ln>
          </p:spPr>
        </p:pic>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9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662" name="Google Shape;1662;p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63" name="Google Shape;1663;p9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Install Ruby to build a MQTT Client</a:t>
            </a:r>
            <a:endParaRPr/>
          </a:p>
        </p:txBody>
      </p:sp>
      <p:sp>
        <p:nvSpPr>
          <p:cNvPr id="1664" name="Google Shape;1664;p95"/>
          <p:cNvSpPr/>
          <p:nvPr/>
        </p:nvSpPr>
        <p:spPr>
          <a:xfrm>
            <a:off x="580388" y="1877862"/>
            <a:ext cx="8619175" cy="533479"/>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Use Ruby to build a MQTT Client.</a:t>
            </a:r>
            <a:endParaRPr/>
          </a:p>
          <a:p>
            <a:pPr indent="-115888" lvl="0" marL="115888" marR="0" rtl="0" algn="l">
              <a:spcBef>
                <a:spcPts val="800"/>
              </a:spcBef>
              <a:spcAft>
                <a:spcPts val="0"/>
              </a:spcAft>
              <a:buClr>
                <a:schemeClr val="dk1"/>
              </a:buClr>
              <a:buSzPts val="1680"/>
              <a:buFont typeface="Arial"/>
              <a:buChar char="•"/>
            </a:pPr>
            <a:r>
              <a:rPr lang="en-US" sz="1400">
                <a:solidFill>
                  <a:schemeClr val="dk1"/>
                </a:solidFill>
                <a:latin typeface="Arial"/>
                <a:ea typeface="Arial"/>
                <a:cs typeface="Arial"/>
                <a:sym typeface="Arial"/>
              </a:rPr>
              <a:t>Install ruby by executing the ‘</a:t>
            </a:r>
            <a:r>
              <a:rPr b="1" lang="en-US" sz="1400">
                <a:solidFill>
                  <a:schemeClr val="dk1"/>
                </a:solidFill>
                <a:latin typeface="Arial"/>
                <a:ea typeface="Arial"/>
                <a:cs typeface="Arial"/>
                <a:sym typeface="Arial"/>
              </a:rPr>
              <a:t>rubyinstaller-3.0.2-1-x64.EXE</a:t>
            </a:r>
            <a:r>
              <a:rPr lang="en-US" sz="1400">
                <a:solidFill>
                  <a:schemeClr val="dk1"/>
                </a:solidFill>
                <a:latin typeface="Arial"/>
                <a:ea typeface="Arial"/>
                <a:cs typeface="Arial"/>
                <a:sym typeface="Arial"/>
              </a:rPr>
              <a:t>’ file.</a:t>
            </a:r>
            <a:endParaRPr/>
          </a:p>
        </p:txBody>
      </p:sp>
      <p:sp>
        <p:nvSpPr>
          <p:cNvPr id="1665" name="Google Shape;1665;p95"/>
          <p:cNvSpPr/>
          <p:nvPr/>
        </p:nvSpPr>
        <p:spPr>
          <a:xfrm>
            <a:off x="712182" y="2444341"/>
            <a:ext cx="8533418"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Visit </a:t>
            </a:r>
            <a:r>
              <a:rPr lang="en-US"/>
              <a:t>https://rubyinstaller.org/downloads/</a:t>
            </a:r>
            <a:r>
              <a:rPr lang="en-US" sz="1300">
                <a:solidFill>
                  <a:srgbClr val="262626"/>
                </a:solidFill>
                <a:latin typeface="Arial"/>
                <a:ea typeface="Arial"/>
                <a:cs typeface="Arial"/>
                <a:sym typeface="Arial"/>
              </a:rPr>
              <a:t> to download the file.</a:t>
            </a:r>
            <a:endParaRPr sz="1300">
              <a:solidFill>
                <a:srgbClr val="262626"/>
              </a:solidFill>
              <a:latin typeface="Arial"/>
              <a:ea typeface="Arial"/>
              <a:cs typeface="Arial"/>
              <a:sym typeface="Arial"/>
            </a:endParaRPr>
          </a:p>
        </p:txBody>
      </p:sp>
      <p:grpSp>
        <p:nvGrpSpPr>
          <p:cNvPr id="1666" name="Google Shape;1666;p95"/>
          <p:cNvGrpSpPr/>
          <p:nvPr/>
        </p:nvGrpSpPr>
        <p:grpSpPr>
          <a:xfrm>
            <a:off x="712182" y="2877091"/>
            <a:ext cx="8322573" cy="3323684"/>
            <a:chOff x="1027074" y="3029491"/>
            <a:chExt cx="7797468" cy="3113979"/>
          </a:xfrm>
        </p:grpSpPr>
        <p:pic>
          <p:nvPicPr>
            <p:cNvPr id="1667" name="Google Shape;1667;p95"/>
            <p:cNvPicPr preferRelativeResize="0"/>
            <p:nvPr/>
          </p:nvPicPr>
          <p:blipFill rotWithShape="1">
            <a:blip r:embed="rId3">
              <a:alphaModFix/>
            </a:blip>
            <a:srcRect b="0" l="0" r="0" t="0"/>
            <a:stretch/>
          </p:blipFill>
          <p:spPr>
            <a:xfrm>
              <a:off x="1027074" y="3029491"/>
              <a:ext cx="3806580" cy="3113979"/>
            </a:xfrm>
            <a:prstGeom prst="rect">
              <a:avLst/>
            </a:prstGeom>
            <a:noFill/>
            <a:ln>
              <a:noFill/>
            </a:ln>
          </p:spPr>
        </p:pic>
        <p:pic>
          <p:nvPicPr>
            <p:cNvPr id="1668" name="Google Shape;1668;p95"/>
            <p:cNvPicPr preferRelativeResize="0"/>
            <p:nvPr/>
          </p:nvPicPr>
          <p:blipFill rotWithShape="1">
            <a:blip r:embed="rId4">
              <a:alphaModFix/>
            </a:blip>
            <a:srcRect b="0" l="0" r="0" t="0"/>
            <a:stretch/>
          </p:blipFill>
          <p:spPr>
            <a:xfrm>
              <a:off x="5017961" y="3029491"/>
              <a:ext cx="3806581" cy="3113979"/>
            </a:xfrm>
            <a:prstGeom prst="rect">
              <a:avLst/>
            </a:prstGeom>
            <a:noFill/>
            <a:ln>
              <a:noFill/>
            </a:ln>
          </p:spPr>
        </p:pic>
      </p:grpSp>
      <p:sp>
        <p:nvSpPr>
          <p:cNvPr id="1669" name="Google Shape;1669;p95"/>
          <p:cNvSpPr/>
          <p:nvPr/>
        </p:nvSpPr>
        <p:spPr>
          <a:xfrm>
            <a:off x="3556000" y="5915378"/>
            <a:ext cx="620889" cy="24835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70" name="Google Shape;1670;p95"/>
          <p:cNvSpPr/>
          <p:nvPr/>
        </p:nvSpPr>
        <p:spPr>
          <a:xfrm>
            <a:off x="7817556" y="5915377"/>
            <a:ext cx="620889" cy="24835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71" name="Google Shape;1671;p95"/>
          <p:cNvSpPr/>
          <p:nvPr/>
        </p:nvSpPr>
        <p:spPr>
          <a:xfrm>
            <a:off x="5204179" y="4035777"/>
            <a:ext cx="2302932" cy="54751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72" name="Google Shape;1672;p95"/>
          <p:cNvSpPr/>
          <p:nvPr/>
        </p:nvSpPr>
        <p:spPr>
          <a:xfrm>
            <a:off x="908757" y="5475110"/>
            <a:ext cx="1010354" cy="23706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9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679" name="Google Shape;1679;p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80" name="Google Shape;1680;p96"/>
          <p:cNvSpPr/>
          <p:nvPr/>
        </p:nvSpPr>
        <p:spPr>
          <a:xfrm>
            <a:off x="712182" y="2256367"/>
            <a:ext cx="8533418"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https://rubygems.org/</a:t>
            </a:r>
            <a:endParaRPr/>
          </a:p>
        </p:txBody>
      </p:sp>
      <p:sp>
        <p:nvSpPr>
          <p:cNvPr id="1681" name="Google Shape;1681;p96"/>
          <p:cNvSpPr/>
          <p:nvPr/>
        </p:nvSpPr>
        <p:spPr>
          <a:xfrm>
            <a:off x="580388" y="1395327"/>
            <a:ext cx="8916309" cy="85151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RubyGems is a package management framework for Ruby.</a:t>
            </a:r>
            <a:endParaRPr/>
          </a:p>
          <a:p>
            <a:pPr indent="-115888" lvl="0" marL="115888" marR="0" rtl="0" algn="l">
              <a:spcBef>
                <a:spcPts val="800"/>
              </a:spcBef>
              <a:spcAft>
                <a:spcPts val="0"/>
              </a:spcAft>
              <a:buClr>
                <a:schemeClr val="dk1"/>
              </a:buClr>
              <a:buSzPts val="1680"/>
              <a:buFont typeface="Arial"/>
              <a:buChar char="•"/>
            </a:pPr>
            <a:r>
              <a:rPr lang="en-US" sz="1400">
                <a:solidFill>
                  <a:schemeClr val="dk1"/>
                </a:solidFill>
                <a:latin typeface="Arial"/>
                <a:ea typeface="Arial"/>
                <a:cs typeface="Arial"/>
                <a:sym typeface="Arial"/>
              </a:rPr>
              <a:t>Pure Ruby gem implements the MQTT protocol which is a lightweight protocol for publish/subscribe messaging.</a:t>
            </a:r>
            <a:endParaRPr/>
          </a:p>
          <a:p>
            <a:pPr indent="-115888" lvl="0" marL="115888" marR="0" rtl="0" algn="l">
              <a:spcBef>
                <a:spcPts val="800"/>
              </a:spcBef>
              <a:spcAft>
                <a:spcPts val="0"/>
              </a:spcAft>
              <a:buClr>
                <a:schemeClr val="dk1"/>
              </a:buClr>
              <a:buSzPts val="1680"/>
              <a:buFont typeface="Arial"/>
              <a:buChar char="•"/>
            </a:pPr>
            <a:r>
              <a:rPr lang="en-US" sz="1400">
                <a:solidFill>
                  <a:schemeClr val="dk1"/>
                </a:solidFill>
                <a:latin typeface="Arial"/>
                <a:ea typeface="Arial"/>
                <a:cs typeface="Arial"/>
                <a:sym typeface="Arial"/>
              </a:rPr>
              <a:t>Visit https://rubygems.org/pages/download to download RubyGems.</a:t>
            </a:r>
            <a:endParaRPr/>
          </a:p>
        </p:txBody>
      </p:sp>
      <p:grpSp>
        <p:nvGrpSpPr>
          <p:cNvPr id="1682" name="Google Shape;1682;p96"/>
          <p:cNvGrpSpPr/>
          <p:nvPr/>
        </p:nvGrpSpPr>
        <p:grpSpPr>
          <a:xfrm>
            <a:off x="712182" y="2656100"/>
            <a:ext cx="6616016" cy="3577059"/>
            <a:chOff x="4353458" y="3062942"/>
            <a:chExt cx="6101575" cy="3298918"/>
          </a:xfrm>
        </p:grpSpPr>
        <p:pic>
          <p:nvPicPr>
            <p:cNvPr id="1683" name="Google Shape;1683;p96"/>
            <p:cNvPicPr preferRelativeResize="0"/>
            <p:nvPr/>
          </p:nvPicPr>
          <p:blipFill rotWithShape="1">
            <a:blip r:embed="rId3">
              <a:alphaModFix/>
            </a:blip>
            <a:srcRect b="0" l="0" r="0" t="0"/>
            <a:stretch/>
          </p:blipFill>
          <p:spPr>
            <a:xfrm>
              <a:off x="4353458" y="3062942"/>
              <a:ext cx="4846105" cy="3298918"/>
            </a:xfrm>
            <a:prstGeom prst="rect">
              <a:avLst/>
            </a:prstGeom>
            <a:noFill/>
            <a:ln>
              <a:noFill/>
            </a:ln>
          </p:spPr>
        </p:pic>
        <p:sp>
          <p:nvSpPr>
            <p:cNvPr id="1684" name="Google Shape;1684;p96"/>
            <p:cNvSpPr/>
            <p:nvPr/>
          </p:nvSpPr>
          <p:spPr>
            <a:xfrm>
              <a:off x="4357688" y="3301388"/>
              <a:ext cx="2100262" cy="206083"/>
            </a:xfrm>
            <a:prstGeom prst="rect">
              <a:avLst/>
            </a:prstGeom>
            <a:noFill/>
            <a:ln cap="flat" cmpd="sng" w="28575">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1685" name="Google Shape;1685;p96"/>
            <p:cNvPicPr preferRelativeResize="0"/>
            <p:nvPr/>
          </p:nvPicPr>
          <p:blipFill rotWithShape="1">
            <a:blip r:embed="rId3">
              <a:alphaModFix/>
            </a:blip>
            <a:srcRect b="86882" l="-9" r="56277" t="8498"/>
            <a:stretch/>
          </p:blipFill>
          <p:spPr>
            <a:xfrm>
              <a:off x="6831200" y="3559076"/>
              <a:ext cx="3623833" cy="260590"/>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grpSp>
      <p:pic>
        <p:nvPicPr>
          <p:cNvPr id="1686" name="Google Shape;1686;p96"/>
          <p:cNvPicPr preferRelativeResize="0"/>
          <p:nvPr/>
        </p:nvPicPr>
        <p:blipFill rotWithShape="1">
          <a:blip r:embed="rId4">
            <a:alphaModFix/>
          </a:blip>
          <a:srcRect b="0" l="0" r="0" t="0"/>
          <a:stretch/>
        </p:blipFill>
        <p:spPr>
          <a:xfrm rot="10800000">
            <a:off x="2796345" y="3074512"/>
            <a:ext cx="461205" cy="38562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pic>
        <p:nvPicPr>
          <p:cNvPr id="1692" name="Google Shape;1692;p97"/>
          <p:cNvPicPr preferRelativeResize="0"/>
          <p:nvPr/>
        </p:nvPicPr>
        <p:blipFill rotWithShape="1">
          <a:blip r:embed="rId3">
            <a:alphaModFix/>
          </a:blip>
          <a:srcRect b="0" l="0" r="0" t="0"/>
          <a:stretch/>
        </p:blipFill>
        <p:spPr>
          <a:xfrm>
            <a:off x="710025" y="2255144"/>
            <a:ext cx="5254694" cy="3577059"/>
          </a:xfrm>
          <a:prstGeom prst="rect">
            <a:avLst/>
          </a:prstGeom>
          <a:noFill/>
          <a:ln>
            <a:noFill/>
          </a:ln>
        </p:spPr>
      </p:pic>
      <p:sp>
        <p:nvSpPr>
          <p:cNvPr id="1693" name="Google Shape;1693;p9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694" name="Google Shape;1694;p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695" name="Google Shape;1695;p97"/>
          <p:cNvSpPr/>
          <p:nvPr/>
        </p:nvSpPr>
        <p:spPr>
          <a:xfrm>
            <a:off x="712182" y="1845264"/>
            <a:ext cx="8533418"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https://rubygems.org/</a:t>
            </a:r>
            <a:endParaRPr/>
          </a:p>
        </p:txBody>
      </p:sp>
      <p:sp>
        <p:nvSpPr>
          <p:cNvPr id="1696" name="Google Shape;1696;p97"/>
          <p:cNvSpPr/>
          <p:nvPr/>
        </p:nvSpPr>
        <p:spPr>
          <a:xfrm>
            <a:off x="580388" y="1395327"/>
            <a:ext cx="8619175" cy="430887"/>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Chạy Start/Command Prompt bằng phần mềm Ruby trên Windows, sau đó cài đặt thư viện MQTT theo hình minh họa và các lệnh dưới đây.</a:t>
            </a:r>
            <a:endParaRPr/>
          </a:p>
        </p:txBody>
      </p:sp>
      <p:pic>
        <p:nvPicPr>
          <p:cNvPr id="1697" name="Google Shape;1697;p97"/>
          <p:cNvPicPr preferRelativeResize="0"/>
          <p:nvPr/>
        </p:nvPicPr>
        <p:blipFill rotWithShape="1">
          <a:blip r:embed="rId4">
            <a:alphaModFix/>
          </a:blip>
          <a:srcRect b="0" l="0" r="0" t="0"/>
          <a:stretch/>
        </p:blipFill>
        <p:spPr>
          <a:xfrm rot="10800000">
            <a:off x="2726495" y="2693512"/>
            <a:ext cx="461205" cy="385628"/>
          </a:xfrm>
          <a:prstGeom prst="rect">
            <a:avLst/>
          </a:prstGeom>
          <a:noFill/>
          <a:ln>
            <a:noFill/>
          </a:ln>
        </p:spPr>
      </p:pic>
      <p:sp>
        <p:nvSpPr>
          <p:cNvPr id="1698" name="Google Shape;1698;p97"/>
          <p:cNvSpPr/>
          <p:nvPr/>
        </p:nvSpPr>
        <p:spPr>
          <a:xfrm>
            <a:off x="716269" y="2531283"/>
            <a:ext cx="2103132" cy="223458"/>
          </a:xfrm>
          <a:prstGeom prst="rect">
            <a:avLst/>
          </a:prstGeom>
          <a:noFill/>
          <a:ln cap="flat" cmpd="sng" w="28575">
            <a:solidFill>
              <a:srgbClr val="D295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1699" name="Google Shape;1699;p97"/>
          <p:cNvPicPr preferRelativeResize="0"/>
          <p:nvPr/>
        </p:nvPicPr>
        <p:blipFill rotWithShape="1">
          <a:blip r:embed="rId3">
            <a:alphaModFix/>
          </a:blip>
          <a:srcRect b="87243" l="19478" r="59857" t="8985"/>
          <a:stretch/>
        </p:blipFill>
        <p:spPr>
          <a:xfrm>
            <a:off x="3328286" y="2848129"/>
            <a:ext cx="1858971" cy="231011"/>
          </a:xfrm>
          <a:prstGeom prst="rect">
            <a:avLst/>
          </a:prstGeom>
          <a:noFill/>
          <a:ln cap="flat" cmpd="sng" w="28575">
            <a:solidFill>
              <a:srgbClr val="D29500"/>
            </a:solidFill>
            <a:prstDash val="solid"/>
            <a:round/>
            <a:headEnd len="sm" w="sm" type="none"/>
            <a:tailEnd len="sm" w="sm" type="none"/>
          </a:ln>
          <a:effectLst>
            <a:outerShdw blurRad="50800" rotWithShape="0" algn="tl" dir="2700000" dist="38100">
              <a:srgbClr val="000000">
                <a:alpha val="40000"/>
              </a:srgbClr>
            </a:outerShdw>
          </a:effectLst>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9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706" name="Google Shape;1706;p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707" name="Google Shape;1707;p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Chạy Chương trình trò chuyện MQTT (Ruby)</a:t>
            </a:r>
            <a:endParaRPr/>
          </a:p>
        </p:txBody>
      </p:sp>
      <p:sp>
        <p:nvSpPr>
          <p:cNvPr id="1708" name="Google Shape;1708;p9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Chạy Command Prompt với Ruby và sử dụng lệnh dưới đây</a:t>
            </a:r>
            <a:endParaRPr/>
          </a:p>
        </p:txBody>
      </p:sp>
      <p:sp>
        <p:nvSpPr>
          <p:cNvPr id="1709" name="Google Shape;1709;p98"/>
          <p:cNvSpPr/>
          <p:nvPr/>
        </p:nvSpPr>
        <p:spPr>
          <a:xfrm>
            <a:off x="696607" y="2222484"/>
            <a:ext cx="6301457"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560"/>
              <a:buFont typeface="Arial"/>
              <a:buChar char="‣"/>
            </a:pPr>
            <a:r>
              <a:rPr lang="en-US" sz="1300">
                <a:solidFill>
                  <a:srgbClr val="262626"/>
                </a:solidFill>
                <a:latin typeface="Arial"/>
                <a:ea typeface="Arial"/>
                <a:cs typeface="Arial"/>
                <a:sym typeface="Arial"/>
              </a:rPr>
              <a:t>cd C: \</a:t>
            </a:r>
            <a:endParaRPr/>
          </a:p>
          <a:p>
            <a:pPr indent="-182563" lvl="0" marL="182563" marR="0" rtl="0" algn="l">
              <a:spcBef>
                <a:spcPts val="800"/>
              </a:spcBef>
              <a:spcAft>
                <a:spcPts val="0"/>
              </a:spcAft>
              <a:buClr>
                <a:srgbClr val="193EB0"/>
              </a:buClr>
              <a:buSzPts val="1560"/>
              <a:buFont typeface="Arial"/>
              <a:buChar char="‣"/>
            </a:pPr>
            <a:r>
              <a:rPr lang="en-US" sz="1300">
                <a:solidFill>
                  <a:srgbClr val="262626"/>
                </a:solidFill>
                <a:latin typeface="Arial"/>
                <a:ea typeface="Arial"/>
                <a:cs typeface="Arial"/>
                <a:sym typeface="Arial"/>
              </a:rPr>
              <a:t>ruby filename.rb Argument value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9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2.5. MQTT</a:t>
            </a:r>
            <a:endParaRPr/>
          </a:p>
        </p:txBody>
      </p:sp>
      <p:sp>
        <p:nvSpPr>
          <p:cNvPr id="1716" name="Google Shape;1716;p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sp>
        <p:nvSpPr>
          <p:cNvPr id="1717" name="Google Shape;1717;p9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Tạo Chương trình trò chuyện MQTT bằng Ruby</a:t>
            </a:r>
            <a:endParaRPr/>
          </a:p>
        </p:txBody>
      </p:sp>
      <p:grpSp>
        <p:nvGrpSpPr>
          <p:cNvPr id="1718" name="Google Shape;1718;p99"/>
          <p:cNvGrpSpPr/>
          <p:nvPr/>
        </p:nvGrpSpPr>
        <p:grpSpPr>
          <a:xfrm>
            <a:off x="1461559" y="3305433"/>
            <a:ext cx="6982884" cy="2555331"/>
            <a:chOff x="1308796" y="3298044"/>
            <a:chExt cx="6294330" cy="3318390"/>
          </a:xfrm>
        </p:grpSpPr>
        <p:grpSp>
          <p:nvGrpSpPr>
            <p:cNvPr id="1719" name="Google Shape;1719;p99"/>
            <p:cNvGrpSpPr/>
            <p:nvPr/>
          </p:nvGrpSpPr>
          <p:grpSpPr>
            <a:xfrm>
              <a:off x="1308796" y="3298044"/>
              <a:ext cx="6294330" cy="3318390"/>
              <a:chOff x="1319240" y="3210408"/>
              <a:chExt cx="6422335" cy="3478959"/>
            </a:xfrm>
          </p:grpSpPr>
          <p:sp>
            <p:nvSpPr>
              <p:cNvPr id="1720" name="Google Shape;1720;p99"/>
              <p:cNvSpPr/>
              <p:nvPr/>
            </p:nvSpPr>
            <p:spPr>
              <a:xfrm>
                <a:off x="1319240" y="3649980"/>
                <a:ext cx="3289677" cy="3039387"/>
              </a:xfrm>
              <a:prstGeom prst="rect">
                <a:avLst/>
              </a:prstGeom>
              <a:solidFill>
                <a:srgbClr val="F2F2F2"/>
              </a:solid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Malgun Gothic"/>
                  <a:buNone/>
                </a:pPr>
                <a:r>
                  <a:t/>
                </a:r>
                <a:endParaRPr b="0" i="0" sz="1400" u="none" cap="none" strike="noStrike">
                  <a:solidFill>
                    <a:srgbClr val="000000"/>
                  </a:solidFill>
                  <a:latin typeface="Arial"/>
                  <a:ea typeface="Arial"/>
                  <a:cs typeface="Arial"/>
                  <a:sym typeface="Arial"/>
                </a:endParaRPr>
              </a:p>
            </p:txBody>
          </p:sp>
          <p:grpSp>
            <p:nvGrpSpPr>
              <p:cNvPr id="1721" name="Google Shape;1721;p99"/>
              <p:cNvGrpSpPr/>
              <p:nvPr/>
            </p:nvGrpSpPr>
            <p:grpSpPr>
              <a:xfrm>
                <a:off x="1463937" y="4121557"/>
                <a:ext cx="6277638" cy="2358478"/>
                <a:chOff x="-69016" y="3437334"/>
                <a:chExt cx="6716401" cy="2973730"/>
              </a:xfrm>
            </p:grpSpPr>
            <p:sp>
              <p:nvSpPr>
                <p:cNvPr id="1722" name="Google Shape;1722;p99"/>
                <p:cNvSpPr/>
                <p:nvPr/>
              </p:nvSpPr>
              <p:spPr>
                <a:xfrm>
                  <a:off x="4809676" y="4320478"/>
                  <a:ext cx="1837709" cy="936104"/>
                </a:xfrm>
                <a:prstGeom prst="rect">
                  <a:avLst/>
                </a:prstGeom>
                <a:solidFill>
                  <a:srgbClr val="F2F2F2"/>
                </a:solid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MQTT</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Máy chủ Broker</a:t>
                  </a:r>
                  <a:endParaRPr/>
                </a:p>
              </p:txBody>
            </p:sp>
            <p:sp>
              <p:nvSpPr>
                <p:cNvPr id="1723" name="Google Shape;1723;p99"/>
                <p:cNvSpPr/>
                <p:nvPr/>
              </p:nvSpPr>
              <p:spPr>
                <a:xfrm>
                  <a:off x="-69015" y="3437334"/>
                  <a:ext cx="3091269" cy="1172478"/>
                </a:xfrm>
                <a:prstGeom prst="rect">
                  <a:avLst/>
                </a:prstGeom>
                <a:solidFill>
                  <a:srgbClr val="FFFFFF"/>
                </a:solidFill>
                <a:ln cap="flat" cmpd="sng" w="25400">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1300"/>
                    <a:buFont typeface="Arial"/>
                    <a:buNone/>
                  </a:pPr>
                  <a:r>
                    <a:rPr b="0" i="0" lang="en-US" sz="1300" u="none" cap="none" strike="noStrike">
                      <a:solidFill>
                        <a:srgbClr val="3F3F3F"/>
                      </a:solidFill>
                      <a:latin typeface="Arial"/>
                      <a:ea typeface="Arial"/>
                      <a:cs typeface="Arial"/>
                      <a:sym typeface="Arial"/>
                    </a:rPr>
                    <a:t>Trò chuyện/công khai</a:t>
                  </a:r>
                  <a:endParaRPr/>
                </a:p>
                <a:p>
                  <a:pPr indent="0" lvl="0" marL="0" marR="0" rtl="0" algn="l">
                    <a:lnSpc>
                      <a:spcPct val="100000"/>
                    </a:lnSpc>
                    <a:spcBef>
                      <a:spcPts val="0"/>
                    </a:spcBef>
                    <a:spcAft>
                      <a:spcPts val="0"/>
                    </a:spcAft>
                    <a:buClr>
                      <a:srgbClr val="3F3F3F"/>
                    </a:buClr>
                    <a:buSzPts val="1300"/>
                    <a:buFont typeface="Arial"/>
                    <a:buNone/>
                  </a:pPr>
                  <a:r>
                    <a:rPr b="0" i="0" lang="en-US" sz="1300" u="none" cap="none" strike="noStrike">
                      <a:solidFill>
                        <a:srgbClr val="3F3F3F"/>
                      </a:solidFill>
                      <a:latin typeface="Arial"/>
                      <a:ea typeface="Arial"/>
                      <a:cs typeface="Arial"/>
                      <a:sym typeface="Arial"/>
                    </a:rPr>
                    <a:t>Trò chuyện/công khai/TÊN NGƯỜI DÙNG</a:t>
                  </a:r>
                  <a:endParaRPr/>
                </a:p>
                <a:p>
                  <a:pPr indent="0" lvl="0" marL="0" marR="0" rtl="0" algn="l">
                    <a:lnSpc>
                      <a:spcPct val="100000"/>
                    </a:lnSpc>
                    <a:spcBef>
                      <a:spcPts val="0"/>
                    </a:spcBef>
                    <a:spcAft>
                      <a:spcPts val="0"/>
                    </a:spcAft>
                    <a:buClr>
                      <a:srgbClr val="3F3F3F"/>
                    </a:buClr>
                    <a:buSzPts val="1300"/>
                    <a:buFont typeface="Arial"/>
                    <a:buNone/>
                  </a:pPr>
                  <a:r>
                    <a:rPr b="0" i="0" lang="en-US" sz="1300" u="none" cap="none" strike="noStrike">
                      <a:solidFill>
                        <a:srgbClr val="3F3F3F"/>
                      </a:solidFill>
                      <a:latin typeface="Arial"/>
                      <a:ea typeface="Arial"/>
                      <a:cs typeface="Arial"/>
                      <a:sym typeface="Arial"/>
                    </a:rPr>
                    <a:t>Trò chuyện/TÊN NHÓM</a:t>
                  </a:r>
                  <a:endParaRPr/>
                </a:p>
              </p:txBody>
            </p:sp>
            <p:sp>
              <p:nvSpPr>
                <p:cNvPr id="1724" name="Google Shape;1724;p99"/>
                <p:cNvSpPr/>
                <p:nvPr/>
              </p:nvSpPr>
              <p:spPr>
                <a:xfrm>
                  <a:off x="-69016" y="5238586"/>
                  <a:ext cx="3091269" cy="1172478"/>
                </a:xfrm>
                <a:prstGeom prst="rect">
                  <a:avLst/>
                </a:prstGeom>
                <a:solidFill>
                  <a:srgbClr val="FFFFFF"/>
                </a:solidFill>
                <a:ln cap="flat" cmpd="sng" w="25400">
                  <a:solidFill>
                    <a:srgbClr val="193E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F3F3F"/>
                    </a:buClr>
                    <a:buSzPts val="1300"/>
                    <a:buFont typeface="Arial"/>
                    <a:buNone/>
                  </a:pPr>
                  <a:r>
                    <a:rPr b="0" i="0" lang="en-US" sz="1300" u="none" cap="none" strike="noStrike">
                      <a:solidFill>
                        <a:srgbClr val="3F3F3F"/>
                      </a:solidFill>
                      <a:latin typeface="Arial"/>
                      <a:ea typeface="Arial"/>
                      <a:cs typeface="Arial"/>
                      <a:sym typeface="Arial"/>
                    </a:rPr>
                    <a:t>Trò chuyện/công khai</a:t>
                  </a:r>
                  <a:endParaRPr/>
                </a:p>
                <a:p>
                  <a:pPr indent="0" lvl="0" marL="0" marR="0" rtl="0" algn="l">
                    <a:lnSpc>
                      <a:spcPct val="100000"/>
                    </a:lnSpc>
                    <a:spcBef>
                      <a:spcPts val="0"/>
                    </a:spcBef>
                    <a:spcAft>
                      <a:spcPts val="0"/>
                    </a:spcAft>
                    <a:buClr>
                      <a:srgbClr val="3F3F3F"/>
                    </a:buClr>
                    <a:buSzPts val="1300"/>
                    <a:buFont typeface="Arial"/>
                    <a:buNone/>
                  </a:pPr>
                  <a:r>
                    <a:rPr b="0" i="0" lang="en-US" sz="1300" u="none" cap="none" strike="noStrike">
                      <a:solidFill>
                        <a:srgbClr val="3F3F3F"/>
                      </a:solidFill>
                      <a:latin typeface="Arial"/>
                      <a:ea typeface="Arial"/>
                      <a:cs typeface="Arial"/>
                      <a:sym typeface="Arial"/>
                    </a:rPr>
                    <a:t>Trò chuyện/công khai/TÊN NGƯỜI DÙNG</a:t>
                  </a:r>
                  <a:endParaRPr/>
                </a:p>
                <a:p>
                  <a:pPr indent="0" lvl="0" marL="0" marR="0" rtl="0" algn="l">
                    <a:lnSpc>
                      <a:spcPct val="100000"/>
                    </a:lnSpc>
                    <a:spcBef>
                      <a:spcPts val="0"/>
                    </a:spcBef>
                    <a:spcAft>
                      <a:spcPts val="0"/>
                    </a:spcAft>
                    <a:buClr>
                      <a:srgbClr val="3F3F3F"/>
                    </a:buClr>
                    <a:buSzPts val="1300"/>
                    <a:buFont typeface="Arial"/>
                    <a:buNone/>
                  </a:pPr>
                  <a:r>
                    <a:rPr b="0" i="0" lang="en-US" sz="1300" u="none" cap="none" strike="noStrike">
                      <a:solidFill>
                        <a:srgbClr val="3F3F3F"/>
                      </a:solidFill>
                      <a:latin typeface="Arial"/>
                      <a:ea typeface="Arial"/>
                      <a:cs typeface="Arial"/>
                      <a:sym typeface="Arial"/>
                    </a:rPr>
                    <a:t>Trò chuyện/TÊN NHÓM</a:t>
                  </a:r>
                  <a:endParaRPr/>
                </a:p>
              </p:txBody>
            </p:sp>
          </p:grpSp>
          <p:sp>
            <p:nvSpPr>
              <p:cNvPr id="1725" name="Google Shape;1725;p99"/>
              <p:cNvSpPr txBox="1"/>
              <p:nvPr/>
            </p:nvSpPr>
            <p:spPr>
              <a:xfrm>
                <a:off x="1423432" y="3740516"/>
                <a:ext cx="1915427" cy="4190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Luồng phụ</a:t>
                </a:r>
                <a:endParaRPr b="0" i="0" sz="1400" u="none" cap="none" strike="noStrike">
                  <a:solidFill>
                    <a:srgbClr val="000000"/>
                  </a:solidFill>
                  <a:latin typeface="Arial"/>
                  <a:ea typeface="Arial"/>
                  <a:cs typeface="Arial"/>
                  <a:sym typeface="Arial"/>
                </a:endParaRPr>
              </a:p>
            </p:txBody>
          </p:sp>
          <p:sp>
            <p:nvSpPr>
              <p:cNvPr id="1726" name="Google Shape;1726;p99"/>
              <p:cNvSpPr txBox="1"/>
              <p:nvPr/>
            </p:nvSpPr>
            <p:spPr>
              <a:xfrm>
                <a:off x="1441844" y="5169922"/>
                <a:ext cx="1915427" cy="4190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Luồng công khai</a:t>
                </a:r>
                <a:endParaRPr b="0" i="0" sz="1400" u="none" cap="none" strike="noStrike">
                  <a:solidFill>
                    <a:srgbClr val="000000"/>
                  </a:solidFill>
                  <a:latin typeface="Arial"/>
                  <a:ea typeface="Arial"/>
                  <a:cs typeface="Arial"/>
                  <a:sym typeface="Arial"/>
                </a:endParaRPr>
              </a:p>
            </p:txBody>
          </p:sp>
          <p:sp>
            <p:nvSpPr>
              <p:cNvPr id="1727" name="Google Shape;1727;p99"/>
              <p:cNvSpPr txBox="1"/>
              <p:nvPr/>
            </p:nvSpPr>
            <p:spPr>
              <a:xfrm>
                <a:off x="1371724" y="3210408"/>
                <a:ext cx="1915427" cy="29331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Máy khách</a:t>
                </a:r>
                <a:endParaRPr b="0" i="0" sz="1400" u="none" cap="none" strike="noStrike">
                  <a:solidFill>
                    <a:srgbClr val="000000"/>
                  </a:solidFill>
                  <a:latin typeface="Arial"/>
                  <a:ea typeface="Arial"/>
                  <a:cs typeface="Arial"/>
                  <a:sym typeface="Arial"/>
                </a:endParaRPr>
              </a:p>
            </p:txBody>
          </p:sp>
        </p:grpSp>
        <p:cxnSp>
          <p:nvCxnSpPr>
            <p:cNvPr id="1728" name="Google Shape;1728;p99"/>
            <p:cNvCxnSpPr>
              <a:stCxn id="1723" idx="3"/>
              <a:endCxn id="1722" idx="1"/>
            </p:cNvCxnSpPr>
            <p:nvPr/>
          </p:nvCxnSpPr>
          <p:spPr>
            <a:xfrm>
              <a:off x="4282347" y="4610629"/>
              <a:ext cx="1637400" cy="578700"/>
            </a:xfrm>
            <a:prstGeom prst="straightConnector1">
              <a:avLst/>
            </a:prstGeom>
            <a:noFill/>
            <a:ln cap="flat" cmpd="sng" w="38100">
              <a:solidFill>
                <a:srgbClr val="193EB0"/>
              </a:solidFill>
              <a:prstDash val="solid"/>
              <a:round/>
              <a:headEnd len="sm" w="sm" type="none"/>
              <a:tailEnd len="med" w="med" type="triangle"/>
            </a:ln>
          </p:spPr>
        </p:cxnSp>
        <p:cxnSp>
          <p:nvCxnSpPr>
            <p:cNvPr id="1729" name="Google Shape;1729;p99"/>
            <p:cNvCxnSpPr>
              <a:stCxn id="1722" idx="1"/>
              <a:endCxn id="1724" idx="3"/>
            </p:cNvCxnSpPr>
            <p:nvPr/>
          </p:nvCxnSpPr>
          <p:spPr>
            <a:xfrm flipH="1">
              <a:off x="4282304" y="5189318"/>
              <a:ext cx="1637400" cy="783900"/>
            </a:xfrm>
            <a:prstGeom prst="straightConnector1">
              <a:avLst/>
            </a:prstGeom>
            <a:noFill/>
            <a:ln cap="flat" cmpd="sng" w="38100">
              <a:solidFill>
                <a:srgbClr val="193EB0"/>
              </a:solidFill>
              <a:prstDash val="solid"/>
              <a:round/>
              <a:headEnd len="sm" w="sm" type="none"/>
              <a:tailEnd len="med" w="med" type="triangle"/>
            </a:ln>
          </p:spPr>
        </p:cxnSp>
      </p:grpSp>
      <p:grpSp>
        <p:nvGrpSpPr>
          <p:cNvPr id="1730" name="Google Shape;1730;p99"/>
          <p:cNvGrpSpPr/>
          <p:nvPr/>
        </p:nvGrpSpPr>
        <p:grpSpPr>
          <a:xfrm>
            <a:off x="1461558" y="2392535"/>
            <a:ext cx="6982884" cy="649784"/>
            <a:chOff x="1461558" y="2589671"/>
            <a:chExt cx="6982884" cy="649784"/>
          </a:xfrm>
        </p:grpSpPr>
        <p:grpSp>
          <p:nvGrpSpPr>
            <p:cNvPr id="1731" name="Google Shape;1731;p99"/>
            <p:cNvGrpSpPr/>
            <p:nvPr/>
          </p:nvGrpSpPr>
          <p:grpSpPr>
            <a:xfrm>
              <a:off x="1461558" y="2589671"/>
              <a:ext cx="6982884" cy="537122"/>
              <a:chOff x="-168957" y="2452245"/>
              <a:chExt cx="8473908" cy="832739"/>
            </a:xfrm>
          </p:grpSpPr>
          <p:sp>
            <p:nvSpPr>
              <p:cNvPr id="1732" name="Google Shape;1732;p99"/>
              <p:cNvSpPr/>
              <p:nvPr/>
            </p:nvSpPr>
            <p:spPr>
              <a:xfrm>
                <a:off x="-168957" y="2456643"/>
                <a:ext cx="2359094" cy="390694"/>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Trò chuyện </a:t>
                </a:r>
                <a:endParaRPr b="0" i="0" sz="1400" u="none" cap="none" strike="noStrike">
                  <a:solidFill>
                    <a:srgbClr val="000000"/>
                  </a:solidFill>
                  <a:latin typeface="Arial"/>
                  <a:ea typeface="Arial"/>
                  <a:cs typeface="Arial"/>
                  <a:sym typeface="Arial"/>
                </a:endParaRPr>
              </a:p>
            </p:txBody>
          </p:sp>
          <p:sp>
            <p:nvSpPr>
              <p:cNvPr id="1733" name="Google Shape;1733;p99"/>
              <p:cNvSpPr txBox="1"/>
              <p:nvPr/>
            </p:nvSpPr>
            <p:spPr>
              <a:xfrm>
                <a:off x="2266129" y="2452245"/>
                <a:ext cx="360040" cy="4771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a:t>
                </a:r>
                <a:endParaRPr b="1" i="0" sz="1400" u="none" cap="none" strike="noStrike">
                  <a:solidFill>
                    <a:srgbClr val="3F3F3F"/>
                  </a:solidFill>
                  <a:latin typeface="Arial"/>
                  <a:ea typeface="Arial"/>
                  <a:cs typeface="Arial"/>
                  <a:sym typeface="Arial"/>
                </a:endParaRPr>
              </a:p>
            </p:txBody>
          </p:sp>
          <p:sp>
            <p:nvSpPr>
              <p:cNvPr id="1734" name="Google Shape;1734;p99"/>
              <p:cNvSpPr txBox="1"/>
              <p:nvPr/>
            </p:nvSpPr>
            <p:spPr>
              <a:xfrm>
                <a:off x="5375937" y="2452245"/>
                <a:ext cx="360040" cy="4771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400"/>
                  <a:buFont typeface="Arial"/>
                  <a:buNone/>
                </a:pPr>
                <a:r>
                  <a:rPr b="1" i="0" lang="en-US" sz="1400" u="none" cap="none" strike="noStrike">
                    <a:solidFill>
                      <a:srgbClr val="3F3F3F"/>
                    </a:solidFill>
                    <a:latin typeface="Arial"/>
                    <a:ea typeface="Arial"/>
                    <a:cs typeface="Arial"/>
                    <a:sym typeface="Arial"/>
                  </a:rPr>
                  <a:t>/</a:t>
                </a:r>
                <a:endParaRPr b="1" i="0" sz="1400" u="none" cap="none" strike="noStrike">
                  <a:solidFill>
                    <a:srgbClr val="3F3F3F"/>
                  </a:solidFill>
                  <a:latin typeface="Arial"/>
                  <a:ea typeface="Arial"/>
                  <a:cs typeface="Arial"/>
                  <a:sym typeface="Arial"/>
                </a:endParaRPr>
              </a:p>
            </p:txBody>
          </p:sp>
          <p:sp>
            <p:nvSpPr>
              <p:cNvPr id="1735" name="Google Shape;1735;p99"/>
              <p:cNvSpPr/>
              <p:nvPr/>
            </p:nvSpPr>
            <p:spPr>
              <a:xfrm>
                <a:off x="5945857" y="2456643"/>
                <a:ext cx="2359094" cy="390694"/>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sz="1400">
                    <a:solidFill>
                      <a:srgbClr val="000000"/>
                    </a:solidFill>
                    <a:latin typeface="Arial"/>
                    <a:ea typeface="Arial"/>
                    <a:cs typeface="Arial"/>
                    <a:sym typeface="Arial"/>
                  </a:rPr>
                  <a:t>Tên người dùng</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736" name="Google Shape;1736;p99"/>
              <p:cNvCxnSpPr/>
              <p:nvPr/>
            </p:nvCxnSpPr>
            <p:spPr>
              <a:xfrm flipH="1">
                <a:off x="2881317" y="2654790"/>
                <a:ext cx="13672" cy="630194"/>
              </a:xfrm>
              <a:prstGeom prst="bentConnector3">
                <a:avLst>
                  <a:gd fmla="val 11837654" name="adj1"/>
                </a:avLst>
              </a:prstGeom>
              <a:noFill/>
              <a:ln cap="flat" cmpd="sng" w="9525">
                <a:solidFill>
                  <a:srgbClr val="7F7F7F"/>
                </a:solidFill>
                <a:prstDash val="solid"/>
                <a:miter lim="800000"/>
                <a:headEnd len="sm" w="sm" type="none"/>
                <a:tailEnd len="sm" w="sm" type="none"/>
              </a:ln>
            </p:spPr>
          </p:cxnSp>
        </p:grpSp>
        <p:sp>
          <p:nvSpPr>
            <p:cNvPr id="1737" name="Google Shape;1737;p99"/>
            <p:cNvSpPr/>
            <p:nvPr/>
          </p:nvSpPr>
          <p:spPr>
            <a:xfrm>
              <a:off x="3981000" y="2987455"/>
              <a:ext cx="1944000" cy="252000"/>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sz="1400">
                  <a:solidFill>
                    <a:srgbClr val="000000"/>
                  </a:solidFill>
                  <a:latin typeface="Arial"/>
                  <a:ea typeface="Arial"/>
                  <a:cs typeface="Arial"/>
                  <a:sym typeface="Arial"/>
                </a:rPr>
                <a:t>Tên nhóm</a:t>
              </a:r>
              <a:endParaRPr b="0" i="0" sz="1400" u="none" cap="none" strike="noStrike">
                <a:solidFill>
                  <a:srgbClr val="000000"/>
                </a:solidFill>
                <a:latin typeface="Arial"/>
                <a:ea typeface="Arial"/>
                <a:cs typeface="Arial"/>
                <a:sym typeface="Arial"/>
              </a:endParaRPr>
            </a:p>
          </p:txBody>
        </p:sp>
        <p:sp>
          <p:nvSpPr>
            <p:cNvPr id="1738" name="Google Shape;1738;p99"/>
            <p:cNvSpPr/>
            <p:nvPr/>
          </p:nvSpPr>
          <p:spPr>
            <a:xfrm>
              <a:off x="3981000" y="2592507"/>
              <a:ext cx="1944000" cy="252000"/>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công khai</a:t>
              </a:r>
              <a:endParaRPr b="0" i="0" sz="1400" u="none" cap="none" strike="noStrike">
                <a:solidFill>
                  <a:srgbClr val="000000"/>
                </a:solidFill>
                <a:latin typeface="Arial"/>
                <a:ea typeface="Arial"/>
                <a:cs typeface="Arial"/>
                <a:sym typeface="Arial"/>
              </a:endParaRPr>
            </a:p>
          </p:txBody>
        </p:sp>
      </p:grpSp>
      <p:sp>
        <p:nvSpPr>
          <p:cNvPr id="1739" name="Google Shape;1739;p9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Sơ đồ chủ đề của chương trình trò chuyện MQTT và sơ đồ cấu trúc hệ thống.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디자인 사용자 지정">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C07E113D9934F95F8C2B48C009624" ma:contentTypeVersion="8" ma:contentTypeDescription="Create a new document." ma:contentTypeScope="" ma:versionID="d29c4d067f239474da30312099351da8">
  <xsd:schema xmlns:xsd="http://www.w3.org/2001/XMLSchema" xmlns:xs="http://www.w3.org/2001/XMLSchema" xmlns:p="http://schemas.microsoft.com/office/2006/metadata/properties" xmlns:ns2="574d386b-42e0-4cbd-9c3e-28f5e5230934" targetNamespace="http://schemas.microsoft.com/office/2006/metadata/properties" ma:root="true" ma:fieldsID="b8621af266874f22270da5e37fa3d60f" ns2:_="">
    <xsd:import namespace="574d386b-42e0-4cbd-9c3e-28f5e52309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386b-42e0-4cbd-9c3e-28f5e52309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A85ABF-738D-4095-B663-B91ACF199BE7}"/>
</file>

<file path=customXml/itemProps2.xml><?xml version="1.0" encoding="utf-8"?>
<ds:datastoreItem xmlns:ds="http://schemas.openxmlformats.org/officeDocument/2006/customXml" ds:itemID="{1F04EB0B-F4DB-434B-BF95-6FA2844F4395}"/>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2018-03-02T14:47:58Z</dcterms:created>
  <dc:creator>Manh Huy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0x01010068ED2E6D4E77E244B9E3F70AF9B53527</vt:lpwstr>
  </property>
</Properties>
</file>